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4"/>
  </p:notesMasterIdLst>
  <p:handoutMasterIdLst>
    <p:handoutMasterId r:id="rId15"/>
  </p:handoutMasterIdLst>
  <p:sldIdLst>
    <p:sldId id="328" r:id="rId2"/>
    <p:sldId id="329" r:id="rId3"/>
    <p:sldId id="259" r:id="rId4"/>
    <p:sldId id="331" r:id="rId5"/>
    <p:sldId id="316" r:id="rId6"/>
    <p:sldId id="317" r:id="rId7"/>
    <p:sldId id="336" r:id="rId8"/>
    <p:sldId id="318" r:id="rId9"/>
    <p:sldId id="325" r:id="rId10"/>
    <p:sldId id="332" r:id="rId11"/>
    <p:sldId id="330" r:id="rId12"/>
    <p:sldId id="310" r:id="rId13"/>
  </p:sldIdLst>
  <p:sldSz cx="9144000" cy="6858000" type="screen4x3"/>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246C"/>
    <a:srgbClr val="F4484F"/>
    <a:srgbClr val="C1D841"/>
    <a:srgbClr val="B01D42"/>
    <a:srgbClr val="FD9624"/>
    <a:srgbClr val="C9ECFB"/>
    <a:srgbClr val="334B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48"/>
    <p:restoredTop sz="96405"/>
  </p:normalViewPr>
  <p:slideViewPr>
    <p:cSldViewPr snapToGrid="0" snapToObjects="1">
      <p:cViewPr varScale="1">
        <p:scale>
          <a:sx n="125" d="100"/>
          <a:sy n="125" d="100"/>
        </p:scale>
        <p:origin x="784" y="184"/>
      </p:cViewPr>
      <p:guideLst>
        <p:guide orient="horz" pos="2160"/>
        <p:guide pos="2880"/>
      </p:guideLst>
    </p:cSldViewPr>
  </p:slideViewPr>
  <p:notesTextViewPr>
    <p:cViewPr>
      <p:scale>
        <a:sx n="1" d="1"/>
        <a:sy n="1" d="1"/>
      </p:scale>
      <p:origin x="0" y="0"/>
    </p:cViewPr>
  </p:notesTextViewPr>
  <p:notesViewPr>
    <p:cSldViewPr snapToGrid="0" snapToObjects="1">
      <p:cViewPr varScale="1">
        <p:scale>
          <a:sx n="108" d="100"/>
          <a:sy n="108" d="100"/>
        </p:scale>
        <p:origin x="2056"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2A8F71-AA11-C54B-9DAA-CAE65C64DAA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21365B5-E5D0-674C-976A-E3629D899A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B29357-7C39-824C-9D2C-2BB3A1476DC2}" type="datetimeFigureOut">
              <a:rPr lang="en-US" smtClean="0"/>
              <a:t>2/22/22</a:t>
            </a:fld>
            <a:endParaRPr lang="en-US" dirty="0"/>
          </a:p>
        </p:txBody>
      </p:sp>
      <p:sp>
        <p:nvSpPr>
          <p:cNvPr id="4" name="Footer Placeholder 3">
            <a:extLst>
              <a:ext uri="{FF2B5EF4-FFF2-40B4-BE49-F238E27FC236}">
                <a16:creationId xmlns:a16="http://schemas.microsoft.com/office/drawing/2014/main" id="{33EE7595-78B9-E44F-B02D-CF92C20B4B5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B79F7E0-F46C-3843-9820-9D72788341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15906E-5419-9C45-969E-EA3CF0489E02}" type="slidenum">
              <a:rPr lang="en-US" smtClean="0"/>
              <a:t>‹#›</a:t>
            </a:fld>
            <a:endParaRPr lang="en-US" dirty="0"/>
          </a:p>
        </p:txBody>
      </p:sp>
    </p:spTree>
    <p:extLst>
      <p:ext uri="{BB962C8B-B14F-4D97-AF65-F5344CB8AC3E}">
        <p14:creationId xmlns:p14="http://schemas.microsoft.com/office/powerpoint/2010/main" val="389091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91214E-1C01-4643-A1F4-3D488565F395}" type="datetimeFigureOut">
              <a:rPr lang="en-US" smtClean="0"/>
              <a:t>2/22/22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424B53-EDFD-A04B-8A3A-13F05F05C8B5}" type="slidenum">
              <a:rPr lang="en-US" smtClean="0"/>
              <a:t>‹#›</a:t>
            </a:fld>
            <a:endParaRPr lang="en-US" dirty="0"/>
          </a:p>
        </p:txBody>
      </p:sp>
    </p:spTree>
    <p:extLst>
      <p:ext uri="{BB962C8B-B14F-4D97-AF65-F5344CB8AC3E}">
        <p14:creationId xmlns:p14="http://schemas.microsoft.com/office/powerpoint/2010/main" val="54186095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424B53-EDFD-A04B-8A3A-13F05F05C8B5}" type="slidenum">
              <a:rPr lang="en-US" smtClean="0"/>
              <a:t>1</a:t>
            </a:fld>
            <a:endParaRPr lang="en-US" dirty="0"/>
          </a:p>
        </p:txBody>
      </p:sp>
    </p:spTree>
    <p:extLst>
      <p:ext uri="{BB962C8B-B14F-4D97-AF65-F5344CB8AC3E}">
        <p14:creationId xmlns:p14="http://schemas.microsoft.com/office/powerpoint/2010/main" val="442101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endParaRPr lang="en-US" dirty="0"/>
          </a:p>
        </p:txBody>
      </p:sp>
      <p:sp>
        <p:nvSpPr>
          <p:cNvPr id="4" name="Slide Number Placeholder 3"/>
          <p:cNvSpPr>
            <a:spLocks noGrp="1"/>
          </p:cNvSpPr>
          <p:nvPr>
            <p:ph type="sldNum" sz="quarter" idx="5"/>
          </p:nvPr>
        </p:nvSpPr>
        <p:spPr/>
        <p:txBody>
          <a:bodyPr/>
          <a:lstStyle/>
          <a:p>
            <a:fld id="{29424B53-EDFD-A04B-8A3A-13F05F05C8B5}" type="slidenum">
              <a:rPr lang="en-US" smtClean="0"/>
              <a:t>2</a:t>
            </a:fld>
            <a:endParaRPr lang="en-US" dirty="0"/>
          </a:p>
        </p:txBody>
      </p:sp>
    </p:spTree>
    <p:extLst>
      <p:ext uri="{BB962C8B-B14F-4D97-AF65-F5344CB8AC3E}">
        <p14:creationId xmlns:p14="http://schemas.microsoft.com/office/powerpoint/2010/main" val="1254061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424B53-EDFD-A04B-8A3A-13F05F05C8B5}" type="slidenum">
              <a:rPr lang="en-US" smtClean="0"/>
              <a:t>3</a:t>
            </a:fld>
            <a:endParaRPr lang="en-US" dirty="0"/>
          </a:p>
        </p:txBody>
      </p:sp>
    </p:spTree>
    <p:extLst>
      <p:ext uri="{BB962C8B-B14F-4D97-AF65-F5344CB8AC3E}">
        <p14:creationId xmlns:p14="http://schemas.microsoft.com/office/powerpoint/2010/main" val="2679565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424B53-EDFD-A04B-8A3A-13F05F05C8B5}" type="slidenum">
              <a:rPr lang="en-US" smtClean="0"/>
              <a:t>4</a:t>
            </a:fld>
            <a:endParaRPr lang="en-US" dirty="0"/>
          </a:p>
        </p:txBody>
      </p:sp>
    </p:spTree>
    <p:extLst>
      <p:ext uri="{BB962C8B-B14F-4D97-AF65-F5344CB8AC3E}">
        <p14:creationId xmlns:p14="http://schemas.microsoft.com/office/powerpoint/2010/main" val="1632197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424B53-EDFD-A04B-8A3A-13F05F05C8B5}" type="slidenum">
              <a:rPr lang="en-US" smtClean="0"/>
              <a:t>5</a:t>
            </a:fld>
            <a:endParaRPr lang="en-US" dirty="0"/>
          </a:p>
        </p:txBody>
      </p:sp>
    </p:spTree>
    <p:extLst>
      <p:ext uri="{BB962C8B-B14F-4D97-AF65-F5344CB8AC3E}">
        <p14:creationId xmlns:p14="http://schemas.microsoft.com/office/powerpoint/2010/main" val="2169969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424B53-EDFD-A04B-8A3A-13F05F05C8B5}" type="slidenum">
              <a:rPr lang="en-US" smtClean="0"/>
              <a:t>9</a:t>
            </a:fld>
            <a:endParaRPr lang="en-US" dirty="0"/>
          </a:p>
        </p:txBody>
      </p:sp>
    </p:spTree>
    <p:extLst>
      <p:ext uri="{BB962C8B-B14F-4D97-AF65-F5344CB8AC3E}">
        <p14:creationId xmlns:p14="http://schemas.microsoft.com/office/powerpoint/2010/main" val="1099616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1" dirty="0"/>
          </a:p>
          <a:p>
            <a:endParaRPr lang="en-US" dirty="0"/>
          </a:p>
        </p:txBody>
      </p:sp>
      <p:sp>
        <p:nvSpPr>
          <p:cNvPr id="4" name="Slide Number Placeholder 3"/>
          <p:cNvSpPr>
            <a:spLocks noGrp="1"/>
          </p:cNvSpPr>
          <p:nvPr>
            <p:ph type="sldNum" sz="quarter" idx="5"/>
          </p:nvPr>
        </p:nvSpPr>
        <p:spPr/>
        <p:txBody>
          <a:bodyPr/>
          <a:lstStyle/>
          <a:p>
            <a:fld id="{29424B53-EDFD-A04B-8A3A-13F05F05C8B5}" type="slidenum">
              <a:rPr lang="en-US" smtClean="0"/>
              <a:t>11</a:t>
            </a:fld>
            <a:endParaRPr lang="en-US" dirty="0"/>
          </a:p>
        </p:txBody>
      </p:sp>
    </p:spTree>
    <p:extLst>
      <p:ext uri="{BB962C8B-B14F-4D97-AF65-F5344CB8AC3E}">
        <p14:creationId xmlns:p14="http://schemas.microsoft.com/office/powerpoint/2010/main" val="1261496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52DB1E6-5E3D-E545-A83C-2821013C3EEB}"/>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326985" y="2503487"/>
            <a:ext cx="7772400" cy="2051553"/>
          </a:xfrm>
        </p:spPr>
        <p:txBody>
          <a:bodyPr anchor="b">
            <a:normAutofit/>
          </a:bodyPr>
          <a:lstStyle>
            <a:lvl1pPr algn="l">
              <a:defRPr sz="22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26985" y="4700589"/>
            <a:ext cx="7674015" cy="1655762"/>
          </a:xfrm>
        </p:spPr>
        <p:txBody>
          <a:bodyPr>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IE"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5BCD6CEB-23EF-A347-A5E4-339C19557E6F}" type="datetimeFigureOut">
              <a:rPr lang="en-US" smtClean="0"/>
              <a:t>2/22/22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67755-E358-FE40-9F89-0363E50094B7}" type="slidenum">
              <a:rPr lang="en-US" smtClean="0"/>
              <a:t>‹#›</a:t>
            </a:fld>
            <a:endParaRPr lang="en-US" dirty="0"/>
          </a:p>
        </p:txBody>
      </p:sp>
    </p:spTree>
    <p:extLst>
      <p:ext uri="{BB962C8B-B14F-4D97-AF65-F5344CB8AC3E}">
        <p14:creationId xmlns:p14="http://schemas.microsoft.com/office/powerpoint/2010/main" val="2545157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D6CEB-23EF-A347-A5E4-339C19557E6F}" type="datetimeFigureOut">
              <a:rPr lang="en-US" smtClean="0"/>
              <a:t>2/22/22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67755-E358-FE40-9F89-0363E50094B7}" type="slidenum">
              <a:rPr lang="en-US" smtClean="0"/>
              <a:t>‹#›</a:t>
            </a:fld>
            <a:endParaRPr lang="en-US" dirty="0"/>
          </a:p>
        </p:txBody>
      </p:sp>
    </p:spTree>
    <p:extLst>
      <p:ext uri="{BB962C8B-B14F-4D97-AF65-F5344CB8AC3E}">
        <p14:creationId xmlns:p14="http://schemas.microsoft.com/office/powerpoint/2010/main" val="3120448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D6CEB-23EF-A347-A5E4-339C19557E6F}" type="datetimeFigureOut">
              <a:rPr lang="en-US" smtClean="0"/>
              <a:t>2/22/22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67755-E358-FE40-9F89-0363E50094B7}" type="slidenum">
              <a:rPr lang="en-US" smtClean="0"/>
              <a:t>‹#›</a:t>
            </a:fld>
            <a:endParaRPr lang="en-US" dirty="0"/>
          </a:p>
        </p:txBody>
      </p:sp>
    </p:spTree>
    <p:extLst>
      <p:ext uri="{BB962C8B-B14F-4D97-AF65-F5344CB8AC3E}">
        <p14:creationId xmlns:p14="http://schemas.microsoft.com/office/powerpoint/2010/main" val="1385500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D6CEB-23EF-A347-A5E4-339C19557E6F}" type="datetimeFigureOut">
              <a:rPr lang="en-US" smtClean="0"/>
              <a:t>2/22/22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67755-E358-FE40-9F89-0363E50094B7}" type="slidenum">
              <a:rPr lang="en-US" smtClean="0"/>
              <a:t>‹#›</a:t>
            </a:fld>
            <a:endParaRPr lang="en-US" dirty="0"/>
          </a:p>
        </p:txBody>
      </p:sp>
    </p:spTree>
    <p:extLst>
      <p:ext uri="{BB962C8B-B14F-4D97-AF65-F5344CB8AC3E}">
        <p14:creationId xmlns:p14="http://schemas.microsoft.com/office/powerpoint/2010/main" val="2230694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CD6CEB-23EF-A347-A5E4-339C19557E6F}" type="datetimeFigureOut">
              <a:rPr lang="en-US" smtClean="0"/>
              <a:t>2/22/22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67755-E358-FE40-9F89-0363E50094B7}" type="slidenum">
              <a:rPr lang="en-US" smtClean="0"/>
              <a:t>‹#›</a:t>
            </a:fld>
            <a:endParaRPr lang="en-US" dirty="0"/>
          </a:p>
        </p:txBody>
      </p:sp>
    </p:spTree>
    <p:extLst>
      <p:ext uri="{BB962C8B-B14F-4D97-AF65-F5344CB8AC3E}">
        <p14:creationId xmlns:p14="http://schemas.microsoft.com/office/powerpoint/2010/main" val="3285942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D6CEB-23EF-A347-A5E4-339C19557E6F}" type="datetimeFigureOut">
              <a:rPr lang="en-US" smtClean="0"/>
              <a:t>2/22/22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267755-E358-FE40-9F89-0363E50094B7}" type="slidenum">
              <a:rPr lang="en-US" smtClean="0"/>
              <a:t>‹#›</a:t>
            </a:fld>
            <a:endParaRPr lang="en-US" dirty="0"/>
          </a:p>
        </p:txBody>
      </p:sp>
    </p:spTree>
    <p:extLst>
      <p:ext uri="{BB962C8B-B14F-4D97-AF65-F5344CB8AC3E}">
        <p14:creationId xmlns:p14="http://schemas.microsoft.com/office/powerpoint/2010/main" val="305099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D6CEB-23EF-A347-A5E4-339C19557E6F}" type="datetimeFigureOut">
              <a:rPr lang="en-US" smtClean="0"/>
              <a:t>2/22/22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267755-E358-FE40-9F89-0363E50094B7}" type="slidenum">
              <a:rPr lang="en-US" smtClean="0"/>
              <a:t>‹#›</a:t>
            </a:fld>
            <a:endParaRPr lang="en-US" dirty="0"/>
          </a:p>
        </p:txBody>
      </p:sp>
    </p:spTree>
    <p:extLst>
      <p:ext uri="{BB962C8B-B14F-4D97-AF65-F5344CB8AC3E}">
        <p14:creationId xmlns:p14="http://schemas.microsoft.com/office/powerpoint/2010/main" val="390611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D6CEB-23EF-A347-A5E4-339C19557E6F}" type="datetimeFigureOut">
              <a:rPr lang="en-US" smtClean="0"/>
              <a:t>2/22/22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267755-E358-FE40-9F89-0363E50094B7}" type="slidenum">
              <a:rPr lang="en-US" smtClean="0"/>
              <a:t>‹#›</a:t>
            </a:fld>
            <a:endParaRPr lang="en-US" dirty="0"/>
          </a:p>
        </p:txBody>
      </p:sp>
    </p:spTree>
    <p:extLst>
      <p:ext uri="{BB962C8B-B14F-4D97-AF65-F5344CB8AC3E}">
        <p14:creationId xmlns:p14="http://schemas.microsoft.com/office/powerpoint/2010/main" val="1566632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D6CEB-23EF-A347-A5E4-339C19557E6F}" type="datetimeFigureOut">
              <a:rPr lang="en-US" smtClean="0"/>
              <a:t>2/22/22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267755-E358-FE40-9F89-0363E50094B7}" type="slidenum">
              <a:rPr lang="en-US" smtClean="0"/>
              <a:t>‹#›</a:t>
            </a:fld>
            <a:endParaRPr lang="en-US" dirty="0"/>
          </a:p>
        </p:txBody>
      </p:sp>
    </p:spTree>
    <p:extLst>
      <p:ext uri="{BB962C8B-B14F-4D97-AF65-F5344CB8AC3E}">
        <p14:creationId xmlns:p14="http://schemas.microsoft.com/office/powerpoint/2010/main" val="2113622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CD6CEB-23EF-A347-A5E4-339C19557E6F}" type="datetimeFigureOut">
              <a:rPr lang="en-US" smtClean="0"/>
              <a:t>2/22/22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267755-E358-FE40-9F89-0363E50094B7}" type="slidenum">
              <a:rPr lang="en-US" smtClean="0"/>
              <a:t>‹#›</a:t>
            </a:fld>
            <a:endParaRPr lang="en-US" dirty="0"/>
          </a:p>
        </p:txBody>
      </p:sp>
    </p:spTree>
    <p:extLst>
      <p:ext uri="{BB962C8B-B14F-4D97-AF65-F5344CB8AC3E}">
        <p14:creationId xmlns:p14="http://schemas.microsoft.com/office/powerpoint/2010/main" val="2781118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CD6CEB-23EF-A347-A5E4-339C19557E6F}" type="datetimeFigureOut">
              <a:rPr lang="en-US" smtClean="0"/>
              <a:t>2/22/22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267755-E358-FE40-9F89-0363E50094B7}" type="slidenum">
              <a:rPr lang="en-US" smtClean="0"/>
              <a:t>‹#›</a:t>
            </a:fld>
            <a:endParaRPr lang="en-US" dirty="0"/>
          </a:p>
        </p:txBody>
      </p:sp>
    </p:spTree>
    <p:extLst>
      <p:ext uri="{BB962C8B-B14F-4D97-AF65-F5344CB8AC3E}">
        <p14:creationId xmlns:p14="http://schemas.microsoft.com/office/powerpoint/2010/main" val="118692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D6CEB-23EF-A347-A5E4-339C19557E6F}" type="datetimeFigureOut">
              <a:rPr lang="en-US" smtClean="0"/>
              <a:t>2/22/22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67755-E358-FE40-9F89-0363E50094B7}" type="slidenum">
              <a:rPr lang="en-US" smtClean="0"/>
              <a:t>‹#›</a:t>
            </a:fld>
            <a:endParaRPr lang="en-US" dirty="0"/>
          </a:p>
        </p:txBody>
      </p:sp>
      <p:pic>
        <p:nvPicPr>
          <p:cNvPr id="9" name="Picture 8">
            <a:extLst>
              <a:ext uri="{FF2B5EF4-FFF2-40B4-BE49-F238E27FC236}">
                <a16:creationId xmlns:a16="http://schemas.microsoft.com/office/drawing/2014/main" id="{930940AC-9F7D-6D4C-9D32-1F22D5C8B38F}"/>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83577" y="-999118"/>
            <a:ext cx="2628671" cy="3145017"/>
          </a:xfrm>
          <a:prstGeom prst="rect">
            <a:avLst/>
          </a:prstGeom>
        </p:spPr>
      </p:pic>
      <p:pic>
        <p:nvPicPr>
          <p:cNvPr id="10" name="Picture 9">
            <a:extLst>
              <a:ext uri="{FF2B5EF4-FFF2-40B4-BE49-F238E27FC236}">
                <a16:creationId xmlns:a16="http://schemas.microsoft.com/office/drawing/2014/main" id="{A52A36F9-A6ED-DC48-A929-A3A39BB5CA57}"/>
              </a:ext>
            </a:extLst>
          </p:cNvPr>
          <p:cNvPicPr>
            <a:picLocks noChangeAspect="1"/>
          </p:cNvPicPr>
          <p:nvPr userDrawn="1"/>
        </p:nvPicPr>
        <p:blipFill>
          <a:blip r:embed="rId14">
            <a:alphaModFix amt="20000"/>
          </a:blip>
          <a:stretch>
            <a:fillRect/>
          </a:stretch>
        </p:blipFill>
        <p:spPr>
          <a:xfrm>
            <a:off x="4994753" y="2754096"/>
            <a:ext cx="4648200" cy="5653216"/>
          </a:xfrm>
          <a:prstGeom prst="rect">
            <a:avLst/>
          </a:prstGeom>
        </p:spPr>
      </p:pic>
    </p:spTree>
    <p:extLst>
      <p:ext uri="{BB962C8B-B14F-4D97-AF65-F5344CB8AC3E}">
        <p14:creationId xmlns:p14="http://schemas.microsoft.com/office/powerpoint/2010/main" val="34082963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000" kern="1200">
          <a:solidFill>
            <a:srgbClr val="72246C"/>
          </a:solidFill>
          <a:latin typeface="+mj-lt"/>
          <a:ea typeface="+mj-ea"/>
          <a:cs typeface="+mj-cs"/>
        </a:defRPr>
      </a:lvl1pPr>
    </p:titleStyle>
    <p:bodyStyle>
      <a:lvl1pPr marL="457200" indent="-457200" algn="l" defTabSz="914400" rtl="0" eaLnBrk="1" latinLnBrk="0" hangingPunct="1">
        <a:lnSpc>
          <a:spcPct val="90000"/>
        </a:lnSpc>
        <a:spcBef>
          <a:spcPts val="1000"/>
        </a:spcBef>
        <a:buFontTx/>
        <a:buBlip>
          <a:blip r:embed="rId15"/>
        </a:buBlip>
        <a:defRPr sz="2800" kern="1200">
          <a:solidFill>
            <a:schemeClr val="tx1"/>
          </a:solidFill>
          <a:latin typeface="+mn-lt"/>
          <a:ea typeface="+mn-ea"/>
          <a:cs typeface="+mn-cs"/>
        </a:defRPr>
      </a:lvl1pPr>
      <a:lvl2pPr marL="757800" indent="-336600" algn="l" defTabSz="914400" rtl="0" eaLnBrk="1" latinLnBrk="0" hangingPunct="1">
        <a:lnSpc>
          <a:spcPct val="90000"/>
        </a:lnSpc>
        <a:spcBef>
          <a:spcPts val="500"/>
        </a:spcBef>
        <a:buFontTx/>
        <a:buBlip>
          <a:blip r:embed="rId15"/>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15"/>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15"/>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15"/>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hbr.org/2020/01/dont-underestimate-the-market-power-of-the-50-crow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psos.com/sites/default/files/ct/news/documents/2019-02/thinks_theperennials.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ft.com/content/c69b49de-1368-11e9-a581-4ff78404524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checkout.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A483E-A7BD-7747-B00E-965A299D10B8}"/>
              </a:ext>
            </a:extLst>
          </p:cNvPr>
          <p:cNvSpPr>
            <a:spLocks noGrp="1"/>
          </p:cNvSpPr>
          <p:nvPr>
            <p:ph type="title"/>
          </p:nvPr>
        </p:nvSpPr>
        <p:spPr/>
        <p:txBody>
          <a:bodyPr/>
          <a:lstStyle/>
          <a:p>
            <a:r>
              <a:rPr lang="en-US" dirty="0"/>
              <a:t>A Decade of Age Friendly</a:t>
            </a:r>
          </a:p>
        </p:txBody>
      </p:sp>
      <p:sp>
        <p:nvSpPr>
          <p:cNvPr id="3" name="Rectangle 2">
            <a:extLst>
              <a:ext uri="{FF2B5EF4-FFF2-40B4-BE49-F238E27FC236}">
                <a16:creationId xmlns:a16="http://schemas.microsoft.com/office/drawing/2014/main" id="{F4D4B687-A7F5-BF4F-B953-7A307CC30EDA}"/>
              </a:ext>
            </a:extLst>
          </p:cNvPr>
          <p:cNvSpPr/>
          <p:nvPr/>
        </p:nvSpPr>
        <p:spPr>
          <a:xfrm>
            <a:off x="1900719" y="3900138"/>
            <a:ext cx="1078786" cy="1191803"/>
          </a:xfrm>
          <a:prstGeom prst="rect">
            <a:avLst/>
          </a:prstGeom>
          <a:solidFill>
            <a:srgbClr val="72246C"/>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4" name="Shape 506">
            <a:extLst>
              <a:ext uri="{FF2B5EF4-FFF2-40B4-BE49-F238E27FC236}">
                <a16:creationId xmlns:a16="http://schemas.microsoft.com/office/drawing/2014/main" id="{C0F9874C-4784-F349-838C-005E6A5B8089}"/>
              </a:ext>
            </a:extLst>
          </p:cNvPr>
          <p:cNvSpPr/>
          <p:nvPr/>
        </p:nvSpPr>
        <p:spPr>
          <a:xfrm>
            <a:off x="838200" y="5276878"/>
            <a:ext cx="7587343" cy="120032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400" b="1"/>
            </a:pPr>
            <a:r>
              <a:rPr dirty="0"/>
              <a:t>16</a:t>
            </a:r>
            <a:r>
              <a:rPr baseline="30000" dirty="0"/>
              <a:t>th</a:t>
            </a:r>
            <a:r>
              <a:rPr dirty="0"/>
              <a:t> December 2019</a:t>
            </a:r>
          </a:p>
          <a:p>
            <a:r>
              <a:rPr lang="en-IE" sz="2400" dirty="0"/>
              <a:t>World Health Organization acknowledged each Age Friendly Programme at an event in </a:t>
            </a:r>
            <a:r>
              <a:rPr lang="en-IE" sz="2400" dirty="0" err="1"/>
              <a:t>Slane</a:t>
            </a:r>
            <a:r>
              <a:rPr lang="en-IE" sz="2400" dirty="0"/>
              <a:t> Castle</a:t>
            </a:r>
          </a:p>
        </p:txBody>
      </p:sp>
      <p:sp>
        <p:nvSpPr>
          <p:cNvPr id="5" name="Rectangle 4">
            <a:extLst>
              <a:ext uri="{FF2B5EF4-FFF2-40B4-BE49-F238E27FC236}">
                <a16:creationId xmlns:a16="http://schemas.microsoft.com/office/drawing/2014/main" id="{4950928E-651C-944A-8A92-6A266FED2664}"/>
              </a:ext>
            </a:extLst>
          </p:cNvPr>
          <p:cNvSpPr/>
          <p:nvPr/>
        </p:nvSpPr>
        <p:spPr>
          <a:xfrm>
            <a:off x="6472721" y="1385913"/>
            <a:ext cx="1078786" cy="1191803"/>
          </a:xfrm>
          <a:prstGeom prst="rect">
            <a:avLst/>
          </a:prstGeom>
          <a:solidFill>
            <a:srgbClr val="72246C"/>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pic>
        <p:nvPicPr>
          <p:cNvPr id="6" name="Picture 5">
            <a:extLst>
              <a:ext uri="{FF2B5EF4-FFF2-40B4-BE49-F238E27FC236}">
                <a16:creationId xmlns:a16="http://schemas.microsoft.com/office/drawing/2014/main" id="{9E19CB60-87F9-A846-9BB7-42210DBE175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65463" y="1592137"/>
            <a:ext cx="5321300" cy="3365500"/>
          </a:xfrm>
          <a:prstGeom prst="rect">
            <a:avLst/>
          </a:prstGeom>
        </p:spPr>
      </p:pic>
    </p:spTree>
    <p:extLst>
      <p:ext uri="{BB962C8B-B14F-4D97-AF65-F5344CB8AC3E}">
        <p14:creationId xmlns:p14="http://schemas.microsoft.com/office/powerpoint/2010/main" val="555434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0EA68-D0B7-624E-AB49-7BC5F1285C0B}"/>
              </a:ext>
            </a:extLst>
          </p:cNvPr>
          <p:cNvSpPr>
            <a:spLocks noGrp="1"/>
          </p:cNvSpPr>
          <p:nvPr>
            <p:ph type="title"/>
          </p:nvPr>
        </p:nvSpPr>
        <p:spPr/>
        <p:txBody>
          <a:bodyPr/>
          <a:lstStyle/>
          <a:p>
            <a:r>
              <a:rPr lang="en-US" dirty="0"/>
              <a:t>OPC Feedback</a:t>
            </a:r>
          </a:p>
        </p:txBody>
      </p:sp>
      <p:sp>
        <p:nvSpPr>
          <p:cNvPr id="3" name="Content Placeholder 2">
            <a:extLst>
              <a:ext uri="{FF2B5EF4-FFF2-40B4-BE49-F238E27FC236}">
                <a16:creationId xmlns:a16="http://schemas.microsoft.com/office/drawing/2014/main" id="{05132AAE-E4F1-644F-A375-1AEDD9C23DAE}"/>
              </a:ext>
            </a:extLst>
          </p:cNvPr>
          <p:cNvSpPr>
            <a:spLocks noGrp="1"/>
          </p:cNvSpPr>
          <p:nvPr>
            <p:ph idx="1"/>
          </p:nvPr>
        </p:nvSpPr>
        <p:spPr/>
        <p:txBody>
          <a:bodyPr>
            <a:normAutofit fontScale="85000" lnSpcReduction="20000"/>
          </a:bodyPr>
          <a:lstStyle/>
          <a:p>
            <a:r>
              <a:rPr lang="en-IE" b="1" dirty="0"/>
              <a:t>Marie</a:t>
            </a:r>
            <a:r>
              <a:rPr lang="en-IE" dirty="0"/>
              <a:t>:  I’m still playing golf at age 90</a:t>
            </a:r>
          </a:p>
          <a:p>
            <a:pPr marL="0" indent="0">
              <a:buNone/>
            </a:pPr>
            <a:r>
              <a:rPr lang="en-IE" dirty="0"/>
              <a:t> </a:t>
            </a:r>
          </a:p>
          <a:p>
            <a:r>
              <a:rPr lang="en-IE" b="1" dirty="0"/>
              <a:t>Kevin:</a:t>
            </a:r>
            <a:r>
              <a:rPr lang="en-IE" dirty="0"/>
              <a:t>  I </a:t>
            </a:r>
            <a:r>
              <a:rPr lang="en-IE" dirty="0" err="1"/>
              <a:t>marshall</a:t>
            </a:r>
            <a:r>
              <a:rPr lang="en-IE" dirty="0"/>
              <a:t> a Park Run every week.  I have just participated in my 100</a:t>
            </a:r>
            <a:r>
              <a:rPr lang="en-IE" baseline="30000" dirty="0"/>
              <a:t>th</a:t>
            </a:r>
            <a:r>
              <a:rPr lang="en-IE" dirty="0"/>
              <a:t> event.</a:t>
            </a:r>
          </a:p>
          <a:p>
            <a:pPr marL="0" indent="0">
              <a:buNone/>
            </a:pPr>
            <a:r>
              <a:rPr lang="en-IE" dirty="0"/>
              <a:t> </a:t>
            </a:r>
          </a:p>
          <a:p>
            <a:r>
              <a:rPr lang="en-IE" b="1" dirty="0"/>
              <a:t>Mai:</a:t>
            </a:r>
            <a:r>
              <a:rPr lang="en-IE" dirty="0"/>
              <a:t>  I am also a golf nut.  I’m the oldest player in my club.  I play every week with two 50 somethings and we get on just great, they are my friends, they never speak down to me, the intergenerational thing is just great. </a:t>
            </a:r>
          </a:p>
          <a:p>
            <a:pPr marL="0" indent="0">
              <a:buNone/>
            </a:pPr>
            <a:r>
              <a:rPr lang="en-IE" dirty="0"/>
              <a:t> </a:t>
            </a:r>
          </a:p>
          <a:p>
            <a:r>
              <a:rPr lang="en-IE" b="1" dirty="0"/>
              <a:t>Frank:</a:t>
            </a:r>
            <a:r>
              <a:rPr lang="en-IE" dirty="0"/>
              <a:t>  The stereotyping of older people has to stop. It just doesn’t fit the way the world is any more</a:t>
            </a:r>
          </a:p>
          <a:p>
            <a:endParaRPr lang="en-US" dirty="0"/>
          </a:p>
        </p:txBody>
      </p:sp>
    </p:spTree>
    <p:extLst>
      <p:ext uri="{BB962C8B-B14F-4D97-AF65-F5344CB8AC3E}">
        <p14:creationId xmlns:p14="http://schemas.microsoft.com/office/powerpoint/2010/main" val="3817691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04988-F5E1-4546-A861-F65FF0D8A8CD}"/>
              </a:ext>
            </a:extLst>
          </p:cNvPr>
          <p:cNvSpPr>
            <a:spLocks noGrp="1"/>
          </p:cNvSpPr>
          <p:nvPr>
            <p:ph type="title"/>
          </p:nvPr>
        </p:nvSpPr>
        <p:spPr>
          <a:xfrm>
            <a:off x="628650" y="634972"/>
            <a:ext cx="7886700" cy="1325563"/>
          </a:xfrm>
        </p:spPr>
        <p:txBody>
          <a:bodyPr/>
          <a:lstStyle/>
          <a:p>
            <a:r>
              <a:rPr lang="en-IE" dirty="0"/>
              <a:t>The Age Friendly Business  Recognition Programme</a:t>
            </a:r>
            <a:endParaRPr lang="en-US" dirty="0"/>
          </a:p>
        </p:txBody>
      </p:sp>
      <p:pic>
        <p:nvPicPr>
          <p:cNvPr id="4" name="image55.png">
            <a:extLst>
              <a:ext uri="{FF2B5EF4-FFF2-40B4-BE49-F238E27FC236}">
                <a16:creationId xmlns:a16="http://schemas.microsoft.com/office/drawing/2014/main" id="{8F7F5FD9-F839-0A45-AF37-A678A0FB0A68}"/>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669509" y="1718620"/>
            <a:ext cx="5292465" cy="5292465"/>
          </a:xfrm>
          <a:prstGeom prst="rect">
            <a:avLst/>
          </a:prstGeom>
          <a:ln w="12700">
            <a:miter lim="400000"/>
          </a:ln>
        </p:spPr>
      </p:pic>
      <p:sp>
        <p:nvSpPr>
          <p:cNvPr id="5" name="Shape 695">
            <a:extLst>
              <a:ext uri="{FF2B5EF4-FFF2-40B4-BE49-F238E27FC236}">
                <a16:creationId xmlns:a16="http://schemas.microsoft.com/office/drawing/2014/main" id="{E70F590B-6B53-8E4B-A146-5C7F598023B8}"/>
              </a:ext>
            </a:extLst>
          </p:cNvPr>
          <p:cNvSpPr/>
          <p:nvPr/>
        </p:nvSpPr>
        <p:spPr>
          <a:xfrm>
            <a:off x="6704806" y="1905959"/>
            <a:ext cx="1810544" cy="4597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400" b="1">
                <a:solidFill>
                  <a:srgbClr val="FF5050"/>
                </a:solidFill>
              </a:defRPr>
            </a:lvl1pPr>
          </a:lstStyle>
          <a:p>
            <a:endParaRPr dirty="0">
              <a:solidFill>
                <a:srgbClr val="72246C"/>
              </a:solidFill>
            </a:endParaRPr>
          </a:p>
        </p:txBody>
      </p:sp>
    </p:spTree>
    <p:extLst>
      <p:ext uri="{BB962C8B-B14F-4D97-AF65-F5344CB8AC3E}">
        <p14:creationId xmlns:p14="http://schemas.microsoft.com/office/powerpoint/2010/main" val="730302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005355-C4EB-9D4F-BE84-3DF7154741AD}"/>
              </a:ext>
            </a:extLst>
          </p:cNvPr>
          <p:cNvSpPr/>
          <p:nvPr/>
        </p:nvSpPr>
        <p:spPr>
          <a:xfrm>
            <a:off x="-289932" y="-72671"/>
            <a:ext cx="9790771" cy="7716644"/>
          </a:xfrm>
          <a:prstGeom prst="rect">
            <a:avLst/>
          </a:prstGeom>
          <a:solidFill>
            <a:srgbClr val="660065"/>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4" name="Shape 489">
            <a:extLst>
              <a:ext uri="{FF2B5EF4-FFF2-40B4-BE49-F238E27FC236}">
                <a16:creationId xmlns:a16="http://schemas.microsoft.com/office/drawing/2014/main" id="{D35CED1A-69EF-B644-8A11-380B8949913F}"/>
              </a:ext>
            </a:extLst>
          </p:cNvPr>
          <p:cNvSpPr/>
          <p:nvPr/>
        </p:nvSpPr>
        <p:spPr>
          <a:xfrm>
            <a:off x="2458909" y="2664202"/>
            <a:ext cx="6409841" cy="17570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104999"/>
              </a:lnSpc>
              <a:defRPr sz="4000" b="1" i="1">
                <a:solidFill>
                  <a:srgbClr val="FF9900"/>
                </a:solidFill>
              </a:defRPr>
            </a:pPr>
            <a:endParaRPr dirty="0"/>
          </a:p>
          <a:p>
            <a:pPr>
              <a:lnSpc>
                <a:spcPct val="104999"/>
              </a:lnSpc>
              <a:defRPr sz="4000" b="1" i="1">
                <a:solidFill>
                  <a:srgbClr val="FF9900"/>
                </a:solidFill>
              </a:defRPr>
            </a:pPr>
            <a:r>
              <a:rPr dirty="0">
                <a:solidFill>
                  <a:schemeClr val="bg1"/>
                </a:solidFill>
              </a:rPr>
              <a:t>Thank You for Participating</a:t>
            </a:r>
          </a:p>
          <a:p>
            <a:pPr>
              <a:lnSpc>
                <a:spcPct val="104999"/>
              </a:lnSpc>
              <a:defRPr sz="2400" b="1" i="1">
                <a:solidFill>
                  <a:srgbClr val="FF9900"/>
                </a:solidFill>
              </a:defRPr>
            </a:pPr>
            <a:endParaRPr dirty="0"/>
          </a:p>
        </p:txBody>
      </p:sp>
      <p:sp>
        <p:nvSpPr>
          <p:cNvPr id="5" name="Rectangle 4">
            <a:extLst>
              <a:ext uri="{FF2B5EF4-FFF2-40B4-BE49-F238E27FC236}">
                <a16:creationId xmlns:a16="http://schemas.microsoft.com/office/drawing/2014/main" id="{E7A7BFFF-5867-9C45-AF6B-7347F4DB7469}"/>
              </a:ext>
            </a:extLst>
          </p:cNvPr>
          <p:cNvSpPr/>
          <p:nvPr/>
        </p:nvSpPr>
        <p:spPr>
          <a:xfrm>
            <a:off x="-735980" y="5163014"/>
            <a:ext cx="9604730" cy="1694986"/>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pic>
        <p:nvPicPr>
          <p:cNvPr id="6" name="Picture 5">
            <a:extLst>
              <a:ext uri="{FF2B5EF4-FFF2-40B4-BE49-F238E27FC236}">
                <a16:creationId xmlns:a16="http://schemas.microsoft.com/office/drawing/2014/main" id="{CED64EA4-7901-0F40-86CB-DAD235FD4B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4467" y="5360492"/>
            <a:ext cx="7961971" cy="1330232"/>
          </a:xfrm>
          <a:prstGeom prst="rect">
            <a:avLst/>
          </a:prstGeom>
        </p:spPr>
      </p:pic>
      <p:sp>
        <p:nvSpPr>
          <p:cNvPr id="7" name="Rectangle 6">
            <a:extLst>
              <a:ext uri="{FF2B5EF4-FFF2-40B4-BE49-F238E27FC236}">
                <a16:creationId xmlns:a16="http://schemas.microsoft.com/office/drawing/2014/main" id="{04D625F9-85A8-C54D-96FB-9975D8CE9CCA}"/>
              </a:ext>
            </a:extLst>
          </p:cNvPr>
          <p:cNvSpPr/>
          <p:nvPr/>
        </p:nvSpPr>
        <p:spPr>
          <a:xfrm>
            <a:off x="5629792" y="584381"/>
            <a:ext cx="4138675" cy="1361094"/>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pic>
        <p:nvPicPr>
          <p:cNvPr id="8" name="image6.jpg">
            <a:extLst>
              <a:ext uri="{FF2B5EF4-FFF2-40B4-BE49-F238E27FC236}">
                <a16:creationId xmlns:a16="http://schemas.microsoft.com/office/drawing/2014/main" id="{29002BBE-AA9B-F14C-B30F-2B91CC8E9C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47166" y="684521"/>
            <a:ext cx="2739272" cy="1060103"/>
          </a:xfrm>
          <a:prstGeom prst="rect">
            <a:avLst/>
          </a:prstGeom>
          <a:ln w="12700">
            <a:miter lim="400000"/>
          </a:ln>
        </p:spPr>
      </p:pic>
    </p:spTree>
    <p:extLst>
      <p:ext uri="{BB962C8B-B14F-4D97-AF65-F5344CB8AC3E}">
        <p14:creationId xmlns:p14="http://schemas.microsoft.com/office/powerpoint/2010/main" val="4174397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AE6C8-2A34-5642-AF06-F9DE941A0FE9}"/>
              </a:ext>
            </a:extLst>
          </p:cNvPr>
          <p:cNvSpPr>
            <a:spLocks noGrp="1"/>
          </p:cNvSpPr>
          <p:nvPr>
            <p:ph type="title"/>
          </p:nvPr>
        </p:nvSpPr>
        <p:spPr/>
        <p:txBody>
          <a:bodyPr/>
          <a:lstStyle/>
          <a:p>
            <a:r>
              <a:rPr lang="en-IE" b="1" dirty="0"/>
              <a:t>Demographic Change: </a:t>
            </a:r>
            <a:r>
              <a:rPr lang="en-IE" dirty="0"/>
              <a:t>The Challenge</a:t>
            </a:r>
            <a:endParaRPr lang="en-US" dirty="0"/>
          </a:p>
        </p:txBody>
      </p:sp>
      <p:sp>
        <p:nvSpPr>
          <p:cNvPr id="4" name="Shape 459">
            <a:extLst>
              <a:ext uri="{FF2B5EF4-FFF2-40B4-BE49-F238E27FC236}">
                <a16:creationId xmlns:a16="http://schemas.microsoft.com/office/drawing/2014/main" id="{542ED810-8F03-2445-B519-DB00C042D056}"/>
              </a:ext>
            </a:extLst>
          </p:cNvPr>
          <p:cNvSpPr/>
          <p:nvPr/>
        </p:nvSpPr>
        <p:spPr>
          <a:xfrm>
            <a:off x="822214" y="6375541"/>
            <a:ext cx="7265938"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600"/>
            </a:lvl1pPr>
          </a:lstStyle>
          <a:p>
            <a:pPr algn="r"/>
            <a:r>
              <a:rPr sz="1200" dirty="0"/>
              <a:t>Source: CSO Population and </a:t>
            </a:r>
            <a:r>
              <a:rPr sz="1200" dirty="0" err="1"/>
              <a:t>Labour</a:t>
            </a:r>
            <a:r>
              <a:rPr sz="1200" dirty="0"/>
              <a:t> Force Projections 2017-2051</a:t>
            </a:r>
          </a:p>
        </p:txBody>
      </p:sp>
      <p:pic>
        <p:nvPicPr>
          <p:cNvPr id="5" name="image15.png">
            <a:extLst>
              <a:ext uri="{FF2B5EF4-FFF2-40B4-BE49-F238E27FC236}">
                <a16:creationId xmlns:a16="http://schemas.microsoft.com/office/drawing/2014/main" id="{D75A77A9-885A-1447-810D-BE55C1B029F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757628" y="2840705"/>
            <a:ext cx="6044026" cy="1343684"/>
          </a:xfrm>
          <a:prstGeom prst="rect">
            <a:avLst/>
          </a:prstGeom>
          <a:ln w="12700">
            <a:miter lim="400000"/>
          </a:ln>
        </p:spPr>
      </p:pic>
      <p:sp>
        <p:nvSpPr>
          <p:cNvPr id="6" name="Shape 461">
            <a:extLst>
              <a:ext uri="{FF2B5EF4-FFF2-40B4-BE49-F238E27FC236}">
                <a16:creationId xmlns:a16="http://schemas.microsoft.com/office/drawing/2014/main" id="{1AB3C39F-C3CB-4B47-AFCC-567D71D87305}"/>
              </a:ext>
            </a:extLst>
          </p:cNvPr>
          <p:cNvSpPr/>
          <p:nvPr/>
        </p:nvSpPr>
        <p:spPr>
          <a:xfrm>
            <a:off x="1826536" y="2666569"/>
            <a:ext cx="825065" cy="5359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800" b="1"/>
            </a:lvl1pPr>
          </a:lstStyle>
          <a:p>
            <a:r>
              <a:rPr dirty="0">
                <a:solidFill>
                  <a:schemeClr val="bg1">
                    <a:lumMod val="50000"/>
                  </a:schemeClr>
                </a:solidFill>
              </a:rPr>
              <a:t>2016</a:t>
            </a:r>
          </a:p>
        </p:txBody>
      </p:sp>
      <p:grpSp>
        <p:nvGrpSpPr>
          <p:cNvPr id="7" name="Group 465">
            <a:extLst>
              <a:ext uri="{FF2B5EF4-FFF2-40B4-BE49-F238E27FC236}">
                <a16:creationId xmlns:a16="http://schemas.microsoft.com/office/drawing/2014/main" id="{5F0529AE-ACDC-544B-AAEC-E74A61C6D512}"/>
              </a:ext>
            </a:extLst>
          </p:cNvPr>
          <p:cNvGrpSpPr/>
          <p:nvPr/>
        </p:nvGrpSpPr>
        <p:grpSpPr>
          <a:xfrm>
            <a:off x="705852" y="3194023"/>
            <a:ext cx="1120685" cy="1125147"/>
            <a:chOff x="0" y="0"/>
            <a:chExt cx="1120684" cy="1125145"/>
          </a:xfrm>
        </p:grpSpPr>
        <p:sp>
          <p:nvSpPr>
            <p:cNvPr id="8" name="Shape 463">
              <a:extLst>
                <a:ext uri="{FF2B5EF4-FFF2-40B4-BE49-F238E27FC236}">
                  <a16:creationId xmlns:a16="http://schemas.microsoft.com/office/drawing/2014/main" id="{790C56E1-FC09-5B4F-A04D-95C7EEF8AF53}"/>
                </a:ext>
              </a:extLst>
            </p:cNvPr>
            <p:cNvSpPr/>
            <p:nvPr/>
          </p:nvSpPr>
          <p:spPr>
            <a:xfrm>
              <a:off x="-1" y="0"/>
              <a:ext cx="1120686" cy="1125146"/>
            </a:xfrm>
            <a:prstGeom prst="ellipse">
              <a:avLst/>
            </a:prstGeom>
            <a:solidFill>
              <a:srgbClr val="72246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dirty="0"/>
            </a:p>
          </p:txBody>
        </p:sp>
        <p:sp>
          <p:nvSpPr>
            <p:cNvPr id="9" name="Shape 464">
              <a:extLst>
                <a:ext uri="{FF2B5EF4-FFF2-40B4-BE49-F238E27FC236}">
                  <a16:creationId xmlns:a16="http://schemas.microsoft.com/office/drawing/2014/main" id="{DA6E590F-FB06-5142-BAB8-A83D16211010}"/>
                </a:ext>
              </a:extLst>
            </p:cNvPr>
            <p:cNvSpPr/>
            <p:nvPr/>
          </p:nvSpPr>
          <p:spPr>
            <a:xfrm>
              <a:off x="164119" y="200622"/>
              <a:ext cx="792446" cy="7239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algn="ctr">
                <a:defRPr>
                  <a:solidFill>
                    <a:srgbClr val="FFFFFF"/>
                  </a:solidFill>
                </a:defRPr>
              </a:pPr>
              <a:r>
                <a:t>Age</a:t>
              </a:r>
            </a:p>
            <a:p>
              <a:pPr algn="ctr">
                <a:defRPr sz="2800">
                  <a:solidFill>
                    <a:srgbClr val="FFFFFF"/>
                  </a:solidFill>
                </a:defRPr>
              </a:pPr>
              <a:r>
                <a:t>65+</a:t>
              </a:r>
            </a:p>
          </p:txBody>
        </p:sp>
      </p:grpSp>
      <p:sp>
        <p:nvSpPr>
          <p:cNvPr id="10" name="Shape 466">
            <a:extLst>
              <a:ext uri="{FF2B5EF4-FFF2-40B4-BE49-F238E27FC236}">
                <a16:creationId xmlns:a16="http://schemas.microsoft.com/office/drawing/2014/main" id="{9EAC9D40-8259-FE43-8294-930C9AD11A43}"/>
              </a:ext>
            </a:extLst>
          </p:cNvPr>
          <p:cNvSpPr/>
          <p:nvPr/>
        </p:nvSpPr>
        <p:spPr>
          <a:xfrm>
            <a:off x="3349754" y="4084734"/>
            <a:ext cx="1105429" cy="47000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nSpc>
                <a:spcPct val="107000"/>
              </a:lnSpc>
              <a:defRPr sz="2400" b="1">
                <a:solidFill>
                  <a:schemeClr val="accent4"/>
                </a:solidFill>
              </a:defRPr>
            </a:lvl1pPr>
          </a:lstStyle>
          <a:p>
            <a:r>
              <a:rPr b="0" dirty="0">
                <a:solidFill>
                  <a:srgbClr val="72246C"/>
                </a:solidFill>
              </a:rPr>
              <a:t>629,800</a:t>
            </a:r>
          </a:p>
        </p:txBody>
      </p:sp>
      <p:sp>
        <p:nvSpPr>
          <p:cNvPr id="11" name="Shape 467">
            <a:extLst>
              <a:ext uri="{FF2B5EF4-FFF2-40B4-BE49-F238E27FC236}">
                <a16:creationId xmlns:a16="http://schemas.microsoft.com/office/drawing/2014/main" id="{4F034077-70CF-A047-A558-3A421EA5896C}"/>
              </a:ext>
            </a:extLst>
          </p:cNvPr>
          <p:cNvSpPr/>
          <p:nvPr/>
        </p:nvSpPr>
        <p:spPr>
          <a:xfrm>
            <a:off x="6910165" y="4084734"/>
            <a:ext cx="1435647" cy="47000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nSpc>
                <a:spcPct val="107000"/>
              </a:lnSpc>
              <a:defRPr sz="2400" b="1">
                <a:solidFill>
                  <a:schemeClr val="accent4"/>
                </a:solidFill>
              </a:defRPr>
            </a:lvl1pPr>
          </a:lstStyle>
          <a:p>
            <a:r>
              <a:rPr b="0" dirty="0">
                <a:solidFill>
                  <a:srgbClr val="72246C"/>
                </a:solidFill>
              </a:rPr>
              <a:t>1.6 million</a:t>
            </a:r>
          </a:p>
        </p:txBody>
      </p:sp>
      <p:grpSp>
        <p:nvGrpSpPr>
          <p:cNvPr id="12" name="Group 470">
            <a:extLst>
              <a:ext uri="{FF2B5EF4-FFF2-40B4-BE49-F238E27FC236}">
                <a16:creationId xmlns:a16="http://schemas.microsoft.com/office/drawing/2014/main" id="{12C98201-58A9-4042-AA10-6F6115F2C416}"/>
              </a:ext>
            </a:extLst>
          </p:cNvPr>
          <p:cNvGrpSpPr/>
          <p:nvPr/>
        </p:nvGrpSpPr>
        <p:grpSpPr>
          <a:xfrm>
            <a:off x="704972" y="4973315"/>
            <a:ext cx="1120686" cy="1125147"/>
            <a:chOff x="0" y="0"/>
            <a:chExt cx="1120684" cy="1125145"/>
          </a:xfrm>
        </p:grpSpPr>
        <p:sp>
          <p:nvSpPr>
            <p:cNvPr id="13" name="Shape 468">
              <a:extLst>
                <a:ext uri="{FF2B5EF4-FFF2-40B4-BE49-F238E27FC236}">
                  <a16:creationId xmlns:a16="http://schemas.microsoft.com/office/drawing/2014/main" id="{60B76E8F-4D5C-8E4D-99F9-DE91677E17E0}"/>
                </a:ext>
              </a:extLst>
            </p:cNvPr>
            <p:cNvSpPr/>
            <p:nvPr/>
          </p:nvSpPr>
          <p:spPr>
            <a:xfrm>
              <a:off x="-1" y="0"/>
              <a:ext cx="1120686" cy="1125146"/>
            </a:xfrm>
            <a:prstGeom prst="ellipse">
              <a:avLst/>
            </a:prstGeom>
            <a:solidFill>
              <a:srgbClr val="72246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dirty="0"/>
            </a:p>
          </p:txBody>
        </p:sp>
        <p:sp>
          <p:nvSpPr>
            <p:cNvPr id="14" name="Shape 469">
              <a:extLst>
                <a:ext uri="{FF2B5EF4-FFF2-40B4-BE49-F238E27FC236}">
                  <a16:creationId xmlns:a16="http://schemas.microsoft.com/office/drawing/2014/main" id="{B0BFB15D-0695-EE4D-94A0-3F5AE3ADD935}"/>
                </a:ext>
              </a:extLst>
            </p:cNvPr>
            <p:cNvSpPr/>
            <p:nvPr/>
          </p:nvSpPr>
          <p:spPr>
            <a:xfrm>
              <a:off x="164119" y="200622"/>
              <a:ext cx="792446" cy="7239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algn="ctr">
                <a:defRPr>
                  <a:solidFill>
                    <a:srgbClr val="FFFFFF"/>
                  </a:solidFill>
                </a:defRPr>
              </a:pPr>
              <a:r>
                <a:t>Age</a:t>
              </a:r>
            </a:p>
            <a:p>
              <a:pPr algn="ctr">
                <a:defRPr sz="2800">
                  <a:solidFill>
                    <a:srgbClr val="FFFFFF"/>
                  </a:solidFill>
                </a:defRPr>
              </a:pPr>
              <a:r>
                <a:t>80+</a:t>
              </a:r>
            </a:p>
          </p:txBody>
        </p:sp>
      </p:grpSp>
      <p:sp>
        <p:nvSpPr>
          <p:cNvPr id="15" name="Shape 471">
            <a:extLst>
              <a:ext uri="{FF2B5EF4-FFF2-40B4-BE49-F238E27FC236}">
                <a16:creationId xmlns:a16="http://schemas.microsoft.com/office/drawing/2014/main" id="{FBCDAFA8-3EC4-764E-A9AC-0AC71228364A}"/>
              </a:ext>
            </a:extLst>
          </p:cNvPr>
          <p:cNvSpPr/>
          <p:nvPr/>
        </p:nvSpPr>
        <p:spPr>
          <a:xfrm>
            <a:off x="3375645" y="5777241"/>
            <a:ext cx="1102223" cy="47000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nSpc>
                <a:spcPct val="107000"/>
              </a:lnSpc>
              <a:defRPr sz="2400" b="1">
                <a:solidFill>
                  <a:schemeClr val="accent4"/>
                </a:solidFill>
              </a:defRPr>
            </a:lvl1pPr>
          </a:lstStyle>
          <a:p>
            <a:r>
              <a:rPr b="0" dirty="0">
                <a:solidFill>
                  <a:srgbClr val="72246C"/>
                </a:solidFill>
              </a:rPr>
              <a:t>147,800</a:t>
            </a:r>
          </a:p>
        </p:txBody>
      </p:sp>
      <p:pic>
        <p:nvPicPr>
          <p:cNvPr id="16" name="image15.tif">
            <a:extLst>
              <a:ext uri="{FF2B5EF4-FFF2-40B4-BE49-F238E27FC236}">
                <a16:creationId xmlns:a16="http://schemas.microsoft.com/office/drawing/2014/main" id="{0F3EC245-3C67-B74B-91A2-9B66AD925CD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879880" y="4358691"/>
            <a:ext cx="6044025" cy="1343684"/>
          </a:xfrm>
          <a:prstGeom prst="rect">
            <a:avLst/>
          </a:prstGeom>
          <a:ln w="12700">
            <a:miter lim="400000"/>
          </a:ln>
        </p:spPr>
      </p:pic>
      <p:sp>
        <p:nvSpPr>
          <p:cNvPr id="17" name="Shape 473">
            <a:extLst>
              <a:ext uri="{FF2B5EF4-FFF2-40B4-BE49-F238E27FC236}">
                <a16:creationId xmlns:a16="http://schemas.microsoft.com/office/drawing/2014/main" id="{CC1CC6D5-EA0F-6B45-9158-DB1F3EF47214}"/>
              </a:ext>
            </a:extLst>
          </p:cNvPr>
          <p:cNvSpPr/>
          <p:nvPr/>
        </p:nvSpPr>
        <p:spPr>
          <a:xfrm>
            <a:off x="6848761" y="5785263"/>
            <a:ext cx="1105429" cy="47000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nSpc>
                <a:spcPct val="107000"/>
              </a:lnSpc>
              <a:defRPr sz="2400" b="1">
                <a:solidFill>
                  <a:schemeClr val="accent4"/>
                </a:solidFill>
              </a:defRPr>
            </a:lvl1pPr>
          </a:lstStyle>
          <a:p>
            <a:r>
              <a:rPr b="0" dirty="0">
                <a:solidFill>
                  <a:srgbClr val="72246C"/>
                </a:solidFill>
              </a:rPr>
              <a:t>549,000</a:t>
            </a:r>
          </a:p>
        </p:txBody>
      </p:sp>
      <p:sp>
        <p:nvSpPr>
          <p:cNvPr id="18" name="Shape 458">
            <a:extLst>
              <a:ext uri="{FF2B5EF4-FFF2-40B4-BE49-F238E27FC236}">
                <a16:creationId xmlns:a16="http://schemas.microsoft.com/office/drawing/2014/main" id="{E1015642-64FD-E74D-BF17-1C895A3DA76E}"/>
              </a:ext>
            </a:extLst>
          </p:cNvPr>
          <p:cNvSpPr/>
          <p:nvPr/>
        </p:nvSpPr>
        <p:spPr>
          <a:xfrm>
            <a:off x="704971" y="1543030"/>
            <a:ext cx="8061354" cy="907941"/>
          </a:xfrm>
          <a:prstGeom prst="rect">
            <a:avLst/>
          </a:prstGeom>
          <a:noFill/>
          <a:ln w="12700">
            <a:miter lim="400000"/>
          </a:ln>
          <a:extLst>
            <a:ext uri="{C572A759-6A51-4108-AA02-DFA0A04FC94B}">
              <ma14:wrappingTextBoxFlag xmlns="" xmlns:ma14="http://schemas.microsoft.com/office/mac/drawingml/2011/main" val="1"/>
            </a:ext>
          </a:extLst>
        </p:spPr>
        <p:txBody>
          <a:bodyPr wrap="square" lIns="45719" rIns="45719">
            <a:spAutoFit/>
          </a:bodyPr>
          <a:lstStyle/>
          <a:p>
            <a:r>
              <a:rPr lang="en-IE" sz="2800" dirty="0">
                <a:solidFill>
                  <a:schemeClr val="bg1">
                    <a:lumMod val="50000"/>
                  </a:schemeClr>
                </a:solidFill>
              </a:rPr>
              <a:t>Ireland is Growing…</a:t>
            </a:r>
          </a:p>
          <a:p>
            <a:pPr defTabSz="609584">
              <a:defRPr sz="400"/>
            </a:pPr>
            <a:endParaRPr lang="en-IE" dirty="0"/>
          </a:p>
          <a:p>
            <a:pPr defTabSz="609584">
              <a:defRPr sz="400"/>
            </a:pPr>
            <a:r>
              <a:rPr lang="en-IE" sz="1700" dirty="0"/>
              <a:t>People are living longer </a:t>
            </a:r>
            <a:r>
              <a:rPr lang="en-IE" sz="1700" b="1" dirty="0">
                <a:solidFill>
                  <a:srgbClr val="7030A0"/>
                </a:solidFill>
              </a:rPr>
              <a:t>|</a:t>
            </a:r>
            <a:r>
              <a:rPr lang="en-IE" sz="1700" dirty="0"/>
              <a:t> Population is increasing </a:t>
            </a:r>
            <a:r>
              <a:rPr lang="en-IE" sz="1700" b="1" dirty="0">
                <a:solidFill>
                  <a:srgbClr val="7030A0"/>
                </a:solidFill>
              </a:rPr>
              <a:t>|</a:t>
            </a:r>
            <a:r>
              <a:rPr lang="en-IE" sz="1700" dirty="0"/>
              <a:t> Greater demand on services</a:t>
            </a:r>
          </a:p>
          <a:p>
            <a:pPr defTabSz="609584">
              <a:defRPr sz="400"/>
            </a:pPr>
            <a:endParaRPr dirty="0"/>
          </a:p>
        </p:txBody>
      </p:sp>
      <p:sp>
        <p:nvSpPr>
          <p:cNvPr id="19" name="Shape 462">
            <a:extLst>
              <a:ext uri="{FF2B5EF4-FFF2-40B4-BE49-F238E27FC236}">
                <a16:creationId xmlns:a16="http://schemas.microsoft.com/office/drawing/2014/main" id="{E07EF89A-997D-084F-B0F7-DAF2F6D125D8}"/>
              </a:ext>
            </a:extLst>
          </p:cNvPr>
          <p:cNvSpPr/>
          <p:nvPr/>
        </p:nvSpPr>
        <p:spPr>
          <a:xfrm>
            <a:off x="4779640" y="2685026"/>
            <a:ext cx="825065" cy="5359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800" b="1"/>
            </a:lvl1pPr>
          </a:lstStyle>
          <a:p>
            <a:r>
              <a:rPr dirty="0">
                <a:solidFill>
                  <a:schemeClr val="bg1">
                    <a:lumMod val="50000"/>
                  </a:schemeClr>
                </a:solidFill>
              </a:rPr>
              <a:t>2051</a:t>
            </a:r>
          </a:p>
        </p:txBody>
      </p:sp>
    </p:spTree>
    <p:extLst>
      <p:ext uri="{BB962C8B-B14F-4D97-AF65-F5344CB8AC3E}">
        <p14:creationId xmlns:p14="http://schemas.microsoft.com/office/powerpoint/2010/main" val="1732181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C3741-E3C3-0844-95F0-DAA0E75C53DC}"/>
              </a:ext>
            </a:extLst>
          </p:cNvPr>
          <p:cNvSpPr>
            <a:spLocks noGrp="1"/>
          </p:cNvSpPr>
          <p:nvPr>
            <p:ph type="title"/>
          </p:nvPr>
        </p:nvSpPr>
        <p:spPr/>
        <p:txBody>
          <a:bodyPr/>
          <a:lstStyle/>
          <a:p>
            <a:r>
              <a:rPr lang="en-IE" b="1" dirty="0"/>
              <a:t>Demographic Change: </a:t>
            </a:r>
            <a:r>
              <a:rPr lang="en-IE" dirty="0"/>
              <a:t>The Challenge</a:t>
            </a:r>
            <a:endParaRPr lang="en-US" dirty="0"/>
          </a:p>
        </p:txBody>
      </p:sp>
      <p:pic>
        <p:nvPicPr>
          <p:cNvPr id="3" name="image16.png">
            <a:extLst>
              <a:ext uri="{FF2B5EF4-FFF2-40B4-BE49-F238E27FC236}">
                <a16:creationId xmlns:a16="http://schemas.microsoft.com/office/drawing/2014/main" id="{F28E16B7-9BD0-754A-97F5-6D0E1E045BE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56478" y="3230296"/>
            <a:ext cx="570585" cy="1159087"/>
          </a:xfrm>
          <a:prstGeom prst="rect">
            <a:avLst/>
          </a:prstGeom>
          <a:ln w="12700">
            <a:miter lim="400000"/>
          </a:ln>
        </p:spPr>
      </p:pic>
      <p:pic>
        <p:nvPicPr>
          <p:cNvPr id="4" name="image16.tif">
            <a:extLst>
              <a:ext uri="{FF2B5EF4-FFF2-40B4-BE49-F238E27FC236}">
                <a16:creationId xmlns:a16="http://schemas.microsoft.com/office/drawing/2014/main" id="{002C0E5A-9C43-BF45-AED7-88E5B2882D4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541568" y="3220610"/>
            <a:ext cx="570586" cy="1159087"/>
          </a:xfrm>
          <a:prstGeom prst="rect">
            <a:avLst/>
          </a:prstGeom>
          <a:ln w="12700">
            <a:miter lim="400000"/>
          </a:ln>
        </p:spPr>
      </p:pic>
      <p:pic>
        <p:nvPicPr>
          <p:cNvPr id="5" name="image16.tif">
            <a:extLst>
              <a:ext uri="{FF2B5EF4-FFF2-40B4-BE49-F238E27FC236}">
                <a16:creationId xmlns:a16="http://schemas.microsoft.com/office/drawing/2014/main" id="{ACBDB614-D8D4-7B42-A6E0-BE5655B90E5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024660" y="3210891"/>
            <a:ext cx="570585" cy="1159087"/>
          </a:xfrm>
          <a:prstGeom prst="rect">
            <a:avLst/>
          </a:prstGeom>
          <a:ln w="12700">
            <a:miter lim="400000"/>
          </a:ln>
        </p:spPr>
      </p:pic>
      <p:pic>
        <p:nvPicPr>
          <p:cNvPr id="6" name="image17.png">
            <a:extLst>
              <a:ext uri="{FF2B5EF4-FFF2-40B4-BE49-F238E27FC236}">
                <a16:creationId xmlns:a16="http://schemas.microsoft.com/office/drawing/2014/main" id="{43D3CA12-61C5-EB49-9FD0-B9EE84FAE39A}"/>
              </a:ext>
            </a:extLst>
          </p:cNvPr>
          <p:cNvPicPr>
            <a:picLocks noChangeAspect="1"/>
          </p:cNvPicPr>
          <p:nvPr/>
        </p:nvPicPr>
        <p:blipFill>
          <a:blip r:embed="rId4"/>
          <a:stretch>
            <a:fillRect/>
          </a:stretch>
        </p:blipFill>
        <p:spPr>
          <a:xfrm>
            <a:off x="5519139" y="3204571"/>
            <a:ext cx="573075" cy="1158341"/>
          </a:xfrm>
          <a:prstGeom prst="rect">
            <a:avLst/>
          </a:prstGeom>
          <a:ln w="12700">
            <a:miter lim="400000"/>
          </a:ln>
        </p:spPr>
      </p:pic>
      <p:pic>
        <p:nvPicPr>
          <p:cNvPr id="7" name="image17.png">
            <a:extLst>
              <a:ext uri="{FF2B5EF4-FFF2-40B4-BE49-F238E27FC236}">
                <a16:creationId xmlns:a16="http://schemas.microsoft.com/office/drawing/2014/main" id="{4E1B7551-0273-0C41-B7AD-DCF87E613727}"/>
              </a:ext>
            </a:extLst>
          </p:cNvPr>
          <p:cNvPicPr>
            <a:picLocks noChangeAspect="1"/>
          </p:cNvPicPr>
          <p:nvPr/>
        </p:nvPicPr>
        <p:blipFill>
          <a:blip r:embed="rId4"/>
          <a:stretch>
            <a:fillRect/>
          </a:stretch>
        </p:blipFill>
        <p:spPr>
          <a:xfrm>
            <a:off x="2040813" y="3221356"/>
            <a:ext cx="573075" cy="1158341"/>
          </a:xfrm>
          <a:prstGeom prst="rect">
            <a:avLst/>
          </a:prstGeom>
          <a:ln w="12700">
            <a:miter lim="400000"/>
          </a:ln>
        </p:spPr>
      </p:pic>
      <p:pic>
        <p:nvPicPr>
          <p:cNvPr id="8" name="image18.png">
            <a:extLst>
              <a:ext uri="{FF2B5EF4-FFF2-40B4-BE49-F238E27FC236}">
                <a16:creationId xmlns:a16="http://schemas.microsoft.com/office/drawing/2014/main" id="{B4EE0A88-3F67-D34F-8CE7-46E1178AF335}"/>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flipH="1">
            <a:off x="1609935" y="4730100"/>
            <a:ext cx="603535" cy="1273928"/>
          </a:xfrm>
          <a:prstGeom prst="rect">
            <a:avLst/>
          </a:prstGeom>
          <a:ln w="12700">
            <a:miter lim="400000"/>
          </a:ln>
        </p:spPr>
      </p:pic>
      <p:pic>
        <p:nvPicPr>
          <p:cNvPr id="9" name="image17.png">
            <a:extLst>
              <a:ext uri="{FF2B5EF4-FFF2-40B4-BE49-F238E27FC236}">
                <a16:creationId xmlns:a16="http://schemas.microsoft.com/office/drawing/2014/main" id="{B00C0248-A2F7-634C-95FC-C1563C825FEC}"/>
              </a:ext>
            </a:extLst>
          </p:cNvPr>
          <p:cNvPicPr>
            <a:picLocks noChangeAspect="1"/>
          </p:cNvPicPr>
          <p:nvPr/>
        </p:nvPicPr>
        <p:blipFill>
          <a:blip r:embed="rId4"/>
          <a:stretch>
            <a:fillRect/>
          </a:stretch>
        </p:blipFill>
        <p:spPr>
          <a:xfrm>
            <a:off x="6013620" y="3211636"/>
            <a:ext cx="573075" cy="1158341"/>
          </a:xfrm>
          <a:prstGeom prst="rect">
            <a:avLst/>
          </a:prstGeom>
          <a:ln w="12700">
            <a:miter lim="400000"/>
          </a:ln>
        </p:spPr>
      </p:pic>
      <p:pic>
        <p:nvPicPr>
          <p:cNvPr id="10" name="image19.png">
            <a:extLst>
              <a:ext uri="{FF2B5EF4-FFF2-40B4-BE49-F238E27FC236}">
                <a16:creationId xmlns:a16="http://schemas.microsoft.com/office/drawing/2014/main" id="{0259F0C7-87D1-F44A-BD6C-715512C60D3C}"/>
              </a:ext>
            </a:extLst>
          </p:cNvPr>
          <p:cNvPicPr>
            <a:picLocks noChangeAspect="1"/>
          </p:cNvPicPr>
          <p:nvPr/>
        </p:nvPicPr>
        <p:blipFill>
          <a:blip r:embed="rId6"/>
          <a:stretch>
            <a:fillRect/>
          </a:stretch>
        </p:blipFill>
        <p:spPr>
          <a:xfrm>
            <a:off x="2216676" y="4756336"/>
            <a:ext cx="603557" cy="1274175"/>
          </a:xfrm>
          <a:prstGeom prst="rect">
            <a:avLst/>
          </a:prstGeom>
          <a:ln w="12700">
            <a:miter lim="400000"/>
          </a:ln>
        </p:spPr>
      </p:pic>
      <p:pic>
        <p:nvPicPr>
          <p:cNvPr id="11" name="image20.png">
            <a:extLst>
              <a:ext uri="{FF2B5EF4-FFF2-40B4-BE49-F238E27FC236}">
                <a16:creationId xmlns:a16="http://schemas.microsoft.com/office/drawing/2014/main" id="{AC4EBCD2-2AF3-1944-B531-B7907A51EAAC}"/>
              </a:ext>
            </a:extLst>
          </p:cNvPr>
          <p:cNvPicPr>
            <a:picLocks noChangeAspect="1"/>
          </p:cNvPicPr>
          <p:nvPr/>
        </p:nvPicPr>
        <p:blipFill>
          <a:blip r:embed="rId7"/>
          <a:stretch>
            <a:fillRect/>
          </a:stretch>
        </p:blipFill>
        <p:spPr>
          <a:xfrm>
            <a:off x="4584227" y="4734392"/>
            <a:ext cx="1207114" cy="1298562"/>
          </a:xfrm>
          <a:prstGeom prst="rect">
            <a:avLst/>
          </a:prstGeom>
          <a:ln w="12700">
            <a:miter lim="400000"/>
          </a:ln>
        </p:spPr>
      </p:pic>
      <p:pic>
        <p:nvPicPr>
          <p:cNvPr id="12" name="image20.png">
            <a:extLst>
              <a:ext uri="{FF2B5EF4-FFF2-40B4-BE49-F238E27FC236}">
                <a16:creationId xmlns:a16="http://schemas.microsoft.com/office/drawing/2014/main" id="{128C47DB-B5D9-B940-A09A-48AB6DD1FB3F}"/>
              </a:ext>
            </a:extLst>
          </p:cNvPr>
          <p:cNvPicPr>
            <a:picLocks noChangeAspect="1"/>
          </p:cNvPicPr>
          <p:nvPr/>
        </p:nvPicPr>
        <p:blipFill>
          <a:blip r:embed="rId7"/>
          <a:stretch>
            <a:fillRect/>
          </a:stretch>
        </p:blipFill>
        <p:spPr>
          <a:xfrm>
            <a:off x="5835258" y="4736817"/>
            <a:ext cx="1207114" cy="1298562"/>
          </a:xfrm>
          <a:prstGeom prst="rect">
            <a:avLst/>
          </a:prstGeom>
          <a:ln w="12700">
            <a:miter lim="400000"/>
          </a:ln>
        </p:spPr>
      </p:pic>
      <p:sp>
        <p:nvSpPr>
          <p:cNvPr id="17" name="Shape 495">
            <a:extLst>
              <a:ext uri="{FF2B5EF4-FFF2-40B4-BE49-F238E27FC236}">
                <a16:creationId xmlns:a16="http://schemas.microsoft.com/office/drawing/2014/main" id="{D0CBF2D2-4E68-3D4E-97A6-BC34963290C3}"/>
              </a:ext>
            </a:extLst>
          </p:cNvPr>
          <p:cNvSpPr/>
          <p:nvPr/>
        </p:nvSpPr>
        <p:spPr>
          <a:xfrm rot="16200000">
            <a:off x="514171" y="3720568"/>
            <a:ext cx="828934" cy="396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000" b="1"/>
            </a:lvl1pPr>
          </a:lstStyle>
          <a:p>
            <a:r>
              <a:rPr b="0" dirty="0"/>
              <a:t>MALES</a:t>
            </a:r>
          </a:p>
        </p:txBody>
      </p:sp>
      <p:sp>
        <p:nvSpPr>
          <p:cNvPr id="18" name="Shape 496">
            <a:extLst>
              <a:ext uri="{FF2B5EF4-FFF2-40B4-BE49-F238E27FC236}">
                <a16:creationId xmlns:a16="http://schemas.microsoft.com/office/drawing/2014/main" id="{3B46DC8C-44F2-6547-BDAA-9D47290965CE}"/>
              </a:ext>
            </a:extLst>
          </p:cNvPr>
          <p:cNvSpPr/>
          <p:nvPr/>
        </p:nvSpPr>
        <p:spPr>
          <a:xfrm rot="16200000">
            <a:off x="407312" y="5240107"/>
            <a:ext cx="1069416" cy="396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000" b="1"/>
            </a:lvl1pPr>
          </a:lstStyle>
          <a:p>
            <a:r>
              <a:rPr b="0" dirty="0"/>
              <a:t>FEMALES</a:t>
            </a:r>
          </a:p>
        </p:txBody>
      </p:sp>
      <p:sp>
        <p:nvSpPr>
          <p:cNvPr id="19" name="Shape 478">
            <a:extLst>
              <a:ext uri="{FF2B5EF4-FFF2-40B4-BE49-F238E27FC236}">
                <a16:creationId xmlns:a16="http://schemas.microsoft.com/office/drawing/2014/main" id="{807584BC-B2E4-BD4C-893C-05F6FB1F16BE}"/>
              </a:ext>
            </a:extLst>
          </p:cNvPr>
          <p:cNvSpPr/>
          <p:nvPr/>
        </p:nvSpPr>
        <p:spPr>
          <a:xfrm>
            <a:off x="684271" y="1693957"/>
            <a:ext cx="7870004"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defTabSz="609584">
              <a:defRPr sz="2800">
                <a:solidFill>
                  <a:srgbClr val="548235"/>
                </a:solidFill>
              </a:defRPr>
            </a:pPr>
            <a:r>
              <a:rPr sz="2400" dirty="0">
                <a:solidFill>
                  <a:schemeClr val="tx1"/>
                </a:solidFill>
              </a:rPr>
              <a:t>Life Expectancy has increased by </a:t>
            </a:r>
            <a:r>
              <a:rPr sz="2400" b="1" dirty="0">
                <a:solidFill>
                  <a:schemeClr val="tx1"/>
                </a:solidFill>
              </a:rPr>
              <a:t>30 years </a:t>
            </a:r>
            <a:r>
              <a:rPr sz="2400" dirty="0">
                <a:solidFill>
                  <a:schemeClr val="tx1"/>
                </a:solidFill>
              </a:rPr>
              <a:t>since 1926</a:t>
            </a:r>
          </a:p>
          <a:p>
            <a:pPr defTabSz="609584">
              <a:defRPr sz="2800">
                <a:solidFill>
                  <a:srgbClr val="548235"/>
                </a:solidFill>
              </a:defRPr>
            </a:pPr>
            <a:r>
              <a:rPr sz="2400" dirty="0">
                <a:solidFill>
                  <a:schemeClr val="tx1"/>
                </a:solidFill>
              </a:rPr>
              <a:t>Improvements in life expectancy will continue</a:t>
            </a:r>
          </a:p>
        </p:txBody>
      </p:sp>
      <p:sp>
        <p:nvSpPr>
          <p:cNvPr id="20" name="Shape 479">
            <a:extLst>
              <a:ext uri="{FF2B5EF4-FFF2-40B4-BE49-F238E27FC236}">
                <a16:creationId xmlns:a16="http://schemas.microsoft.com/office/drawing/2014/main" id="{71437E7A-78F6-3B43-AA02-D96D4D4BB7D1}"/>
              </a:ext>
            </a:extLst>
          </p:cNvPr>
          <p:cNvSpPr/>
          <p:nvPr/>
        </p:nvSpPr>
        <p:spPr>
          <a:xfrm>
            <a:off x="1698251" y="2627968"/>
            <a:ext cx="825065" cy="5359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800" b="1"/>
            </a:lvl1pPr>
          </a:lstStyle>
          <a:p>
            <a:r>
              <a:rPr dirty="0">
                <a:solidFill>
                  <a:schemeClr val="bg1">
                    <a:lumMod val="50000"/>
                  </a:schemeClr>
                </a:solidFill>
              </a:rPr>
              <a:t>2016</a:t>
            </a:r>
          </a:p>
        </p:txBody>
      </p:sp>
      <p:sp>
        <p:nvSpPr>
          <p:cNvPr id="21" name="Shape 480">
            <a:extLst>
              <a:ext uri="{FF2B5EF4-FFF2-40B4-BE49-F238E27FC236}">
                <a16:creationId xmlns:a16="http://schemas.microsoft.com/office/drawing/2014/main" id="{F2D335A8-3A02-4E41-80BE-99583A4D8C35}"/>
              </a:ext>
            </a:extLst>
          </p:cNvPr>
          <p:cNvSpPr/>
          <p:nvPr/>
        </p:nvSpPr>
        <p:spPr>
          <a:xfrm>
            <a:off x="5213715" y="2627968"/>
            <a:ext cx="825064" cy="5359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800" b="1"/>
            </a:lvl1pPr>
          </a:lstStyle>
          <a:p>
            <a:r>
              <a:rPr dirty="0">
                <a:solidFill>
                  <a:schemeClr val="bg1">
                    <a:lumMod val="50000"/>
                  </a:schemeClr>
                </a:solidFill>
              </a:rPr>
              <a:t>2051</a:t>
            </a:r>
          </a:p>
        </p:txBody>
      </p:sp>
      <p:grpSp>
        <p:nvGrpSpPr>
          <p:cNvPr id="31" name="Group 30">
            <a:extLst>
              <a:ext uri="{FF2B5EF4-FFF2-40B4-BE49-F238E27FC236}">
                <a16:creationId xmlns:a16="http://schemas.microsoft.com/office/drawing/2014/main" id="{A47A28AE-8996-1042-BE3A-DD2A6ADBE91A}"/>
              </a:ext>
            </a:extLst>
          </p:cNvPr>
          <p:cNvGrpSpPr/>
          <p:nvPr/>
        </p:nvGrpSpPr>
        <p:grpSpPr>
          <a:xfrm>
            <a:off x="2912880" y="3600278"/>
            <a:ext cx="1012371" cy="1012371"/>
            <a:chOff x="2912880" y="3600278"/>
            <a:chExt cx="1012371" cy="1012371"/>
          </a:xfrm>
        </p:grpSpPr>
        <p:sp>
          <p:nvSpPr>
            <p:cNvPr id="22" name="Oval 21">
              <a:extLst>
                <a:ext uri="{FF2B5EF4-FFF2-40B4-BE49-F238E27FC236}">
                  <a16:creationId xmlns:a16="http://schemas.microsoft.com/office/drawing/2014/main" id="{6605E9C7-C7BD-9D42-A1E4-F3DBCB9CC301}"/>
                </a:ext>
              </a:extLst>
            </p:cNvPr>
            <p:cNvSpPr/>
            <p:nvPr/>
          </p:nvSpPr>
          <p:spPr>
            <a:xfrm>
              <a:off x="2912880" y="3600278"/>
              <a:ext cx="1012371" cy="1012371"/>
            </a:xfrm>
            <a:prstGeom prst="ellipse">
              <a:avLst/>
            </a:prstGeom>
            <a:solidFill>
              <a:srgbClr val="7224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hape 491">
              <a:extLst>
                <a:ext uri="{FF2B5EF4-FFF2-40B4-BE49-F238E27FC236}">
                  <a16:creationId xmlns:a16="http://schemas.microsoft.com/office/drawing/2014/main" id="{390ED542-E379-B345-A39F-8BBF709B64DE}"/>
                </a:ext>
              </a:extLst>
            </p:cNvPr>
            <p:cNvSpPr/>
            <p:nvPr/>
          </p:nvSpPr>
          <p:spPr>
            <a:xfrm>
              <a:off x="3043878" y="3918688"/>
              <a:ext cx="783610" cy="37555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nSpc>
                  <a:spcPct val="107000"/>
                </a:lnSpc>
                <a:defRPr sz="2400" b="1">
                  <a:solidFill>
                    <a:srgbClr val="F56A01"/>
                  </a:solidFill>
                </a:defRPr>
              </a:lvl1pPr>
            </a:lstStyle>
            <a:p>
              <a:r>
                <a:rPr sz="1800" dirty="0">
                  <a:solidFill>
                    <a:schemeClr val="bg1"/>
                  </a:solidFill>
                </a:rPr>
                <a:t>79.3yrs</a:t>
              </a:r>
            </a:p>
          </p:txBody>
        </p:sp>
      </p:grpSp>
      <p:grpSp>
        <p:nvGrpSpPr>
          <p:cNvPr id="32" name="Group 31">
            <a:extLst>
              <a:ext uri="{FF2B5EF4-FFF2-40B4-BE49-F238E27FC236}">
                <a16:creationId xmlns:a16="http://schemas.microsoft.com/office/drawing/2014/main" id="{799DE641-567E-3B4F-8ACB-AE5203598306}"/>
              </a:ext>
            </a:extLst>
          </p:cNvPr>
          <p:cNvGrpSpPr/>
          <p:nvPr/>
        </p:nvGrpSpPr>
        <p:grpSpPr>
          <a:xfrm>
            <a:off x="7287560" y="3504221"/>
            <a:ext cx="1012371" cy="1012371"/>
            <a:chOff x="6993646" y="3504221"/>
            <a:chExt cx="1012371" cy="1012371"/>
          </a:xfrm>
        </p:grpSpPr>
        <p:sp>
          <p:nvSpPr>
            <p:cNvPr id="23" name="Oval 22">
              <a:extLst>
                <a:ext uri="{FF2B5EF4-FFF2-40B4-BE49-F238E27FC236}">
                  <a16:creationId xmlns:a16="http://schemas.microsoft.com/office/drawing/2014/main" id="{48DB91F5-633B-EC4F-A55A-C87FB23D6E98}"/>
                </a:ext>
              </a:extLst>
            </p:cNvPr>
            <p:cNvSpPr/>
            <p:nvPr/>
          </p:nvSpPr>
          <p:spPr>
            <a:xfrm>
              <a:off x="6993646" y="3504221"/>
              <a:ext cx="1012371" cy="1012371"/>
            </a:xfrm>
            <a:prstGeom prst="ellipse">
              <a:avLst/>
            </a:prstGeom>
            <a:solidFill>
              <a:srgbClr val="7224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hape 491">
              <a:extLst>
                <a:ext uri="{FF2B5EF4-FFF2-40B4-BE49-F238E27FC236}">
                  <a16:creationId xmlns:a16="http://schemas.microsoft.com/office/drawing/2014/main" id="{F18C36FF-A59B-604C-9EA5-E59496F79BB1}"/>
                </a:ext>
              </a:extLst>
            </p:cNvPr>
            <p:cNvSpPr/>
            <p:nvPr/>
          </p:nvSpPr>
          <p:spPr>
            <a:xfrm>
              <a:off x="7110797" y="3867264"/>
              <a:ext cx="783610" cy="37555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nSpc>
                  <a:spcPct val="107000"/>
                </a:lnSpc>
                <a:defRPr sz="2400" b="1">
                  <a:solidFill>
                    <a:srgbClr val="F56A01"/>
                  </a:solidFill>
                </a:defRPr>
              </a:lvl1pPr>
            </a:lstStyle>
            <a:p>
              <a:r>
                <a:rPr lang="en-IE" sz="1800" dirty="0">
                  <a:solidFill>
                    <a:schemeClr val="bg1"/>
                  </a:solidFill>
                </a:rPr>
                <a:t>85.6yrs</a:t>
              </a:r>
              <a:endParaRPr sz="1800" dirty="0">
                <a:solidFill>
                  <a:schemeClr val="bg1"/>
                </a:solidFill>
              </a:endParaRPr>
            </a:p>
          </p:txBody>
        </p:sp>
      </p:grpSp>
      <p:grpSp>
        <p:nvGrpSpPr>
          <p:cNvPr id="30" name="Group 29">
            <a:extLst>
              <a:ext uri="{FF2B5EF4-FFF2-40B4-BE49-F238E27FC236}">
                <a16:creationId xmlns:a16="http://schemas.microsoft.com/office/drawing/2014/main" id="{D6D9F2FA-FF3E-424F-9659-E6E45F130993}"/>
              </a:ext>
            </a:extLst>
          </p:cNvPr>
          <p:cNvGrpSpPr/>
          <p:nvPr/>
        </p:nvGrpSpPr>
        <p:grpSpPr>
          <a:xfrm>
            <a:off x="2929498" y="5290814"/>
            <a:ext cx="1012371" cy="1012371"/>
            <a:chOff x="2929498" y="5290814"/>
            <a:chExt cx="1012371" cy="1012371"/>
          </a:xfrm>
        </p:grpSpPr>
        <p:sp>
          <p:nvSpPr>
            <p:cNvPr id="25" name="Oval 24">
              <a:extLst>
                <a:ext uri="{FF2B5EF4-FFF2-40B4-BE49-F238E27FC236}">
                  <a16:creationId xmlns:a16="http://schemas.microsoft.com/office/drawing/2014/main" id="{946397D7-8E6B-9D4D-84D2-C8D9CF8933FB}"/>
                </a:ext>
              </a:extLst>
            </p:cNvPr>
            <p:cNvSpPr/>
            <p:nvPr/>
          </p:nvSpPr>
          <p:spPr>
            <a:xfrm>
              <a:off x="2929498" y="5290814"/>
              <a:ext cx="1012371" cy="1012371"/>
            </a:xfrm>
            <a:prstGeom prst="ellipse">
              <a:avLst/>
            </a:prstGeom>
            <a:solidFill>
              <a:srgbClr val="7224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hape 491">
              <a:extLst>
                <a:ext uri="{FF2B5EF4-FFF2-40B4-BE49-F238E27FC236}">
                  <a16:creationId xmlns:a16="http://schemas.microsoft.com/office/drawing/2014/main" id="{4DB2CEC5-D914-644B-9D1E-DABC4C294645}"/>
                </a:ext>
              </a:extLst>
            </p:cNvPr>
            <p:cNvSpPr/>
            <p:nvPr/>
          </p:nvSpPr>
          <p:spPr>
            <a:xfrm>
              <a:off x="3069283" y="5597825"/>
              <a:ext cx="738342" cy="40703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nSpc>
                  <a:spcPct val="107000"/>
                </a:lnSpc>
                <a:defRPr sz="2400" b="1">
                  <a:solidFill>
                    <a:srgbClr val="F56A01"/>
                  </a:solidFill>
                </a:defRPr>
              </a:lvl1pPr>
            </a:lstStyle>
            <a:p>
              <a:r>
                <a:rPr lang="en-IE" sz="2000" dirty="0">
                  <a:solidFill>
                    <a:schemeClr val="bg1"/>
                  </a:solidFill>
                </a:rPr>
                <a:t>83.3%</a:t>
              </a:r>
              <a:endParaRPr sz="2000" dirty="0">
                <a:solidFill>
                  <a:schemeClr val="bg1"/>
                </a:solidFill>
              </a:endParaRPr>
            </a:p>
          </p:txBody>
        </p:sp>
      </p:grpSp>
      <p:sp>
        <p:nvSpPr>
          <p:cNvPr id="27" name="Oval 26">
            <a:extLst>
              <a:ext uri="{FF2B5EF4-FFF2-40B4-BE49-F238E27FC236}">
                <a16:creationId xmlns:a16="http://schemas.microsoft.com/office/drawing/2014/main" id="{8021DB01-7CB8-DB49-BA82-83647E51A243}"/>
              </a:ext>
            </a:extLst>
          </p:cNvPr>
          <p:cNvSpPr/>
          <p:nvPr/>
        </p:nvSpPr>
        <p:spPr>
          <a:xfrm>
            <a:off x="7287560" y="5083811"/>
            <a:ext cx="1012371" cy="1012371"/>
          </a:xfrm>
          <a:prstGeom prst="ellipse">
            <a:avLst/>
          </a:prstGeom>
          <a:solidFill>
            <a:srgbClr val="7224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hape 491">
            <a:extLst>
              <a:ext uri="{FF2B5EF4-FFF2-40B4-BE49-F238E27FC236}">
                <a16:creationId xmlns:a16="http://schemas.microsoft.com/office/drawing/2014/main" id="{9CA9C5C4-389B-D24A-8F6D-87F8665DBE89}"/>
              </a:ext>
            </a:extLst>
          </p:cNvPr>
          <p:cNvSpPr/>
          <p:nvPr/>
        </p:nvSpPr>
        <p:spPr>
          <a:xfrm>
            <a:off x="7427345" y="5390822"/>
            <a:ext cx="738342" cy="40703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nSpc>
                <a:spcPct val="107000"/>
              </a:lnSpc>
              <a:defRPr sz="2400" b="1">
                <a:solidFill>
                  <a:srgbClr val="F56A01"/>
                </a:solidFill>
              </a:defRPr>
            </a:lvl1pPr>
          </a:lstStyle>
          <a:p>
            <a:r>
              <a:rPr lang="en-IE" sz="2000" dirty="0">
                <a:solidFill>
                  <a:schemeClr val="bg1"/>
                </a:solidFill>
              </a:rPr>
              <a:t>88.3%</a:t>
            </a:r>
            <a:endParaRPr sz="2000" dirty="0">
              <a:solidFill>
                <a:schemeClr val="bg1"/>
              </a:solidFill>
            </a:endParaRPr>
          </a:p>
        </p:txBody>
      </p:sp>
    </p:spTree>
    <p:extLst>
      <p:ext uri="{BB962C8B-B14F-4D97-AF65-F5344CB8AC3E}">
        <p14:creationId xmlns:p14="http://schemas.microsoft.com/office/powerpoint/2010/main" val="1959821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C96AC-9D52-1E43-A7F3-227A061F972D}"/>
              </a:ext>
            </a:extLst>
          </p:cNvPr>
          <p:cNvSpPr>
            <a:spLocks noGrp="1"/>
          </p:cNvSpPr>
          <p:nvPr>
            <p:ph type="title"/>
          </p:nvPr>
        </p:nvSpPr>
        <p:spPr/>
        <p:txBody>
          <a:bodyPr/>
          <a:lstStyle/>
          <a:p>
            <a:r>
              <a:rPr lang="en-IE" b="1" dirty="0"/>
              <a:t>Harvard Business Review</a:t>
            </a:r>
            <a:endParaRPr lang="en-US" dirty="0"/>
          </a:p>
        </p:txBody>
      </p:sp>
      <p:sp>
        <p:nvSpPr>
          <p:cNvPr id="3" name="Content Placeholder 2">
            <a:extLst>
              <a:ext uri="{FF2B5EF4-FFF2-40B4-BE49-F238E27FC236}">
                <a16:creationId xmlns:a16="http://schemas.microsoft.com/office/drawing/2014/main" id="{13AF7B73-D7F8-9B45-ADD7-7276305BD8DD}"/>
              </a:ext>
            </a:extLst>
          </p:cNvPr>
          <p:cNvSpPr>
            <a:spLocks noGrp="1"/>
          </p:cNvSpPr>
          <p:nvPr>
            <p:ph idx="1"/>
          </p:nvPr>
        </p:nvSpPr>
        <p:spPr/>
        <p:txBody>
          <a:bodyPr>
            <a:normAutofit lnSpcReduction="10000"/>
          </a:bodyPr>
          <a:lstStyle/>
          <a:p>
            <a:r>
              <a:rPr lang="en-IE" dirty="0"/>
              <a:t>‘People over age 50 are responsible for more than half of the consumer spending in the United States. Yet to many businesses, people over 50 might as well be invisible. Only an estimated 5 to 10% of marketing budgets are devoted to winning them over.’</a:t>
            </a:r>
          </a:p>
          <a:p>
            <a:r>
              <a:rPr lang="en-IE" dirty="0"/>
              <a:t>‘Baby boomers, born between 1946 and 1964, shell out the most each year — more than half a trillion dollars, according to a study by Epsilon’</a:t>
            </a:r>
          </a:p>
          <a:p>
            <a:r>
              <a:rPr lang="en-IE" u="sng" dirty="0">
                <a:hlinkClick r:id="rId3" tooltip="https://hbr.org/2020/01/dont-underestimate-the-market-power-of-the-50-crowd"/>
              </a:rPr>
              <a:t>https://hbr.org/2020/01/dont-underestimate-the-market-power-of-the-50-crowd</a:t>
            </a:r>
            <a:endParaRPr lang="en-IE" sz="2400" dirty="0"/>
          </a:p>
          <a:p>
            <a:endParaRPr lang="en-US" dirty="0"/>
          </a:p>
        </p:txBody>
      </p:sp>
    </p:spTree>
    <p:extLst>
      <p:ext uri="{BB962C8B-B14F-4D97-AF65-F5344CB8AC3E}">
        <p14:creationId xmlns:p14="http://schemas.microsoft.com/office/powerpoint/2010/main" val="2352636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2ACB3-280F-2E4B-A32E-5562B1026802}"/>
              </a:ext>
            </a:extLst>
          </p:cNvPr>
          <p:cNvSpPr>
            <a:spLocks noGrp="1"/>
          </p:cNvSpPr>
          <p:nvPr>
            <p:ph type="title"/>
          </p:nvPr>
        </p:nvSpPr>
        <p:spPr/>
        <p:txBody>
          <a:bodyPr/>
          <a:lstStyle/>
          <a:p>
            <a:r>
              <a:rPr lang="en-IE" b="1" dirty="0"/>
              <a:t>Ipsos Mori – Future of Ageing</a:t>
            </a:r>
            <a:endParaRPr lang="en-US" dirty="0"/>
          </a:p>
        </p:txBody>
      </p:sp>
      <p:sp>
        <p:nvSpPr>
          <p:cNvPr id="3" name="Content Placeholder 2">
            <a:extLst>
              <a:ext uri="{FF2B5EF4-FFF2-40B4-BE49-F238E27FC236}">
                <a16:creationId xmlns:a16="http://schemas.microsoft.com/office/drawing/2014/main" id="{161AB65F-F251-E040-9141-EA884A3637FB}"/>
              </a:ext>
            </a:extLst>
          </p:cNvPr>
          <p:cNvSpPr>
            <a:spLocks noGrp="1"/>
          </p:cNvSpPr>
          <p:nvPr>
            <p:ph idx="1"/>
          </p:nvPr>
        </p:nvSpPr>
        <p:spPr>
          <a:xfrm>
            <a:off x="628650" y="1551214"/>
            <a:ext cx="7886700" cy="4625749"/>
          </a:xfrm>
        </p:spPr>
        <p:txBody>
          <a:bodyPr>
            <a:normAutofit fontScale="62500" lnSpcReduction="20000"/>
          </a:bodyPr>
          <a:lstStyle/>
          <a:p>
            <a:pPr marL="0" indent="0">
              <a:buNone/>
            </a:pPr>
            <a:endParaRPr lang="en-US" b="1" dirty="0"/>
          </a:p>
          <a:p>
            <a:r>
              <a:rPr lang="en-IE" sz="3800" dirty="0"/>
              <a:t>“82% of those over age 55 say their favourite retail brand no longer understands them or what they need”</a:t>
            </a:r>
          </a:p>
          <a:p>
            <a:r>
              <a:rPr lang="en-IE" sz="3800" dirty="0"/>
              <a:t>“When you portray older people, get it right. Our perceptions of later life are wildly out of step with reality, due in part to depictions of older people in advertising and media”</a:t>
            </a:r>
          </a:p>
          <a:p>
            <a:r>
              <a:rPr lang="en-US" sz="3800" dirty="0"/>
              <a:t>“31% of the public would like to see more older people in advertising.”</a:t>
            </a:r>
          </a:p>
          <a:p>
            <a:r>
              <a:rPr lang="en-US" sz="3800" dirty="0"/>
              <a:t>“Four in Five of those working in advertising, media and PR agreed that the advertising industry comes across as ageist”</a:t>
            </a:r>
            <a:endParaRPr lang="en-US" b="1" dirty="0"/>
          </a:p>
          <a:p>
            <a:endParaRPr lang="en-US" b="1" dirty="0"/>
          </a:p>
          <a:p>
            <a:r>
              <a:rPr lang="en-IE" b="1" u="sng" dirty="0">
                <a:hlinkClick r:id="rId3" tooltip="https://www.ipsos.com/sites/default/files/ct/news/documents/2019-02/thinks_theperennials.pdf"/>
              </a:rPr>
              <a:t>https://www.ipsos.com/sites/default/files/ct/news/documents/2019-02/thinks_theperennials.pdf</a:t>
            </a:r>
            <a:endParaRPr lang="en-US" b="1" dirty="0"/>
          </a:p>
        </p:txBody>
      </p:sp>
    </p:spTree>
    <p:extLst>
      <p:ext uri="{BB962C8B-B14F-4D97-AF65-F5344CB8AC3E}">
        <p14:creationId xmlns:p14="http://schemas.microsoft.com/office/powerpoint/2010/main" val="1661994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CEC74-11D8-084D-ADC4-78B3616564BD}"/>
              </a:ext>
            </a:extLst>
          </p:cNvPr>
          <p:cNvSpPr>
            <a:spLocks noGrp="1"/>
          </p:cNvSpPr>
          <p:nvPr>
            <p:ph type="title"/>
          </p:nvPr>
        </p:nvSpPr>
        <p:spPr/>
        <p:txBody>
          <a:bodyPr/>
          <a:lstStyle/>
          <a:p>
            <a:r>
              <a:rPr lang="en-US" dirty="0"/>
              <a:t>The Financial Times</a:t>
            </a:r>
          </a:p>
        </p:txBody>
      </p:sp>
      <p:sp>
        <p:nvSpPr>
          <p:cNvPr id="3" name="Content Placeholder 2">
            <a:extLst>
              <a:ext uri="{FF2B5EF4-FFF2-40B4-BE49-F238E27FC236}">
                <a16:creationId xmlns:a16="http://schemas.microsoft.com/office/drawing/2014/main" id="{4F92E097-BBE8-B142-9F71-1F9E5B668B25}"/>
              </a:ext>
            </a:extLst>
          </p:cNvPr>
          <p:cNvSpPr>
            <a:spLocks noGrp="1"/>
          </p:cNvSpPr>
          <p:nvPr>
            <p:ph idx="1"/>
          </p:nvPr>
        </p:nvSpPr>
        <p:spPr/>
        <p:txBody>
          <a:bodyPr>
            <a:normAutofit/>
          </a:bodyPr>
          <a:lstStyle/>
          <a:p>
            <a:endParaRPr lang="en-US" dirty="0"/>
          </a:p>
          <a:p>
            <a:r>
              <a:rPr lang="en-US" dirty="0"/>
              <a:t>One in five UK baby boomers are millionaires, 20%, compared with 7% in 2006</a:t>
            </a:r>
          </a:p>
          <a:p>
            <a:r>
              <a:rPr lang="en-IE" dirty="0"/>
              <a:t>The wealth disparity has given rise to BOMAD — the bank of mum and dad — with one recent survey estimating that parents helping with property deposits are behind up to one in four transactions in the UK.</a:t>
            </a:r>
          </a:p>
          <a:p>
            <a:r>
              <a:rPr lang="en-IE" u="sng" dirty="0">
                <a:hlinkClick r:id="rId2" tooltip="https://www.ft.com/content/c69b49de-1368-11e9-a581-4ff78404524e"/>
              </a:rPr>
              <a:t>https://www.ft.com/content/c69b49de-1368-11e9-a581-4ff78404524e</a:t>
            </a:r>
            <a:endParaRPr lang="en-US" dirty="0"/>
          </a:p>
          <a:p>
            <a:endParaRPr lang="en-US" dirty="0"/>
          </a:p>
        </p:txBody>
      </p:sp>
    </p:spTree>
    <p:extLst>
      <p:ext uri="{BB962C8B-B14F-4D97-AF65-F5344CB8AC3E}">
        <p14:creationId xmlns:p14="http://schemas.microsoft.com/office/powerpoint/2010/main" val="3632340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5D358-06E9-DB49-985A-C46FD9601D0A}"/>
              </a:ext>
            </a:extLst>
          </p:cNvPr>
          <p:cNvSpPr>
            <a:spLocks noGrp="1"/>
          </p:cNvSpPr>
          <p:nvPr>
            <p:ph type="title"/>
          </p:nvPr>
        </p:nvSpPr>
        <p:spPr/>
        <p:txBody>
          <a:bodyPr/>
          <a:lstStyle/>
          <a:p>
            <a:r>
              <a:rPr lang="en-IE" b="1" dirty="0"/>
              <a:t>The 60+ age group is the most comfortable spending money</a:t>
            </a:r>
            <a:endParaRPr lang="en-US" dirty="0"/>
          </a:p>
        </p:txBody>
      </p:sp>
      <p:sp>
        <p:nvSpPr>
          <p:cNvPr id="3" name="Content Placeholder 2">
            <a:extLst>
              <a:ext uri="{FF2B5EF4-FFF2-40B4-BE49-F238E27FC236}">
                <a16:creationId xmlns:a16="http://schemas.microsoft.com/office/drawing/2014/main" id="{8BA18EF7-953D-9740-B5BD-A056BADC1E3D}"/>
              </a:ext>
            </a:extLst>
          </p:cNvPr>
          <p:cNvSpPr>
            <a:spLocks noGrp="1"/>
          </p:cNvSpPr>
          <p:nvPr>
            <p:ph idx="1"/>
          </p:nvPr>
        </p:nvSpPr>
        <p:spPr/>
        <p:txBody>
          <a:bodyPr>
            <a:normAutofit fontScale="85000" lnSpcReduction="20000"/>
          </a:bodyPr>
          <a:lstStyle/>
          <a:p>
            <a:r>
              <a:rPr lang="en-IE" dirty="0">
                <a:latin typeface="Calibri" panose="020F0502020204030204" pitchFamily="34" charset="0"/>
                <a:ea typeface="Calibri" panose="020F0502020204030204" pitchFamily="34" charset="0"/>
                <a:cs typeface="Times New Roman" panose="02020603050405020304" pitchFamily="18" charset="0"/>
              </a:rPr>
              <a:t>63% of 60+ year olds say if they see something they like, they buy it. In contrast, only 55% of 16 to 29-year olds feel as confident when they shop. (</a:t>
            </a:r>
            <a:r>
              <a:rPr lang="en-I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www.checkout.com</a:t>
            </a:r>
            <a:r>
              <a:rPr lang="en-IE" dirty="0">
                <a:latin typeface="Calibri" panose="020F0502020204030204" pitchFamily="34" charset="0"/>
                <a:ea typeface="Calibri" panose="020F0502020204030204" pitchFamily="34" charset="0"/>
                <a:cs typeface="Times New Roman" panose="02020603050405020304" pitchFamily="18" charset="0"/>
              </a:rPr>
              <a:t>)</a:t>
            </a:r>
          </a:p>
          <a:p>
            <a:endParaRPr lang="en-IE" dirty="0">
              <a:latin typeface="Calibri" panose="020F0502020204030204" pitchFamily="34" charset="0"/>
              <a:ea typeface="Calibri" panose="020F0502020204030204" pitchFamily="34" charset="0"/>
              <a:cs typeface="Times New Roman" panose="02020603050405020304" pitchFamily="18" charset="0"/>
            </a:endParaRPr>
          </a:p>
          <a:p>
            <a:r>
              <a:rPr lang="en-IE" dirty="0">
                <a:latin typeface="Calibri" panose="020F0502020204030204" pitchFamily="34" charset="0"/>
                <a:ea typeface="Calibri" panose="020F0502020204030204" pitchFamily="34" charset="0"/>
                <a:cs typeface="Times New Roman" panose="02020603050405020304" pitchFamily="18" charset="0"/>
              </a:rPr>
              <a:t>Older shoppers don’t spend ages deciding whether to buy something or not; if they like it or need it, they buy it. Social media has little to no impact on this group’s buying cycle. (</a:t>
            </a:r>
            <a:r>
              <a:rPr lang="en-I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www.checkout.com</a:t>
            </a:r>
            <a:r>
              <a:rPr lang="en-IE" dirty="0">
                <a:latin typeface="Calibri" panose="020F0502020204030204" pitchFamily="34" charset="0"/>
                <a:ea typeface="Calibri" panose="020F0502020204030204" pitchFamily="34" charset="0"/>
                <a:cs typeface="Times New Roman" panose="02020603050405020304" pitchFamily="18" charset="0"/>
              </a:rPr>
              <a:t>)</a:t>
            </a:r>
          </a:p>
          <a:p>
            <a:pPr marL="0" indent="0">
              <a:buNone/>
            </a:pPr>
            <a:endParaRPr lang="en-IE" dirty="0">
              <a:latin typeface="Calibri" panose="020F0502020204030204" pitchFamily="34" charset="0"/>
              <a:ea typeface="Calibri" panose="020F0502020204030204" pitchFamily="34" charset="0"/>
              <a:cs typeface="Times New Roman" panose="02020603050405020304" pitchFamily="18" charset="0"/>
            </a:endParaRPr>
          </a:p>
          <a:p>
            <a:r>
              <a:rPr lang="en-IE" dirty="0">
                <a:latin typeface="Calibri" panose="020F0502020204030204" pitchFamily="34" charset="0"/>
                <a:ea typeface="Calibri" panose="020F0502020204030204" pitchFamily="34" charset="0"/>
                <a:cs typeface="Times New Roman" panose="02020603050405020304" pitchFamily="18" charset="0"/>
              </a:rPr>
              <a:t>Older people are loyal customers and outspend younger shoppers. They have a lot of purchasing power, but also have time to shop and really enjoy shopping. (Source:  </a:t>
            </a:r>
            <a:r>
              <a:rPr lang="en-IE" dirty="0" err="1">
                <a:latin typeface="Calibri" panose="020F0502020204030204" pitchFamily="34" charset="0"/>
                <a:ea typeface="Calibri" panose="020F0502020204030204" pitchFamily="34" charset="0"/>
                <a:cs typeface="Times New Roman" panose="02020603050405020304" pitchFamily="18" charset="0"/>
              </a:rPr>
              <a:t>Meneely</a:t>
            </a:r>
            <a:r>
              <a:rPr lang="en-IE" dirty="0">
                <a:latin typeface="Calibri" panose="020F0502020204030204" pitchFamily="34" charset="0"/>
                <a:ea typeface="Calibri" panose="020F0502020204030204" pitchFamily="34" charset="0"/>
                <a:cs typeface="Times New Roman" panose="02020603050405020304" pitchFamily="18" charset="0"/>
              </a:rPr>
              <a:t> and Burns, Journal of Retail Management)</a:t>
            </a:r>
          </a:p>
          <a:p>
            <a:endParaRPr lang="en-US" dirty="0"/>
          </a:p>
        </p:txBody>
      </p:sp>
    </p:spTree>
    <p:extLst>
      <p:ext uri="{BB962C8B-B14F-4D97-AF65-F5344CB8AC3E}">
        <p14:creationId xmlns:p14="http://schemas.microsoft.com/office/powerpoint/2010/main" val="3475618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DC9AF-CA22-CC48-A7F3-7D1A6B194C86}"/>
              </a:ext>
            </a:extLst>
          </p:cNvPr>
          <p:cNvSpPr>
            <a:spLocks noGrp="1"/>
          </p:cNvSpPr>
          <p:nvPr>
            <p:ph type="title"/>
          </p:nvPr>
        </p:nvSpPr>
        <p:spPr/>
        <p:txBody>
          <a:bodyPr>
            <a:normAutofit fontScale="90000"/>
          </a:bodyPr>
          <a:lstStyle/>
          <a:p>
            <a:r>
              <a:rPr lang="en-IE" b="1" dirty="0"/>
              <a:t>What needs to change? How should we be portrayed in advertising? OPC</a:t>
            </a:r>
            <a:br>
              <a:rPr lang="en-IE" dirty="0"/>
            </a:br>
            <a:endParaRPr lang="en-US" dirty="0"/>
          </a:p>
        </p:txBody>
      </p:sp>
      <p:sp>
        <p:nvSpPr>
          <p:cNvPr id="3" name="Content Placeholder 2">
            <a:extLst>
              <a:ext uri="{FF2B5EF4-FFF2-40B4-BE49-F238E27FC236}">
                <a16:creationId xmlns:a16="http://schemas.microsoft.com/office/drawing/2014/main" id="{A349D2AD-BA0A-0C44-92D8-550D08910FE9}"/>
              </a:ext>
            </a:extLst>
          </p:cNvPr>
          <p:cNvSpPr>
            <a:spLocks noGrp="1"/>
          </p:cNvSpPr>
          <p:nvPr>
            <p:ph idx="1"/>
          </p:nvPr>
        </p:nvSpPr>
        <p:spPr/>
        <p:txBody>
          <a:bodyPr>
            <a:normAutofit fontScale="77500" lnSpcReduction="20000"/>
          </a:bodyPr>
          <a:lstStyle/>
          <a:p>
            <a:r>
              <a:rPr lang="en-IE" b="1" dirty="0"/>
              <a:t>Liz:  </a:t>
            </a:r>
            <a:r>
              <a:rPr lang="en-IE" dirty="0"/>
              <a:t>We are happy-go-lucky, busy, doing things we enjoy.  We have active, full lives. We need to see this on our screens .</a:t>
            </a:r>
          </a:p>
          <a:p>
            <a:pPr marL="0" indent="0">
              <a:buNone/>
            </a:pPr>
            <a:r>
              <a:rPr lang="en-IE" dirty="0"/>
              <a:t> </a:t>
            </a:r>
          </a:p>
          <a:p>
            <a:r>
              <a:rPr lang="en-IE" b="1" dirty="0"/>
              <a:t>Phil:</a:t>
            </a:r>
            <a:r>
              <a:rPr lang="en-IE" dirty="0"/>
              <a:t>  Our expertise is never shown. We have so much learned and world experience.  </a:t>
            </a:r>
          </a:p>
          <a:p>
            <a:pPr marL="0" indent="0">
              <a:buNone/>
            </a:pPr>
            <a:r>
              <a:rPr lang="en-IE" dirty="0"/>
              <a:t> </a:t>
            </a:r>
          </a:p>
          <a:p>
            <a:r>
              <a:rPr lang="en-IE" b="1" dirty="0"/>
              <a:t>May</a:t>
            </a:r>
            <a:r>
              <a:rPr lang="en-IE" dirty="0"/>
              <a:t>:  I’d love to be seen buying a new car.  Maybe a car manufacturer would sponsor an older brand ambassador</a:t>
            </a:r>
          </a:p>
          <a:p>
            <a:pPr marL="0" indent="0">
              <a:buNone/>
            </a:pPr>
            <a:r>
              <a:rPr lang="en-IE" dirty="0"/>
              <a:t> </a:t>
            </a:r>
          </a:p>
          <a:p>
            <a:r>
              <a:rPr lang="en-IE" b="1" dirty="0"/>
              <a:t>Mary:  </a:t>
            </a:r>
            <a:r>
              <a:rPr lang="en-IE" dirty="0"/>
              <a:t>I travel to new places and cities completely on my own, without any prior knowledge or language, and I get on just fine. So do many other people like me.  This should be shown in advertising and tv.</a:t>
            </a:r>
          </a:p>
          <a:p>
            <a:endParaRPr lang="en-US" dirty="0"/>
          </a:p>
        </p:txBody>
      </p:sp>
    </p:spTree>
    <p:extLst>
      <p:ext uri="{BB962C8B-B14F-4D97-AF65-F5344CB8AC3E}">
        <p14:creationId xmlns:p14="http://schemas.microsoft.com/office/powerpoint/2010/main" val="2245809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0C280-EAE4-4245-AD38-C25E77B5ECB0}"/>
              </a:ext>
            </a:extLst>
          </p:cNvPr>
          <p:cNvSpPr>
            <a:spLocks noGrp="1"/>
          </p:cNvSpPr>
          <p:nvPr>
            <p:ph type="title"/>
          </p:nvPr>
        </p:nvSpPr>
        <p:spPr/>
        <p:txBody>
          <a:bodyPr/>
          <a:lstStyle/>
          <a:p>
            <a:r>
              <a:rPr lang="en-US" dirty="0"/>
              <a:t>OPC Feedback</a:t>
            </a:r>
          </a:p>
        </p:txBody>
      </p:sp>
      <p:sp>
        <p:nvSpPr>
          <p:cNvPr id="3" name="Content Placeholder 2">
            <a:extLst>
              <a:ext uri="{FF2B5EF4-FFF2-40B4-BE49-F238E27FC236}">
                <a16:creationId xmlns:a16="http://schemas.microsoft.com/office/drawing/2014/main" id="{EB7F0B04-220F-134C-A47E-31F38BABE18B}"/>
              </a:ext>
            </a:extLst>
          </p:cNvPr>
          <p:cNvSpPr>
            <a:spLocks noGrp="1"/>
          </p:cNvSpPr>
          <p:nvPr>
            <p:ph idx="1"/>
          </p:nvPr>
        </p:nvSpPr>
        <p:spPr/>
        <p:txBody>
          <a:bodyPr>
            <a:normAutofit fontScale="92500" lnSpcReduction="20000"/>
          </a:bodyPr>
          <a:lstStyle/>
          <a:p>
            <a:pPr marL="0" indent="0">
              <a:buNone/>
            </a:pPr>
            <a:r>
              <a:rPr lang="en-IE" dirty="0"/>
              <a:t> </a:t>
            </a:r>
          </a:p>
          <a:p>
            <a:r>
              <a:rPr lang="en-IE" b="1" dirty="0"/>
              <a:t>Susan:</a:t>
            </a:r>
            <a:r>
              <a:rPr lang="en-IE" dirty="0"/>
              <a:t>  Older people need to turn up more in ads, and not in a caricature kind of way.  In an ad for a restorative face cream, why is the model 45?  She should be my age, I am the one who needs and will buy a restorative face cream!</a:t>
            </a:r>
          </a:p>
          <a:p>
            <a:pPr marL="0" indent="0">
              <a:buNone/>
            </a:pPr>
            <a:r>
              <a:rPr lang="en-IE" dirty="0"/>
              <a:t> </a:t>
            </a:r>
          </a:p>
          <a:p>
            <a:r>
              <a:rPr lang="en-IE" b="1" dirty="0"/>
              <a:t>Janet:</a:t>
            </a:r>
            <a:r>
              <a:rPr lang="en-IE" dirty="0"/>
              <a:t> Show older people as independent, powerful, positive at a part of their lives when they have the time and space to do the things they want to do</a:t>
            </a:r>
          </a:p>
          <a:p>
            <a:pPr marL="0" indent="0">
              <a:buNone/>
            </a:pPr>
            <a:endParaRPr lang="en-IE" dirty="0"/>
          </a:p>
          <a:p>
            <a:r>
              <a:rPr lang="en-IE" b="1" dirty="0"/>
              <a:t>May:</a:t>
            </a:r>
            <a:r>
              <a:rPr lang="en-IE" dirty="0"/>
              <a:t>  The word ‘elderly’, sounds bent over, wrinkled.  The word ‘older’ is  strong, upright.  </a:t>
            </a:r>
          </a:p>
          <a:p>
            <a:endParaRPr lang="en-US" dirty="0"/>
          </a:p>
        </p:txBody>
      </p:sp>
    </p:spTree>
    <p:extLst>
      <p:ext uri="{BB962C8B-B14F-4D97-AF65-F5344CB8AC3E}">
        <p14:creationId xmlns:p14="http://schemas.microsoft.com/office/powerpoint/2010/main" val="2467006380"/>
      </p:ext>
    </p:extLst>
  </p:cSld>
  <p:clrMapOvr>
    <a:masterClrMapping/>
  </p:clrMapOvr>
</p:sld>
</file>

<file path=ppt/theme/theme1.xml><?xml version="1.0" encoding="utf-8"?>
<a:theme xmlns:a="http://schemas.openxmlformats.org/drawingml/2006/main" name="Office Theme">
  <a:themeElements>
    <a:clrScheme name="Age Friendly Ireland">
      <a:dk1>
        <a:srgbClr val="000000"/>
      </a:dk1>
      <a:lt1>
        <a:srgbClr val="FFFFFF"/>
      </a:lt1>
      <a:dk2>
        <a:srgbClr val="A7A7A7"/>
      </a:dk2>
      <a:lt2>
        <a:srgbClr val="535353"/>
      </a:lt2>
      <a:accent1>
        <a:srgbClr val="FBDE00"/>
      </a:accent1>
      <a:accent2>
        <a:srgbClr val="ED7D31"/>
      </a:accent2>
      <a:accent3>
        <a:srgbClr val="F3484F"/>
      </a:accent3>
      <a:accent4>
        <a:srgbClr val="AF1D42"/>
      </a:accent4>
      <a:accent5>
        <a:srgbClr val="C1D741"/>
      </a:accent5>
      <a:accent6>
        <a:srgbClr val="C8EBFA"/>
      </a:accent6>
      <a:hlink>
        <a:srgbClr val="334BA4"/>
      </a:hlink>
      <a:folHlink>
        <a:srgbClr val="601869"/>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Learing Waves</Template>
  <TotalTime>1125</TotalTime>
  <Words>901</Words>
  <Application>Microsoft Macintosh PowerPoint</Application>
  <PresentationFormat>On-screen Show (4:3)</PresentationFormat>
  <Paragraphs>85</Paragraphs>
  <Slides>12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A Decade of Age Friendly</vt:lpstr>
      <vt:lpstr>Demographic Change: The Challenge</vt:lpstr>
      <vt:lpstr>Demographic Change: The Challenge</vt:lpstr>
      <vt:lpstr>Harvard Business Review</vt:lpstr>
      <vt:lpstr>Ipsos Mori – Future of Ageing</vt:lpstr>
      <vt:lpstr>The Financial Times</vt:lpstr>
      <vt:lpstr>The 60+ age group is the most comfortable spending money</vt:lpstr>
      <vt:lpstr>What needs to change? How should we be portrayed in advertising? OPC </vt:lpstr>
      <vt:lpstr>OPC Feedback</vt:lpstr>
      <vt:lpstr>OPC Feedback</vt:lpstr>
      <vt:lpstr>The Age Friendly Business  Recognition Programme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Age Friendly Business Recognition Programme</dc:title>
  <dc:creator>Valinsy Higgins</dc:creator>
  <cp:lastModifiedBy>Microsoft Office User</cp:lastModifiedBy>
  <cp:revision>40</cp:revision>
  <dcterms:created xsi:type="dcterms:W3CDTF">2020-06-23T21:43:03Z</dcterms:created>
  <dcterms:modified xsi:type="dcterms:W3CDTF">2022-02-22T10:54:29Z</dcterms:modified>
</cp:coreProperties>
</file>