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charts/chart17.xml" ContentType="application/vnd.openxmlformats-officedocument.drawingml.chart+xml"/>
  <Override PartName="/ppt/theme/themeOverride5.xml" ContentType="application/vnd.openxmlformats-officedocument.themeOverride+xml"/>
  <Override PartName="/ppt/charts/chart18.xml" ContentType="application/vnd.openxmlformats-officedocument.drawingml.chart+xml"/>
  <Override PartName="/ppt/theme/themeOverride6.xml" ContentType="application/vnd.openxmlformats-officedocument.themeOverride+xml"/>
  <Override PartName="/ppt/charts/chart19.xml" ContentType="application/vnd.openxmlformats-officedocument.drawingml.chart+xml"/>
  <Override PartName="/ppt/theme/themeOverride7.xml" ContentType="application/vnd.openxmlformats-officedocument.themeOverride+xml"/>
  <Override PartName="/ppt/charts/chart20.xml" ContentType="application/vnd.openxmlformats-officedocument.drawingml.chart+xml"/>
  <Override PartName="/ppt/theme/themeOverride8.xml" ContentType="application/vnd.openxmlformats-officedocument.themeOverride+xml"/>
  <Override PartName="/ppt/charts/chart21.xml" ContentType="application/vnd.openxmlformats-officedocument.drawingml.chart+xml"/>
  <Override PartName="/ppt/theme/themeOverride9.xml" ContentType="application/vnd.openxmlformats-officedocument.themeOverride+xml"/>
  <Override PartName="/ppt/charts/chart22.xml" ContentType="application/vnd.openxmlformats-officedocument.drawingml.chart+xml"/>
  <Override PartName="/ppt/theme/themeOverride10.xml" ContentType="application/vnd.openxmlformats-officedocument.themeOverride+xml"/>
  <Override PartName="/ppt/charts/chart23.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2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rts/chart31.xml" ContentType="application/vnd.openxmlformats-officedocument.drawingml.chart+xml"/>
  <Override PartName="/ppt/theme/themeOverride12.xml" ContentType="application/vnd.openxmlformats-officedocument.themeOverride+xml"/>
  <Override PartName="/ppt/charts/chart32.xml" ContentType="application/vnd.openxmlformats-officedocument.drawingml.chart+xml"/>
  <Override PartName="/ppt/theme/themeOverride13.xml" ContentType="application/vnd.openxmlformats-officedocument.themeOverride+xml"/>
  <Override PartName="/ppt/charts/chart33.xml" ContentType="application/vnd.openxmlformats-officedocument.drawingml.chart+xml"/>
  <Override PartName="/ppt/theme/themeOverride14.xml" ContentType="application/vnd.openxmlformats-officedocument.themeOverride+xml"/>
  <Override PartName="/ppt/charts/chart34.xml" ContentType="application/vnd.openxmlformats-officedocument.drawingml.chart+xml"/>
  <Override PartName="/ppt/theme/themeOverride1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77" r:id="rId5"/>
    <p:sldMasterId id="2147483802" r:id="rId6"/>
    <p:sldMasterId id="2147483822" r:id="rId7"/>
    <p:sldMasterId id="2147483841" r:id="rId8"/>
  </p:sldMasterIdLst>
  <p:notesMasterIdLst>
    <p:notesMasterId r:id="rId47"/>
  </p:notesMasterIdLst>
  <p:handoutMasterIdLst>
    <p:handoutMasterId r:id="rId48"/>
  </p:handoutMasterIdLst>
  <p:sldIdLst>
    <p:sldId id="2147471123" r:id="rId9"/>
    <p:sldId id="838840414" r:id="rId10"/>
    <p:sldId id="2147471121" r:id="rId11"/>
    <p:sldId id="838840380" r:id="rId12"/>
    <p:sldId id="838840417" r:id="rId13"/>
    <p:sldId id="838840419" r:id="rId14"/>
    <p:sldId id="838840420" r:id="rId15"/>
    <p:sldId id="838840421" r:id="rId16"/>
    <p:sldId id="838840422" r:id="rId17"/>
    <p:sldId id="838840423" r:id="rId18"/>
    <p:sldId id="838840424" r:id="rId19"/>
    <p:sldId id="838840425" r:id="rId20"/>
    <p:sldId id="838840426" r:id="rId21"/>
    <p:sldId id="838840427" r:id="rId22"/>
    <p:sldId id="838840428" r:id="rId23"/>
    <p:sldId id="291" r:id="rId24"/>
    <p:sldId id="838840431" r:id="rId25"/>
    <p:sldId id="838840432" r:id="rId26"/>
    <p:sldId id="838840442" r:id="rId27"/>
    <p:sldId id="838840443" r:id="rId28"/>
    <p:sldId id="2147471122" r:id="rId29"/>
    <p:sldId id="838840433" r:id="rId30"/>
    <p:sldId id="838840434" r:id="rId31"/>
    <p:sldId id="838840440" r:id="rId32"/>
    <p:sldId id="838840441" r:id="rId33"/>
    <p:sldId id="268" r:id="rId34"/>
    <p:sldId id="838840435" r:id="rId35"/>
    <p:sldId id="838840436" r:id="rId36"/>
    <p:sldId id="838840437" r:id="rId37"/>
    <p:sldId id="838840438" r:id="rId38"/>
    <p:sldId id="838840439" r:id="rId39"/>
    <p:sldId id="838840430" r:id="rId40"/>
    <p:sldId id="838840418" r:id="rId41"/>
    <p:sldId id="838840444" r:id="rId42"/>
    <p:sldId id="838840445" r:id="rId43"/>
    <p:sldId id="838840446" r:id="rId44"/>
    <p:sldId id="2147471124" r:id="rId45"/>
    <p:sldId id="2147471125" r:id="rId46"/>
  </p:sldIdLst>
  <p:sldSz cx="12192000" cy="6858000"/>
  <p:notesSz cx="6805613" cy="9939338"/>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ungu, Nadach (TS)" initials="M(" lastIdx="19" clrIdx="0">
    <p:extLst>
      <p:ext uri="{19B8F6BF-5375-455C-9EA6-DF929625EA0E}">
        <p15:presenceInfo xmlns:p15="http://schemas.microsoft.com/office/powerpoint/2012/main" userId="S::nadach.musungu@kantar.com::b34be28b-fc8e-4ece-a7b6-fa60be2b4b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990B7"/>
    <a:srgbClr val="798EB5"/>
    <a:srgbClr val="E51E42"/>
    <a:srgbClr val="3F6A60"/>
    <a:srgbClr val="683D31"/>
    <a:srgbClr val="CBA382"/>
    <a:srgbClr val="A4BB9D"/>
    <a:srgbClr val="F36A00"/>
    <a:srgbClr val="7338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08351-A70B-4933-A89E-CDE17437A290}" v="66" dt="2023-08-10T17:42:28.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8409" autoAdjust="0"/>
  </p:normalViewPr>
  <p:slideViewPr>
    <p:cSldViewPr snapToGrid="0">
      <p:cViewPr varScale="1">
        <p:scale>
          <a:sx n="94" d="100"/>
          <a:sy n="94" d="100"/>
        </p:scale>
        <p:origin x="520" y="424"/>
      </p:cViewPr>
      <p:guideLst>
        <p:guide orient="horz" pos="4152"/>
        <p:guide orient="horz" pos="4020"/>
        <p:guide orient="horz" pos="2163"/>
        <p:guide pos="384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s, Christine (KM)" userId="74390ab1-c711-48bb-bcde-a5c85bd3388a" providerId="ADAL" clId="{CC308351-A70B-4933-A89E-CDE17437A290}"/>
    <pc:docChg chg="undo custSel addSld delSld modSld sldOrd">
      <pc:chgData name="Matthews, Christine (KM)" userId="74390ab1-c711-48bb-bcde-a5c85bd3388a" providerId="ADAL" clId="{CC308351-A70B-4933-A89E-CDE17437A290}" dt="2023-08-10T17:43:02.281" v="7616" actId="20577"/>
      <pc:docMkLst>
        <pc:docMk/>
      </pc:docMkLst>
      <pc:sldChg chg="delSp modSp add del mod modNotesTx">
        <pc:chgData name="Matthews, Christine (KM)" userId="74390ab1-c711-48bb-bcde-a5c85bd3388a" providerId="ADAL" clId="{CC308351-A70B-4933-A89E-CDE17437A290}" dt="2023-08-02T20:05:16.788" v="3433" actId="47"/>
        <pc:sldMkLst>
          <pc:docMk/>
          <pc:sldMk cId="0" sldId="262"/>
        </pc:sldMkLst>
        <pc:spChg chg="mod">
          <ac:chgData name="Matthews, Christine (KM)" userId="74390ab1-c711-48bb-bcde-a5c85bd3388a" providerId="ADAL" clId="{CC308351-A70B-4933-A89E-CDE17437A290}" dt="2023-08-01T12:42:58.315" v="2322" actId="1076"/>
          <ac:spMkLst>
            <pc:docMk/>
            <pc:sldMk cId="0" sldId="262"/>
            <ac:spMk id="3" creationId="{8E573E8E-49B9-256E-AB53-E7420AA97940}"/>
          </ac:spMkLst>
        </pc:spChg>
        <pc:spChg chg="mod">
          <ac:chgData name="Matthews, Christine (KM)" userId="74390ab1-c711-48bb-bcde-a5c85bd3388a" providerId="ADAL" clId="{CC308351-A70B-4933-A89E-CDE17437A290}" dt="2023-08-02T10:43:38.791" v="2623" actId="14100"/>
          <ac:spMkLst>
            <pc:docMk/>
            <pc:sldMk cId="0" sldId="262"/>
            <ac:spMk id="5" creationId="{5DA2FAF9-5BFE-53CF-537E-57E398B0CB55}"/>
          </ac:spMkLst>
        </pc:spChg>
        <pc:spChg chg="mod">
          <ac:chgData name="Matthews, Christine (KM)" userId="74390ab1-c711-48bb-bcde-a5c85bd3388a" providerId="ADAL" clId="{CC308351-A70B-4933-A89E-CDE17437A290}" dt="2023-08-02T10:43:54.236" v="2628" actId="14100"/>
          <ac:spMkLst>
            <pc:docMk/>
            <pc:sldMk cId="0" sldId="262"/>
            <ac:spMk id="162" creationId="{D80F735F-E938-9D21-5A0E-9CD89A398357}"/>
          </ac:spMkLst>
        </pc:spChg>
        <pc:picChg chg="del mod modCrop">
          <ac:chgData name="Matthews, Christine (KM)" userId="74390ab1-c711-48bb-bcde-a5c85bd3388a" providerId="ADAL" clId="{CC308351-A70B-4933-A89E-CDE17437A290}" dt="2023-08-02T10:43:50.024" v="2627" actId="478"/>
          <ac:picMkLst>
            <pc:docMk/>
            <pc:sldMk cId="0" sldId="262"/>
            <ac:picMk id="4" creationId="{B40A9544-B28D-A976-755E-187C898580FD}"/>
          </ac:picMkLst>
        </pc:picChg>
      </pc:sldChg>
      <pc:sldChg chg="modSp add mod modShow">
        <pc:chgData name="Matthews, Christine (KM)" userId="74390ab1-c711-48bb-bcde-a5c85bd3388a" providerId="ADAL" clId="{CC308351-A70B-4933-A89E-CDE17437A290}" dt="2023-08-10T14:22:41.242" v="6825" actId="729"/>
        <pc:sldMkLst>
          <pc:docMk/>
          <pc:sldMk cId="0" sldId="268"/>
        </pc:sldMkLst>
        <pc:spChg chg="mod">
          <ac:chgData name="Matthews, Christine (KM)" userId="74390ab1-c711-48bb-bcde-a5c85bd3388a" providerId="ADAL" clId="{CC308351-A70B-4933-A89E-CDE17437A290}" dt="2023-08-01T12:46:52.238" v="2360" actId="20577"/>
          <ac:spMkLst>
            <pc:docMk/>
            <pc:sldMk cId="0" sldId="268"/>
            <ac:spMk id="2" creationId="{7F0455F3-A800-CCF3-4B58-89E2E50F0A20}"/>
          </ac:spMkLst>
        </pc:spChg>
      </pc:sldChg>
      <pc:sldChg chg="modSp add mod modShow">
        <pc:chgData name="Matthews, Christine (KM)" userId="74390ab1-c711-48bb-bcde-a5c85bd3388a" providerId="ADAL" clId="{CC308351-A70B-4933-A89E-CDE17437A290}" dt="2023-08-02T20:56:14.289" v="4519" actId="729"/>
        <pc:sldMkLst>
          <pc:docMk/>
          <pc:sldMk cId="3240747009" sldId="291"/>
        </pc:sldMkLst>
        <pc:spChg chg="mod">
          <ac:chgData name="Matthews, Christine (KM)" userId="74390ab1-c711-48bb-bcde-a5c85bd3388a" providerId="ADAL" clId="{CC308351-A70B-4933-A89E-CDE17437A290}" dt="2023-08-01T12:46:39.112" v="2348" actId="20577"/>
          <ac:spMkLst>
            <pc:docMk/>
            <pc:sldMk cId="3240747009" sldId="291"/>
            <ac:spMk id="30" creationId="{00000000-0000-0000-0000-000000000000}"/>
          </ac:spMkLst>
        </pc:spChg>
      </pc:sldChg>
      <pc:sldChg chg="ord modNotesTx">
        <pc:chgData name="Matthews, Christine (KM)" userId="74390ab1-c711-48bb-bcde-a5c85bd3388a" providerId="ADAL" clId="{CC308351-A70B-4933-A89E-CDE17437A290}" dt="2023-08-10T13:57:20.033" v="5875" actId="20577"/>
        <pc:sldMkLst>
          <pc:docMk/>
          <pc:sldMk cId="1432362974" sldId="838840380"/>
        </pc:sldMkLst>
      </pc:sldChg>
      <pc:sldChg chg="modSp mod modNotesTx">
        <pc:chgData name="Matthews, Christine (KM)" userId="74390ab1-c711-48bb-bcde-a5c85bd3388a" providerId="ADAL" clId="{CC308351-A70B-4933-A89E-CDE17437A290}" dt="2023-08-10T17:42:36.247" v="7614" actId="20577"/>
        <pc:sldMkLst>
          <pc:docMk/>
          <pc:sldMk cId="20797292" sldId="838840414"/>
        </pc:sldMkLst>
        <pc:spChg chg="mod">
          <ac:chgData name="Matthews, Christine (KM)" userId="74390ab1-c711-48bb-bcde-a5c85bd3388a" providerId="ADAL" clId="{CC308351-A70B-4933-A89E-CDE17437A290}" dt="2023-08-10T17:42:36.247" v="7614" actId="20577"/>
          <ac:spMkLst>
            <pc:docMk/>
            <pc:sldMk cId="20797292" sldId="838840414"/>
            <ac:spMk id="3" creationId="{A6783A5D-7943-462F-A2EF-0F055911C5A3}"/>
          </ac:spMkLst>
        </pc:spChg>
      </pc:sldChg>
      <pc:sldChg chg="del ord">
        <pc:chgData name="Matthews, Christine (KM)" userId="74390ab1-c711-48bb-bcde-a5c85bd3388a" providerId="ADAL" clId="{CC308351-A70B-4933-A89E-CDE17437A290}" dt="2023-08-02T10:43:15.898" v="2620" actId="47"/>
        <pc:sldMkLst>
          <pc:docMk/>
          <pc:sldMk cId="3096130413" sldId="838840416"/>
        </pc:sldMkLst>
      </pc:sldChg>
      <pc:sldChg chg="addSp delSp modSp mod modNotesTx">
        <pc:chgData name="Matthews, Christine (KM)" userId="74390ab1-c711-48bb-bcde-a5c85bd3388a" providerId="ADAL" clId="{CC308351-A70B-4933-A89E-CDE17437A290}" dt="2023-08-10T17:42:15.251" v="7610" actId="313"/>
        <pc:sldMkLst>
          <pc:docMk/>
          <pc:sldMk cId="2399649657" sldId="838840418"/>
        </pc:sldMkLst>
        <pc:spChg chg="mod">
          <ac:chgData name="Matthews, Christine (KM)" userId="74390ab1-c711-48bb-bcde-a5c85bd3388a" providerId="ADAL" clId="{CC308351-A70B-4933-A89E-CDE17437A290}" dt="2023-08-10T17:36:19.828" v="7488" actId="1076"/>
          <ac:spMkLst>
            <pc:docMk/>
            <pc:sldMk cId="2399649657" sldId="838840418"/>
            <ac:spMk id="3" creationId="{3D68F8E7-01B7-4D77-935F-5FA50DD2CB37}"/>
          </ac:spMkLst>
        </pc:spChg>
        <pc:spChg chg="add mod">
          <ac:chgData name="Matthews, Christine (KM)" userId="74390ab1-c711-48bb-bcde-a5c85bd3388a" providerId="ADAL" clId="{CC308351-A70B-4933-A89E-CDE17437A290}" dt="2023-08-10T17:36:28.439" v="7491" actId="1076"/>
          <ac:spMkLst>
            <pc:docMk/>
            <pc:sldMk cId="2399649657" sldId="838840418"/>
            <ac:spMk id="4" creationId="{8359F2C7-2673-6DC1-B2B5-D0641A39A86B}"/>
          </ac:spMkLst>
        </pc:spChg>
        <pc:spChg chg="add mod">
          <ac:chgData name="Matthews, Christine (KM)" userId="74390ab1-c711-48bb-bcde-a5c85bd3388a" providerId="ADAL" clId="{CC308351-A70B-4933-A89E-CDE17437A290}" dt="2023-08-10T17:27:13.268" v="7298" actId="403"/>
          <ac:spMkLst>
            <pc:docMk/>
            <pc:sldMk cId="2399649657" sldId="838840418"/>
            <ac:spMk id="16" creationId="{0A19FD9B-36CF-E789-3F37-351DECF2022E}"/>
          </ac:spMkLst>
        </pc:spChg>
        <pc:spChg chg="add mod">
          <ac:chgData name="Matthews, Christine (KM)" userId="74390ab1-c711-48bb-bcde-a5c85bd3388a" providerId="ADAL" clId="{CC308351-A70B-4933-A89E-CDE17437A290}" dt="2023-08-10T17:39:19.461" v="7532" actId="20577"/>
          <ac:spMkLst>
            <pc:docMk/>
            <pc:sldMk cId="2399649657" sldId="838840418"/>
            <ac:spMk id="19" creationId="{4DA3F76D-BD55-272F-B4E5-0CBC606D27C6}"/>
          </ac:spMkLst>
        </pc:spChg>
        <pc:picChg chg="add mod">
          <ac:chgData name="Matthews, Christine (KM)" userId="74390ab1-c711-48bb-bcde-a5c85bd3388a" providerId="ADAL" clId="{CC308351-A70B-4933-A89E-CDE17437A290}" dt="2023-08-10T17:24:07.179" v="7237" actId="1076"/>
          <ac:picMkLst>
            <pc:docMk/>
            <pc:sldMk cId="2399649657" sldId="838840418"/>
            <ac:picMk id="2" creationId="{811C0DE8-D464-E61A-74E4-154921266F49}"/>
          </ac:picMkLst>
        </pc:picChg>
        <pc:picChg chg="add mod">
          <ac:chgData name="Matthews, Christine (KM)" userId="74390ab1-c711-48bb-bcde-a5c85bd3388a" providerId="ADAL" clId="{CC308351-A70B-4933-A89E-CDE17437A290}" dt="2023-08-10T17:37:28.473" v="7509" actId="1076"/>
          <ac:picMkLst>
            <pc:docMk/>
            <pc:sldMk cId="2399649657" sldId="838840418"/>
            <ac:picMk id="8" creationId="{9B162C94-2C71-CB70-E625-2FCED1D8E46D}"/>
          </ac:picMkLst>
        </pc:picChg>
        <pc:picChg chg="add mod">
          <ac:chgData name="Matthews, Christine (KM)" userId="74390ab1-c711-48bb-bcde-a5c85bd3388a" providerId="ADAL" clId="{CC308351-A70B-4933-A89E-CDE17437A290}" dt="2023-08-10T17:27:09.879" v="7297" actId="1076"/>
          <ac:picMkLst>
            <pc:docMk/>
            <pc:sldMk cId="2399649657" sldId="838840418"/>
            <ac:picMk id="9" creationId="{710A2465-47A0-3773-553E-0E2E1786204E}"/>
          </ac:picMkLst>
        </pc:picChg>
        <pc:picChg chg="add del mod">
          <ac:chgData name="Matthews, Christine (KM)" userId="74390ab1-c711-48bb-bcde-a5c85bd3388a" providerId="ADAL" clId="{CC308351-A70B-4933-A89E-CDE17437A290}" dt="2023-08-10T17:26:21.497" v="7259" actId="478"/>
          <ac:picMkLst>
            <pc:docMk/>
            <pc:sldMk cId="2399649657" sldId="838840418"/>
            <ac:picMk id="13" creationId="{64728F7D-2663-0333-33B1-DAF2C783DC54}"/>
          </ac:picMkLst>
        </pc:picChg>
        <pc:picChg chg="add del mod">
          <ac:chgData name="Matthews, Christine (KM)" userId="74390ab1-c711-48bb-bcde-a5c85bd3388a" providerId="ADAL" clId="{CC308351-A70B-4933-A89E-CDE17437A290}" dt="2023-08-10T17:26:22.643" v="7260" actId="478"/>
          <ac:picMkLst>
            <pc:docMk/>
            <pc:sldMk cId="2399649657" sldId="838840418"/>
            <ac:picMk id="15" creationId="{95642DF0-91B6-D12D-BFC8-91BFDEFEAC20}"/>
          </ac:picMkLst>
        </pc:picChg>
        <pc:picChg chg="add mod">
          <ac:chgData name="Matthews, Christine (KM)" userId="74390ab1-c711-48bb-bcde-a5c85bd3388a" providerId="ADAL" clId="{CC308351-A70B-4933-A89E-CDE17437A290}" dt="2023-08-10T17:39:09.148" v="7528" actId="1076"/>
          <ac:picMkLst>
            <pc:docMk/>
            <pc:sldMk cId="2399649657" sldId="838840418"/>
            <ac:picMk id="18" creationId="{4EB09D68-8B40-111F-CA6C-CF7A0C1501D5}"/>
          </ac:picMkLst>
        </pc:picChg>
        <pc:picChg chg="add mod">
          <ac:chgData name="Matthews, Christine (KM)" userId="74390ab1-c711-48bb-bcde-a5c85bd3388a" providerId="ADAL" clId="{CC308351-A70B-4933-A89E-CDE17437A290}" dt="2023-08-10T17:41:03.611" v="7600" actId="207"/>
          <ac:picMkLst>
            <pc:docMk/>
            <pc:sldMk cId="2399649657" sldId="838840418"/>
            <ac:picMk id="21" creationId="{5B7A54CE-07DC-05BB-C984-02E7D23E1BB5}"/>
          </ac:picMkLst>
        </pc:picChg>
        <pc:picChg chg="add mod">
          <ac:chgData name="Matthews, Christine (KM)" userId="74390ab1-c711-48bb-bcde-a5c85bd3388a" providerId="ADAL" clId="{CC308351-A70B-4933-A89E-CDE17437A290}" dt="2023-08-10T17:41:21.082" v="7601" actId="207"/>
          <ac:picMkLst>
            <pc:docMk/>
            <pc:sldMk cId="2399649657" sldId="838840418"/>
            <ac:picMk id="23" creationId="{DD4E5722-6216-E8BB-91D8-04AA88A3A336}"/>
          </ac:picMkLst>
        </pc:picChg>
        <pc:picChg chg="add mod">
          <ac:chgData name="Matthews, Christine (KM)" userId="74390ab1-c711-48bb-bcde-a5c85bd3388a" providerId="ADAL" clId="{CC308351-A70B-4933-A89E-CDE17437A290}" dt="2023-08-10T17:41:27.215" v="7602" actId="207"/>
          <ac:picMkLst>
            <pc:docMk/>
            <pc:sldMk cId="2399649657" sldId="838840418"/>
            <ac:picMk id="25" creationId="{D9B75AE8-0370-C571-FEA4-40C0E3B25123}"/>
          </ac:picMkLst>
        </pc:picChg>
        <pc:cxnChg chg="add mod">
          <ac:chgData name="Matthews, Christine (KM)" userId="74390ab1-c711-48bb-bcde-a5c85bd3388a" providerId="ADAL" clId="{CC308351-A70B-4933-A89E-CDE17437A290}" dt="2023-08-10T17:24:53.488" v="7252" actId="1076"/>
          <ac:cxnSpMkLst>
            <pc:docMk/>
            <pc:sldMk cId="2399649657" sldId="838840418"/>
            <ac:cxnSpMk id="11" creationId="{F8D569F6-A0F8-8DC8-E88F-EB59B1EE30F8}"/>
          </ac:cxnSpMkLst>
        </pc:cxnChg>
      </pc:sldChg>
      <pc:sldChg chg="modNotesTx">
        <pc:chgData name="Matthews, Christine (KM)" userId="74390ab1-c711-48bb-bcde-a5c85bd3388a" providerId="ADAL" clId="{CC308351-A70B-4933-A89E-CDE17437A290}" dt="2023-08-02T12:35:44.205" v="3244" actId="20577"/>
        <pc:sldMkLst>
          <pc:docMk/>
          <pc:sldMk cId="2952817391" sldId="838840419"/>
        </pc:sldMkLst>
      </pc:sldChg>
      <pc:sldChg chg="addSp modSp mod modNotesTx">
        <pc:chgData name="Matthews, Christine (KM)" userId="74390ab1-c711-48bb-bcde-a5c85bd3388a" providerId="ADAL" clId="{CC308351-A70B-4933-A89E-CDE17437A290}" dt="2023-08-10T17:43:02.281" v="7616" actId="20577"/>
        <pc:sldMkLst>
          <pc:docMk/>
          <pc:sldMk cId="2955663831" sldId="838840420"/>
        </pc:sldMkLst>
        <pc:spChg chg="mod">
          <ac:chgData name="Matthews, Christine (KM)" userId="74390ab1-c711-48bb-bcde-a5c85bd3388a" providerId="ADAL" clId="{CC308351-A70B-4933-A89E-CDE17437A290}" dt="2023-08-02T12:39:12.405" v="3259" actId="1076"/>
          <ac:spMkLst>
            <pc:docMk/>
            <pc:sldMk cId="2955663831" sldId="838840420"/>
            <ac:spMk id="12" creationId="{1A2AA6F2-DE51-4B35-BADA-2BC593E5C8BE}"/>
          </ac:spMkLst>
        </pc:spChg>
        <pc:graphicFrameChg chg="add mod modGraphic">
          <ac:chgData name="Matthews, Christine (KM)" userId="74390ab1-c711-48bb-bcde-a5c85bd3388a" providerId="ADAL" clId="{CC308351-A70B-4933-A89E-CDE17437A290}" dt="2023-08-02T12:40:32.682" v="3265" actId="14100"/>
          <ac:graphicFrameMkLst>
            <pc:docMk/>
            <pc:sldMk cId="2955663831" sldId="838840420"/>
            <ac:graphicFrameMk id="2" creationId="{63D6AF38-5BD8-DA3E-45B9-F9845B17CA0D}"/>
          </ac:graphicFrameMkLst>
        </pc:graphicFrameChg>
        <pc:graphicFrameChg chg="add mod modGraphic">
          <ac:chgData name="Matthews, Christine (KM)" userId="74390ab1-c711-48bb-bcde-a5c85bd3388a" providerId="ADAL" clId="{CC308351-A70B-4933-A89E-CDE17437A290}" dt="2023-08-02T12:40:38.601" v="3266" actId="1076"/>
          <ac:graphicFrameMkLst>
            <pc:docMk/>
            <pc:sldMk cId="2955663831" sldId="838840420"/>
            <ac:graphicFrameMk id="3" creationId="{53E84442-3DF8-544E-59E1-B0C0BE5E9799}"/>
          </ac:graphicFrameMkLst>
        </pc:graphicFrameChg>
        <pc:graphicFrameChg chg="mod modGraphic">
          <ac:chgData name="Matthews, Christine (KM)" userId="74390ab1-c711-48bb-bcde-a5c85bd3388a" providerId="ADAL" clId="{CC308351-A70B-4933-A89E-CDE17437A290}" dt="2023-08-02T20:36:15.599" v="4103" actId="207"/>
          <ac:graphicFrameMkLst>
            <pc:docMk/>
            <pc:sldMk cId="2955663831" sldId="838840420"/>
            <ac:graphicFrameMk id="9" creationId="{8D9DA939-B0DA-4E84-ACFD-E28A962DE676}"/>
          </ac:graphicFrameMkLst>
        </pc:graphicFrameChg>
        <pc:cxnChg chg="add mod">
          <ac:chgData name="Matthews, Christine (KM)" userId="74390ab1-c711-48bb-bcde-a5c85bd3388a" providerId="ADAL" clId="{CC308351-A70B-4933-A89E-CDE17437A290}" dt="2023-08-02T12:41:19.880" v="3274" actId="692"/>
          <ac:cxnSpMkLst>
            <pc:docMk/>
            <pc:sldMk cId="2955663831" sldId="838840420"/>
            <ac:cxnSpMk id="5" creationId="{70BAC001-C608-53FD-5646-121687BB0D92}"/>
          </ac:cxnSpMkLst>
        </pc:cxnChg>
      </pc:sldChg>
      <pc:sldChg chg="mod modShow">
        <pc:chgData name="Matthews, Christine (KM)" userId="74390ab1-c711-48bb-bcde-a5c85bd3388a" providerId="ADAL" clId="{CC308351-A70B-4933-A89E-CDE17437A290}" dt="2023-08-02T12:38:30.759" v="3248" actId="729"/>
        <pc:sldMkLst>
          <pc:docMk/>
          <pc:sldMk cId="1361901570" sldId="838840421"/>
        </pc:sldMkLst>
      </pc:sldChg>
      <pc:sldChg chg="modNotesTx">
        <pc:chgData name="Matthews, Christine (KM)" userId="74390ab1-c711-48bb-bcde-a5c85bd3388a" providerId="ADAL" clId="{CC308351-A70B-4933-A89E-CDE17437A290}" dt="2023-08-02T20:20:36.913" v="3614" actId="6549"/>
        <pc:sldMkLst>
          <pc:docMk/>
          <pc:sldMk cId="1195262880" sldId="838840422"/>
        </pc:sldMkLst>
      </pc:sldChg>
      <pc:sldChg chg="modSp mod modNotesTx">
        <pc:chgData name="Matthews, Christine (KM)" userId="74390ab1-c711-48bb-bcde-a5c85bd3388a" providerId="ADAL" clId="{CC308351-A70B-4933-A89E-CDE17437A290}" dt="2023-08-02T20:32:32.237" v="3933" actId="20577"/>
        <pc:sldMkLst>
          <pc:docMk/>
          <pc:sldMk cId="1834538916" sldId="838840423"/>
        </pc:sldMkLst>
        <pc:spChg chg="mod">
          <ac:chgData name="Matthews, Christine (KM)" userId="74390ab1-c711-48bb-bcde-a5c85bd3388a" providerId="ADAL" clId="{CC308351-A70B-4933-A89E-CDE17437A290}" dt="2023-08-02T20:28:54.295" v="3736" actId="6549"/>
          <ac:spMkLst>
            <pc:docMk/>
            <pc:sldMk cId="1834538916" sldId="838840423"/>
            <ac:spMk id="3" creationId="{3D68F8E7-01B7-4D77-935F-5FA50DD2CB37}"/>
          </ac:spMkLst>
        </pc:spChg>
        <pc:spChg chg="mod">
          <ac:chgData name="Matthews, Christine (KM)" userId="74390ab1-c711-48bb-bcde-a5c85bd3388a" providerId="ADAL" clId="{CC308351-A70B-4933-A89E-CDE17437A290}" dt="2023-08-02T20:28:39.647" v="3726" actId="403"/>
          <ac:spMkLst>
            <pc:docMk/>
            <pc:sldMk cId="1834538916" sldId="838840423"/>
            <ac:spMk id="6" creationId="{4C170126-532A-4210-AB7E-332818A343DD}"/>
          </ac:spMkLst>
        </pc:spChg>
      </pc:sldChg>
      <pc:sldChg chg="addSp modSp mod modNotesTx">
        <pc:chgData name="Matthews, Christine (KM)" userId="74390ab1-c711-48bb-bcde-a5c85bd3388a" providerId="ADAL" clId="{CC308351-A70B-4933-A89E-CDE17437A290}" dt="2023-08-02T20:36:45.758" v="4121" actId="1038"/>
        <pc:sldMkLst>
          <pc:docMk/>
          <pc:sldMk cId="1115849410" sldId="838840424"/>
        </pc:sldMkLst>
        <pc:cxnChg chg="add mod">
          <ac:chgData name="Matthews, Christine (KM)" userId="74390ab1-c711-48bb-bcde-a5c85bd3388a" providerId="ADAL" clId="{CC308351-A70B-4933-A89E-CDE17437A290}" dt="2023-08-02T20:36:45.758" v="4121" actId="1038"/>
          <ac:cxnSpMkLst>
            <pc:docMk/>
            <pc:sldMk cId="1115849410" sldId="838840424"/>
            <ac:cxnSpMk id="2" creationId="{9B19F72E-63A3-C402-0F05-84F00A22D919}"/>
          </ac:cxnSpMkLst>
        </pc:cxnChg>
      </pc:sldChg>
      <pc:sldChg chg="modNotesTx">
        <pc:chgData name="Matthews, Christine (KM)" userId="74390ab1-c711-48bb-bcde-a5c85bd3388a" providerId="ADAL" clId="{CC308351-A70B-4933-A89E-CDE17437A290}" dt="2023-08-02T20:39:18.586" v="4392" actId="20577"/>
        <pc:sldMkLst>
          <pc:docMk/>
          <pc:sldMk cId="1118816742" sldId="838840425"/>
        </pc:sldMkLst>
      </pc:sldChg>
      <pc:sldChg chg="modSp mod modNotesTx">
        <pc:chgData name="Matthews, Christine (KM)" userId="74390ab1-c711-48bb-bcde-a5c85bd3388a" providerId="ADAL" clId="{CC308351-A70B-4933-A89E-CDE17437A290}" dt="2023-08-02T20:40:54.396" v="4424" actId="20577"/>
        <pc:sldMkLst>
          <pc:docMk/>
          <pc:sldMk cId="2221743092" sldId="838840426"/>
        </pc:sldMkLst>
        <pc:cxnChg chg="mod">
          <ac:chgData name="Matthews, Christine (KM)" userId="74390ab1-c711-48bb-bcde-a5c85bd3388a" providerId="ADAL" clId="{CC308351-A70B-4933-A89E-CDE17437A290}" dt="2023-08-02T20:40:18.733" v="4396" actId="692"/>
          <ac:cxnSpMkLst>
            <pc:docMk/>
            <pc:sldMk cId="2221743092" sldId="838840426"/>
            <ac:cxnSpMk id="20" creationId="{D546DC06-6A79-EFC7-EE21-E9EF9E17864E}"/>
          </ac:cxnSpMkLst>
        </pc:cxnChg>
      </pc:sldChg>
      <pc:sldChg chg="modSp mod modNotesTx">
        <pc:chgData name="Matthews, Christine (KM)" userId="74390ab1-c711-48bb-bcde-a5c85bd3388a" providerId="ADAL" clId="{CC308351-A70B-4933-A89E-CDE17437A290}" dt="2023-08-04T10:40:34.691" v="5251" actId="20577"/>
        <pc:sldMkLst>
          <pc:docMk/>
          <pc:sldMk cId="1894205243" sldId="838840427"/>
        </pc:sldMkLst>
        <pc:cxnChg chg="mod">
          <ac:chgData name="Matthews, Christine (KM)" userId="74390ab1-c711-48bb-bcde-a5c85bd3388a" providerId="ADAL" clId="{CC308351-A70B-4933-A89E-CDE17437A290}" dt="2023-08-02T20:40:28.233" v="4397" actId="692"/>
          <ac:cxnSpMkLst>
            <pc:docMk/>
            <pc:sldMk cId="1894205243" sldId="838840427"/>
            <ac:cxnSpMk id="2" creationId="{FFAE4E9A-11D5-DCDB-E0F8-D95A7F1297C9}"/>
          </ac:cxnSpMkLst>
        </pc:cxnChg>
      </pc:sldChg>
      <pc:sldChg chg="modNotesTx">
        <pc:chgData name="Matthews, Christine (KM)" userId="74390ab1-c711-48bb-bcde-a5c85bd3388a" providerId="ADAL" clId="{CC308351-A70B-4933-A89E-CDE17437A290}" dt="2023-08-02T20:50:13.989" v="4518" actId="20577"/>
        <pc:sldMkLst>
          <pc:docMk/>
          <pc:sldMk cId="2233587656" sldId="838840428"/>
        </pc:sldMkLst>
      </pc:sldChg>
      <pc:sldChg chg="mod modShow modNotesTx">
        <pc:chgData name="Matthews, Christine (KM)" userId="74390ab1-c711-48bb-bcde-a5c85bd3388a" providerId="ADAL" clId="{CC308351-A70B-4933-A89E-CDE17437A290}" dt="2023-07-31T15:23:55.303" v="2019" actId="729"/>
        <pc:sldMkLst>
          <pc:docMk/>
          <pc:sldMk cId="1185451133" sldId="838840430"/>
        </pc:sldMkLst>
      </pc:sldChg>
      <pc:sldChg chg="modNotesTx">
        <pc:chgData name="Matthews, Christine (KM)" userId="74390ab1-c711-48bb-bcde-a5c85bd3388a" providerId="ADAL" clId="{CC308351-A70B-4933-A89E-CDE17437A290}" dt="2023-08-02T21:04:48.942" v="4805" actId="113"/>
        <pc:sldMkLst>
          <pc:docMk/>
          <pc:sldMk cId="2547778304" sldId="838840431"/>
        </pc:sldMkLst>
      </pc:sldChg>
      <pc:sldChg chg="modSp mod modNotesTx">
        <pc:chgData name="Matthews, Christine (KM)" userId="74390ab1-c711-48bb-bcde-a5c85bd3388a" providerId="ADAL" clId="{CC308351-A70B-4933-A89E-CDE17437A290}" dt="2023-08-10T17:22:49.659" v="7226" actId="1076"/>
        <pc:sldMkLst>
          <pc:docMk/>
          <pc:sldMk cId="4287293069" sldId="838840432"/>
        </pc:sldMkLst>
        <pc:graphicFrameChg chg="mod modGraphic">
          <ac:chgData name="Matthews, Christine (KM)" userId="74390ab1-c711-48bb-bcde-a5c85bd3388a" providerId="ADAL" clId="{CC308351-A70B-4933-A89E-CDE17437A290}" dt="2023-08-02T21:09:18.830" v="4834" actId="14734"/>
          <ac:graphicFrameMkLst>
            <pc:docMk/>
            <pc:sldMk cId="4287293069" sldId="838840432"/>
            <ac:graphicFrameMk id="9" creationId="{3666D12E-DB23-4D0B-B8DB-81F6C2640BB1}"/>
          </ac:graphicFrameMkLst>
        </pc:graphicFrameChg>
        <pc:graphicFrameChg chg="mod">
          <ac:chgData name="Matthews, Christine (KM)" userId="74390ab1-c711-48bb-bcde-a5c85bd3388a" providerId="ADAL" clId="{CC308351-A70B-4933-A89E-CDE17437A290}" dt="2023-08-02T21:08:57.776" v="4832" actId="1076"/>
          <ac:graphicFrameMkLst>
            <pc:docMk/>
            <pc:sldMk cId="4287293069" sldId="838840432"/>
            <ac:graphicFrameMk id="10" creationId="{3C8222D2-2AE0-4527-9D79-E70C7DA34ED3}"/>
          </ac:graphicFrameMkLst>
        </pc:graphicFrameChg>
        <pc:graphicFrameChg chg="mod modGraphic">
          <ac:chgData name="Matthews, Christine (KM)" userId="74390ab1-c711-48bb-bcde-a5c85bd3388a" providerId="ADAL" clId="{CC308351-A70B-4933-A89E-CDE17437A290}" dt="2023-08-02T21:09:51.643" v="4837" actId="1076"/>
          <ac:graphicFrameMkLst>
            <pc:docMk/>
            <pc:sldMk cId="4287293069" sldId="838840432"/>
            <ac:graphicFrameMk id="13" creationId="{B914D8F7-F2CC-4334-AC73-5EE0421003DA}"/>
          </ac:graphicFrameMkLst>
        </pc:graphicFrameChg>
        <pc:picChg chg="mod">
          <ac:chgData name="Matthews, Christine (KM)" userId="74390ab1-c711-48bb-bcde-a5c85bd3388a" providerId="ADAL" clId="{CC308351-A70B-4933-A89E-CDE17437A290}" dt="2023-08-10T17:22:49.659" v="7226" actId="1076"/>
          <ac:picMkLst>
            <pc:docMk/>
            <pc:sldMk cId="4287293069" sldId="838840432"/>
            <ac:picMk id="7" creationId="{50C77352-FD4D-23AB-E2FB-12B5A14BDDAD}"/>
          </ac:picMkLst>
        </pc:picChg>
      </pc:sldChg>
      <pc:sldChg chg="ord modNotesTx">
        <pc:chgData name="Matthews, Christine (KM)" userId="74390ab1-c711-48bb-bcde-a5c85bd3388a" providerId="ADAL" clId="{CC308351-A70B-4933-A89E-CDE17437A290}" dt="2023-08-10T14:15:40.374" v="6582" actId="20577"/>
        <pc:sldMkLst>
          <pc:docMk/>
          <pc:sldMk cId="374962719" sldId="838840433"/>
        </pc:sldMkLst>
      </pc:sldChg>
      <pc:sldChg chg="ord modNotesTx">
        <pc:chgData name="Matthews, Christine (KM)" userId="74390ab1-c711-48bb-bcde-a5c85bd3388a" providerId="ADAL" clId="{CC308351-A70B-4933-A89E-CDE17437A290}" dt="2023-08-10T14:17:12.280" v="6706" actId="20577"/>
        <pc:sldMkLst>
          <pc:docMk/>
          <pc:sldMk cId="2690845424" sldId="838840434"/>
        </pc:sldMkLst>
      </pc:sldChg>
      <pc:sldChg chg="modNotesTx">
        <pc:chgData name="Matthews, Christine (KM)" userId="74390ab1-c711-48bb-bcde-a5c85bd3388a" providerId="ADAL" clId="{CC308351-A70B-4933-A89E-CDE17437A290}" dt="2023-08-10T14:23:09.514" v="6920" actId="20577"/>
        <pc:sldMkLst>
          <pc:docMk/>
          <pc:sldMk cId="2011939030" sldId="838840435"/>
        </pc:sldMkLst>
      </pc:sldChg>
      <pc:sldChg chg="modNotesTx">
        <pc:chgData name="Matthews, Christine (KM)" userId="74390ab1-c711-48bb-bcde-a5c85bd3388a" providerId="ADAL" clId="{CC308351-A70B-4933-A89E-CDE17437A290}" dt="2023-08-10T14:25:30.974" v="7062" actId="313"/>
        <pc:sldMkLst>
          <pc:docMk/>
          <pc:sldMk cId="502963157" sldId="838840436"/>
        </pc:sldMkLst>
      </pc:sldChg>
      <pc:sldChg chg="modSp mod modNotesTx">
        <pc:chgData name="Matthews, Christine (KM)" userId="74390ab1-c711-48bb-bcde-a5c85bd3388a" providerId="ADAL" clId="{CC308351-A70B-4933-A89E-CDE17437A290}" dt="2023-08-10T14:27:26.938" v="7109" actId="20577"/>
        <pc:sldMkLst>
          <pc:docMk/>
          <pc:sldMk cId="1740298619" sldId="838840437"/>
        </pc:sldMkLst>
        <pc:graphicFrameChg chg="modGraphic">
          <ac:chgData name="Matthews, Christine (KM)" userId="74390ab1-c711-48bb-bcde-a5c85bd3388a" providerId="ADAL" clId="{CC308351-A70B-4933-A89E-CDE17437A290}" dt="2023-08-10T14:26:15.468" v="7063" actId="207"/>
          <ac:graphicFrameMkLst>
            <pc:docMk/>
            <pc:sldMk cId="1740298619" sldId="838840437"/>
            <ac:graphicFrameMk id="4" creationId="{D65C4062-5808-79C7-4B10-E2D6EF091BB8}"/>
          </ac:graphicFrameMkLst>
        </pc:graphicFrameChg>
      </pc:sldChg>
      <pc:sldChg chg="mod modShow">
        <pc:chgData name="Matthews, Christine (KM)" userId="74390ab1-c711-48bb-bcde-a5c85bd3388a" providerId="ADAL" clId="{CC308351-A70B-4933-A89E-CDE17437A290}" dt="2023-07-31T15:17:13.661" v="1494" actId="729"/>
        <pc:sldMkLst>
          <pc:docMk/>
          <pc:sldMk cId="472737898" sldId="838840438"/>
        </pc:sldMkLst>
      </pc:sldChg>
      <pc:sldChg chg="mod modShow">
        <pc:chgData name="Matthews, Christine (KM)" userId="74390ab1-c711-48bb-bcde-a5c85bd3388a" providerId="ADAL" clId="{CC308351-A70B-4933-A89E-CDE17437A290}" dt="2023-07-31T15:17:15.785" v="1495" actId="729"/>
        <pc:sldMkLst>
          <pc:docMk/>
          <pc:sldMk cId="1266544098" sldId="838840439"/>
        </pc:sldMkLst>
      </pc:sldChg>
      <pc:sldChg chg="ord modNotesTx">
        <pc:chgData name="Matthews, Christine (KM)" userId="74390ab1-c711-48bb-bcde-a5c85bd3388a" providerId="ADAL" clId="{CC308351-A70B-4933-A89E-CDE17437A290}" dt="2023-08-02T20:57:46.402" v="4521"/>
        <pc:sldMkLst>
          <pc:docMk/>
          <pc:sldMk cId="214750246" sldId="838840440"/>
        </pc:sldMkLst>
      </pc:sldChg>
      <pc:sldChg chg="addSp delSp mod ord modNotesTx">
        <pc:chgData name="Matthews, Christine (KM)" userId="74390ab1-c711-48bb-bcde-a5c85bd3388a" providerId="ADAL" clId="{CC308351-A70B-4933-A89E-CDE17437A290}" dt="2023-08-10T14:19:05.965" v="6743" actId="20577"/>
        <pc:sldMkLst>
          <pc:docMk/>
          <pc:sldMk cId="1115087397" sldId="838840441"/>
        </pc:sldMkLst>
        <pc:graphicFrameChg chg="add del">
          <ac:chgData name="Matthews, Christine (KM)" userId="74390ab1-c711-48bb-bcde-a5c85bd3388a" providerId="ADAL" clId="{CC308351-A70B-4933-A89E-CDE17437A290}" dt="2023-08-10T14:17:49.573" v="6710" actId="478"/>
          <ac:graphicFrameMkLst>
            <pc:docMk/>
            <pc:sldMk cId="1115087397" sldId="838840441"/>
            <ac:graphicFrameMk id="8" creationId="{CDCA09D1-B370-4A48-AFA9-F7D3ABB1D684}"/>
          </ac:graphicFrameMkLst>
        </pc:graphicFrameChg>
      </pc:sldChg>
      <pc:sldChg chg="ord modNotesTx">
        <pc:chgData name="Matthews, Christine (KM)" userId="74390ab1-c711-48bb-bcde-a5c85bd3388a" providerId="ADAL" clId="{CC308351-A70B-4933-A89E-CDE17437A290}" dt="2023-08-10T14:08:49.881" v="5977" actId="20577"/>
        <pc:sldMkLst>
          <pc:docMk/>
          <pc:sldMk cId="3025678796" sldId="838840442"/>
        </pc:sldMkLst>
      </pc:sldChg>
      <pc:sldChg chg="modSp mod ord modShow modNotesTx">
        <pc:chgData name="Matthews, Christine (KM)" userId="74390ab1-c711-48bb-bcde-a5c85bd3388a" providerId="ADAL" clId="{CC308351-A70B-4933-A89E-CDE17437A290}" dt="2023-08-04T10:43:31.213" v="5257" actId="729"/>
        <pc:sldMkLst>
          <pc:docMk/>
          <pc:sldMk cId="1864958518" sldId="838840443"/>
        </pc:sldMkLst>
        <pc:spChg chg="mod">
          <ac:chgData name="Matthews, Christine (KM)" userId="74390ab1-c711-48bb-bcde-a5c85bd3388a" providerId="ADAL" clId="{CC308351-A70B-4933-A89E-CDE17437A290}" dt="2023-07-28T16:41:07.982" v="0" actId="27636"/>
          <ac:spMkLst>
            <pc:docMk/>
            <pc:sldMk cId="1864958518" sldId="838840443"/>
            <ac:spMk id="17" creationId="{51D3C06A-5DFB-456E-9967-DAD4414D16F9}"/>
          </ac:spMkLst>
        </pc:spChg>
      </pc:sldChg>
      <pc:sldChg chg="addSp modSp add mod modAnim modNotesTx">
        <pc:chgData name="Matthews, Christine (KM)" userId="74390ab1-c711-48bb-bcde-a5c85bd3388a" providerId="ADAL" clId="{CC308351-A70B-4933-A89E-CDE17437A290}" dt="2023-08-02T12:34:36.482" v="3225" actId="20577"/>
        <pc:sldMkLst>
          <pc:docMk/>
          <pc:sldMk cId="1402913618" sldId="2147471121"/>
        </pc:sldMkLst>
        <pc:picChg chg="add mod">
          <ac:chgData name="Matthews, Christine (KM)" userId="74390ab1-c711-48bb-bcde-a5c85bd3388a" providerId="ADAL" clId="{CC308351-A70B-4933-A89E-CDE17437A290}" dt="2023-08-02T12:31:00.394" v="2987" actId="1076"/>
          <ac:picMkLst>
            <pc:docMk/>
            <pc:sldMk cId="1402913618" sldId="2147471121"/>
            <ac:picMk id="3" creationId="{C7F356B3-3C69-9607-CE6C-177E47A01C0C}"/>
          </ac:picMkLst>
        </pc:picChg>
        <pc:picChg chg="mod">
          <ac:chgData name="Matthews, Christine (KM)" userId="74390ab1-c711-48bb-bcde-a5c85bd3388a" providerId="ADAL" clId="{CC308351-A70B-4933-A89E-CDE17437A290}" dt="2023-08-02T12:29:58.693" v="2980"/>
          <ac:picMkLst>
            <pc:docMk/>
            <pc:sldMk cId="1402913618" sldId="2147471121"/>
            <ac:picMk id="4" creationId="{0581533E-BFEC-13FE-F167-8C6BF6FFF149}"/>
          </ac:picMkLst>
        </pc:picChg>
        <pc:picChg chg="mod">
          <ac:chgData name="Matthews, Christine (KM)" userId="74390ab1-c711-48bb-bcde-a5c85bd3388a" providerId="ADAL" clId="{CC308351-A70B-4933-A89E-CDE17437A290}" dt="2023-08-01T12:45:33.054" v="2328" actId="1076"/>
          <ac:picMkLst>
            <pc:docMk/>
            <pc:sldMk cId="1402913618" sldId="2147471121"/>
            <ac:picMk id="3078" creationId="{70791AEA-C62C-8D86-AECA-71555CC84A89}"/>
          </ac:picMkLst>
        </pc:picChg>
      </pc:sldChg>
      <pc:sldChg chg="del">
        <pc:chgData name="Matthews, Christine (KM)" userId="74390ab1-c711-48bb-bcde-a5c85bd3388a" providerId="ADAL" clId="{CC308351-A70B-4933-A89E-CDE17437A290}" dt="2023-08-01T12:42:24.449" v="2319"/>
        <pc:sldMkLst>
          <pc:docMk/>
          <pc:sldMk cId="3602937160" sldId="2147471122"/>
        </pc:sldMkLst>
        <pc:graphicFrameChg chg="del mod">
          <ac:chgData name="Matthews, Christine (KM)" userId="74390ab1-c711-48bb-bcde-a5c85bd3388a" providerId="ADAL" clId="{CC308351-A70B-4933-A89E-CDE17437A290}" dt="2023-08-04T10:43:25.823" v="5255" actId="478"/>
          <ac:graphicFrameMkLst>
            <pc:docMk/>
            <pc:sldMk cId="3602937160" sldId="2147471122"/>
            <ac:graphicFrameMk id="8" creationId="{CDCA09D1-B370-4A48-AFA9-F7D3ABB1D684}"/>
          </ac:graphicFrameMkLst>
        </pc:graphicFrameChg>
        <pc:graphicFrameChg chg="mod">
          <ac:chgData name="Matthews, Christine (KM)" userId="74390ab1-c711-48bb-bcde-a5c85bd3388a" providerId="ADAL" clId="{CC308351-A70B-4933-A89E-CDE17437A290}" dt="2023-08-04T10:43:28.247" v="5256" actId="1076"/>
          <ac:graphicFrameMkLst>
            <pc:docMk/>
            <pc:sldMk cId="3602937160" sldId="2147471122"/>
            <ac:graphicFrameMk id="15" creationId="{BDE06E66-1594-4F90-BFC1-C5E1D76ACF89}"/>
          </ac:graphicFrameMkLst>
        </pc:graphicFrameChg>
      </pc:sldChg>
      <pc:sldChg chg="del">
        <pc:chgData name="Matthews, Christine (KM)" userId="74390ab1-c711-48bb-bcde-a5c85bd3388a" providerId="ADAL" clId="{CC308351-A70B-4933-A89E-CDE17437A290}" dt="2023-08-01T12:42:24.449" v="2319"/>
        <pc:sldMkLst>
          <pc:docMk/>
          <pc:sldMk cId="922111414" sldId="21474711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2.xml"/><Relationship Id="rId1" Type="http://schemas.microsoft.com/office/2011/relationships/chartStyle" Target="style1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3.xml"/><Relationship Id="rId1" Type="http://schemas.microsoft.com/office/2011/relationships/chartStyle" Target="style1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4.xml"/><Relationship Id="rId1" Type="http://schemas.microsoft.com/office/2011/relationships/chartStyle" Target="style1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5.xml"/><Relationship Id="rId1" Type="http://schemas.microsoft.com/office/2011/relationships/chartStyle" Target="style1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6.xml"/><Relationship Id="rId1" Type="http://schemas.microsoft.com/office/2011/relationships/chartStyle" Target="style1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8.xml"/><Relationship Id="rId1" Type="http://schemas.microsoft.com/office/2011/relationships/chartStyle" Target="style1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12.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13.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14.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1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19911641253524"/>
          <c:y val="0.17836490884749129"/>
          <c:w val="0.4303352137601178"/>
          <c:h val="0.28945314353846918"/>
        </c:manualLayout>
      </c:layout>
      <c:doughnutChart>
        <c:varyColors val="1"/>
        <c:ser>
          <c:idx val="0"/>
          <c:order val="0"/>
          <c:tx>
            <c:strRef>
              <c:f>Sheet1!$B$2</c:f>
              <c:strCache>
                <c:ptCount val="1"/>
                <c:pt idx="0">
                  <c:v>Percentage</c:v>
                </c:pt>
              </c:strCache>
            </c:strRef>
          </c:tx>
          <c:spPr>
            <a:ln>
              <a:noFill/>
            </a:ln>
            <a:scene3d>
              <a:camera prst="orthographicFront"/>
              <a:lightRig rig="brightRoom" dir="t"/>
            </a:scene3d>
            <a:sp3d prstMaterial="flat">
              <a:contourClr>
                <a:srgbClr val="000000"/>
              </a:contourClr>
            </a:sp3d>
          </c:spPr>
          <c:dPt>
            <c:idx val="0"/>
            <c:bubble3D val="0"/>
            <c:spPr>
              <a:solidFill>
                <a:srgbClr val="E51E4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3074-4D06-AD6E-759FB79DFDA5}"/>
              </c:ext>
            </c:extLst>
          </c:dPt>
          <c:dPt>
            <c:idx val="1"/>
            <c:bubble3D val="0"/>
            <c:spPr>
              <a:solidFill>
                <a:srgbClr val="F4A099"/>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3074-4D06-AD6E-759FB79DFDA5}"/>
              </c:ext>
            </c:extLst>
          </c:dPt>
          <c:dPt>
            <c:idx val="2"/>
            <c:bubble3D val="0"/>
            <c:spPr>
              <a:solidFill>
                <a:srgbClr val="153B8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3074-4D06-AD6E-759FB79DFDA5}"/>
              </c:ext>
            </c:extLst>
          </c:dPt>
          <c:dPt>
            <c:idx val="3"/>
            <c:bubble3D val="0"/>
            <c:spPr>
              <a:solidFill>
                <a:srgbClr val="7990B7"/>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3074-4D06-AD6E-759FB79DFDA5}"/>
              </c:ext>
            </c:extLst>
          </c:dPt>
          <c:dPt>
            <c:idx val="4"/>
            <c:bubble3D val="0"/>
            <c:spPr>
              <a:solidFill>
                <a:schemeClr val="accent4">
                  <a:lumMod val="60000"/>
                  <a:lumOff val="4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9-3074-4D06-AD6E-759FB79DFDA5}"/>
              </c:ext>
            </c:extLst>
          </c:dPt>
          <c:dPt>
            <c:idx val="5"/>
            <c:bubble3D val="0"/>
            <c:spPr>
              <a:solidFill>
                <a:srgbClr val="7030A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B-3074-4D06-AD6E-759FB79DFDA5}"/>
              </c:ext>
            </c:extLst>
          </c:dPt>
          <c:dPt>
            <c:idx val="6"/>
            <c:bubble3D val="0"/>
            <c:spPr>
              <a:solidFill>
                <a:schemeClr val="accent1">
                  <a:lumMod val="6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D-3074-4D06-AD6E-759FB79DFDA5}"/>
              </c:ext>
            </c:extLst>
          </c:dPt>
          <c:dPt>
            <c:idx val="7"/>
            <c:bubble3D val="0"/>
            <c:spPr>
              <a:solidFill>
                <a:srgbClr val="A4BB9D"/>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F-3074-4D06-AD6E-759FB79DFDA5}"/>
              </c:ext>
            </c:extLst>
          </c:dPt>
          <c:dPt>
            <c:idx val="8"/>
            <c:bubble3D val="0"/>
            <c:spPr>
              <a:solidFill>
                <a:srgbClr val="FABC23"/>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1-3074-4D06-AD6E-759FB79DFDA5}"/>
              </c:ext>
            </c:extLst>
          </c:dPt>
          <c:dPt>
            <c:idx val="9"/>
            <c:bubble3D val="0"/>
            <c:spPr>
              <a:solidFill>
                <a:srgbClr val="FAE087"/>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3-3074-4D06-AD6E-759FB79DFDA5}"/>
              </c:ext>
            </c:extLst>
          </c:dPt>
          <c:dPt>
            <c:idx val="10"/>
            <c:bubble3D val="0"/>
            <c:spPr>
              <a:solidFill>
                <a:srgbClr val="F36A0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5-3074-4D06-AD6E-759FB79DFDA5}"/>
              </c:ext>
            </c:extLst>
          </c:dPt>
          <c:dPt>
            <c:idx val="11"/>
            <c:bubble3D val="0"/>
            <c:spPr>
              <a:solidFill>
                <a:srgbClr val="683D31"/>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7-3074-4D06-AD6E-759FB79DFDA5}"/>
              </c:ext>
            </c:extLst>
          </c:dPt>
          <c:dPt>
            <c:idx val="12"/>
            <c:bubble3D val="0"/>
            <c:spPr>
              <a:solidFill>
                <a:srgbClr val="CBA38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9-3074-4D06-AD6E-759FB79DFDA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Jungka" panose="00000500000000000000" pitchFamily="2" charset="0"/>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Sheet1!$A$3:$A$15</c:f>
              <c:strCache>
                <c:ptCount val="13"/>
                <c:pt idx="0">
                  <c:v>Brand</c:v>
                </c:pt>
                <c:pt idx="1">
                  <c:v>Creative agency</c:v>
                </c:pt>
                <c:pt idx="2">
                  <c:v>Media agency</c:v>
                </c:pt>
                <c:pt idx="3">
                  <c:v>Media</c:v>
                </c:pt>
                <c:pt idx="4">
                  <c:v>Industry association / Trade body</c:v>
                </c:pt>
                <c:pt idx="5">
                  <c:v>Production House</c:v>
                </c:pt>
                <c:pt idx="6">
                  <c:v>Publisher</c:v>
                </c:pt>
                <c:pt idx="7">
                  <c:v>Research/Insights agency</c:v>
                </c:pt>
                <c:pt idx="8">
                  <c:v>I am a freelancer</c:v>
                </c:pt>
                <c:pt idx="9">
                  <c:v>PR agency</c:v>
                </c:pt>
                <c:pt idx="10">
                  <c:v>Digital agency</c:v>
                </c:pt>
                <c:pt idx="11">
                  <c:v>Tech</c:v>
                </c:pt>
                <c:pt idx="12">
                  <c:v>Other</c:v>
                </c:pt>
              </c:strCache>
            </c:strRef>
          </c:cat>
          <c:val>
            <c:numRef>
              <c:f>Sheet1!$B$3:$B$15</c:f>
              <c:numCache>
                <c:formatCode>0%</c:formatCode>
                <c:ptCount val="13"/>
                <c:pt idx="0">
                  <c:v>0.14795265515035189</c:v>
                </c:pt>
                <c:pt idx="1">
                  <c:v>0.27759117082533591</c:v>
                </c:pt>
                <c:pt idx="2">
                  <c:v>0.21273192578374919</c:v>
                </c:pt>
                <c:pt idx="3">
                  <c:v>5.4702495201535507E-2</c:v>
                </c:pt>
                <c:pt idx="4">
                  <c:v>2.6231605886116442E-2</c:v>
                </c:pt>
                <c:pt idx="5">
                  <c:v>2.1593090211132437E-2</c:v>
                </c:pt>
                <c:pt idx="6">
                  <c:v>1.3435700575815739E-2</c:v>
                </c:pt>
                <c:pt idx="7">
                  <c:v>4.2706333973128598E-2</c:v>
                </c:pt>
                <c:pt idx="8">
                  <c:v>1.879398592450416E-2</c:v>
                </c:pt>
                <c:pt idx="9">
                  <c:v>2.663147792706334E-2</c:v>
                </c:pt>
                <c:pt idx="10">
                  <c:v>6.0300703774792068E-2</c:v>
                </c:pt>
                <c:pt idx="11">
                  <c:v>3.2069737683941141E-2</c:v>
                </c:pt>
                <c:pt idx="12">
                  <c:v>6.5259117082533583E-2</c:v>
                </c:pt>
              </c:numCache>
            </c:numRef>
          </c:val>
          <c:extLst>
            <c:ext xmlns:c16="http://schemas.microsoft.com/office/drawing/2014/chart" uri="{C3380CC4-5D6E-409C-BE32-E72D297353CC}">
              <c16:uniqueId val="{0000001A-3074-4D06-AD6E-759FB79DFDA5}"/>
            </c:ext>
          </c:extLst>
        </c:ser>
        <c:dLbls>
          <c:showLegendKey val="0"/>
          <c:showVal val="0"/>
          <c:showCatName val="0"/>
          <c:showSerName val="0"/>
          <c:showPercent val="1"/>
          <c:showBubbleSize val="0"/>
          <c:showLeaderLines val="0"/>
        </c:dLbls>
        <c:firstSliceAng val="0"/>
        <c:holeSize val="40"/>
      </c:doughnutChart>
      <c:spPr>
        <a:noFill/>
        <a:ln>
          <a:noFill/>
        </a:ln>
        <a:effectLst/>
      </c:spPr>
    </c:plotArea>
    <c:legend>
      <c:legendPos val="b"/>
      <c:layout>
        <c:manualLayout>
          <c:xMode val="edge"/>
          <c:yMode val="edge"/>
          <c:x val="0.14867154389479179"/>
          <c:y val="0.48952415548804606"/>
          <c:w val="0.58539211349668618"/>
          <c:h val="0.34528517566961858"/>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Jungka"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98036104959486E-2"/>
          <c:y val="0.11117273239035837"/>
          <c:w val="0.96903412629909269"/>
          <c:h val="0.62170361947182418"/>
        </c:manualLayout>
      </c:layout>
      <c:barChart>
        <c:barDir val="col"/>
        <c:grouping val="clustered"/>
        <c:varyColors val="0"/>
        <c:ser>
          <c:idx val="0"/>
          <c:order val="0"/>
          <c:tx>
            <c:strRef>
              <c:f>Sheet1!$B$1</c:f>
              <c:strCache>
                <c:ptCount val="1"/>
                <c:pt idx="0">
                  <c:v>DEI Census</c:v>
                </c:pt>
              </c:strCache>
            </c:strRef>
          </c:tx>
          <c:spPr>
            <a:solidFill>
              <a:srgbClr val="00000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White Irish</c:v>
                </c:pt>
                <c:pt idx="1">
                  <c:v>Other White </c:v>
                </c:pt>
                <c:pt idx="2">
                  <c:v>Black or Black Irish - African</c:v>
                </c:pt>
                <c:pt idx="3">
                  <c:v>Asian or Asian Irish - Chinese</c:v>
                </c:pt>
                <c:pt idx="4">
                  <c:v>Asian or Asian Irish - any other Asian background</c:v>
                </c:pt>
                <c:pt idx="5">
                  <c:v>Other</c:v>
                </c:pt>
                <c:pt idx="6">
                  <c:v>Not represented</c:v>
                </c:pt>
              </c:strCache>
            </c:strRef>
          </c:cat>
          <c:val>
            <c:numRef>
              <c:f>Sheet1!$B$2:$B$8</c:f>
              <c:numCache>
                <c:formatCode>0%</c:formatCode>
                <c:ptCount val="7"/>
                <c:pt idx="0">
                  <c:v>0.86</c:v>
                </c:pt>
                <c:pt idx="1">
                  <c:v>0.08</c:v>
                </c:pt>
                <c:pt idx="2">
                  <c:v>0.01</c:v>
                </c:pt>
                <c:pt idx="3">
                  <c:v>0.01</c:v>
                </c:pt>
                <c:pt idx="4">
                  <c:v>0.01</c:v>
                </c:pt>
                <c:pt idx="5">
                  <c:v>0.01</c:v>
                </c:pt>
                <c:pt idx="6">
                  <c:v>0.02</c:v>
                </c:pt>
              </c:numCache>
            </c:numRef>
          </c:val>
          <c:extLst>
            <c:ext xmlns:c16="http://schemas.microsoft.com/office/drawing/2014/chart" uri="{C3380CC4-5D6E-409C-BE32-E72D297353CC}">
              <c16:uniqueId val="{00000000-46B1-4CA8-A13D-378746D1887C}"/>
            </c:ext>
          </c:extLst>
        </c:ser>
        <c:ser>
          <c:idx val="1"/>
          <c:order val="1"/>
          <c:tx>
            <c:strRef>
              <c:f>Sheet1!$C$1</c:f>
              <c:strCache>
                <c:ptCount val="1"/>
                <c:pt idx="0">
                  <c:v>National average</c:v>
                </c:pt>
              </c:strCache>
            </c:strRef>
          </c:tx>
          <c:spPr>
            <a:solidFill>
              <a:srgbClr val="683D3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White Irish</c:v>
                </c:pt>
                <c:pt idx="1">
                  <c:v>Other White </c:v>
                </c:pt>
                <c:pt idx="2">
                  <c:v>Black or Black Irish - African</c:v>
                </c:pt>
                <c:pt idx="3">
                  <c:v>Asian or Asian Irish - Chinese</c:v>
                </c:pt>
                <c:pt idx="4">
                  <c:v>Asian or Asian Irish - any other Asian background</c:v>
                </c:pt>
                <c:pt idx="5">
                  <c:v>Other</c:v>
                </c:pt>
                <c:pt idx="6">
                  <c:v>Not represented</c:v>
                </c:pt>
              </c:strCache>
            </c:strRef>
          </c:cat>
          <c:val>
            <c:numRef>
              <c:f>Sheet1!$C$2:$C$8</c:f>
              <c:numCache>
                <c:formatCode>General</c:formatCode>
                <c:ptCount val="7"/>
                <c:pt idx="0" formatCode="0%">
                  <c:v>0.94</c:v>
                </c:pt>
              </c:numCache>
            </c:numRef>
          </c:val>
          <c:extLst>
            <c:ext xmlns:c16="http://schemas.microsoft.com/office/drawing/2014/chart" uri="{C3380CC4-5D6E-409C-BE32-E72D297353CC}">
              <c16:uniqueId val="{00000001-46B1-4CA8-A13D-378746D1887C}"/>
            </c:ext>
          </c:extLst>
        </c:ser>
        <c:dLbls>
          <c:dLblPos val="outEnd"/>
          <c:showLegendKey val="0"/>
          <c:showVal val="1"/>
          <c:showCatName val="0"/>
          <c:showSerName val="0"/>
          <c:showPercent val="0"/>
          <c:showBubbleSize val="0"/>
        </c:dLbls>
        <c:gapWidth val="219"/>
        <c:overlap val="-27"/>
        <c:axId val="1046668016"/>
        <c:axId val="1046668344"/>
      </c:barChart>
      <c:catAx>
        <c:axId val="104666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046668344"/>
        <c:crosses val="autoZero"/>
        <c:auto val="1"/>
        <c:lblAlgn val="ctr"/>
        <c:lblOffset val="100"/>
        <c:noMultiLvlLbl val="0"/>
      </c:catAx>
      <c:valAx>
        <c:axId val="1046668344"/>
        <c:scaling>
          <c:orientation val="minMax"/>
        </c:scaling>
        <c:delete val="1"/>
        <c:axPos val="l"/>
        <c:numFmt formatCode="0%" sourceLinked="1"/>
        <c:majorTickMark val="none"/>
        <c:minorTickMark val="none"/>
        <c:tickLblPos val="nextTo"/>
        <c:crossAx val="104666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98036104959486E-2"/>
          <c:y val="3.2811407888628352E-2"/>
          <c:w val="0.71235320670110813"/>
          <c:h val="0.70006502387283953"/>
        </c:manualLayout>
      </c:layout>
      <c:barChart>
        <c:barDir val="bar"/>
        <c:grouping val="clustered"/>
        <c:varyColors val="0"/>
        <c:ser>
          <c:idx val="0"/>
          <c:order val="0"/>
          <c:tx>
            <c:strRef>
              <c:f>Sheet1!$B$1</c:f>
              <c:strCache>
                <c:ptCount val="1"/>
                <c:pt idx="0">
                  <c:v>DEI Census</c:v>
                </c:pt>
              </c:strCache>
            </c:strRef>
          </c:tx>
          <c:spPr>
            <a:solidFill>
              <a:srgbClr val="0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Christian</c:v>
                </c:pt>
                <c:pt idx="1">
                  <c:v>Other</c:v>
                </c:pt>
                <c:pt idx="2">
                  <c:v>No religion</c:v>
                </c:pt>
                <c:pt idx="3">
                  <c:v>Muslim</c:v>
                </c:pt>
              </c:strCache>
            </c:strRef>
          </c:cat>
          <c:val>
            <c:numRef>
              <c:f>Sheet1!$B$2:$B$5</c:f>
              <c:numCache>
                <c:formatCode>0%</c:formatCode>
                <c:ptCount val="4"/>
                <c:pt idx="0">
                  <c:v>0.48</c:v>
                </c:pt>
                <c:pt idx="1">
                  <c:v>0.04</c:v>
                </c:pt>
                <c:pt idx="2">
                  <c:v>0.47</c:v>
                </c:pt>
                <c:pt idx="3">
                  <c:v>0.01</c:v>
                </c:pt>
              </c:numCache>
            </c:numRef>
          </c:val>
          <c:extLst>
            <c:ext xmlns:c16="http://schemas.microsoft.com/office/drawing/2014/chart" uri="{C3380CC4-5D6E-409C-BE32-E72D297353CC}">
              <c16:uniqueId val="{00000000-8CC9-4BFF-9363-961AFBD8FDB0}"/>
            </c:ext>
          </c:extLst>
        </c:ser>
        <c:ser>
          <c:idx val="1"/>
          <c:order val="1"/>
          <c:tx>
            <c:strRef>
              <c:f>Sheet1!$C$1</c:f>
              <c:strCache>
                <c:ptCount val="1"/>
                <c:pt idx="0">
                  <c:v>National Average</c:v>
                </c:pt>
              </c:strCache>
            </c:strRef>
          </c:tx>
          <c:spPr>
            <a:solidFill>
              <a:srgbClr val="3F6A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Christian</c:v>
                </c:pt>
                <c:pt idx="1">
                  <c:v>Other</c:v>
                </c:pt>
                <c:pt idx="2">
                  <c:v>No religion</c:v>
                </c:pt>
                <c:pt idx="3">
                  <c:v>Muslim</c:v>
                </c:pt>
              </c:strCache>
            </c:strRef>
          </c:cat>
          <c:val>
            <c:numRef>
              <c:f>Sheet1!$C$2:$C$5</c:f>
              <c:numCache>
                <c:formatCode>0%</c:formatCode>
                <c:ptCount val="4"/>
                <c:pt idx="0">
                  <c:v>0.83</c:v>
                </c:pt>
                <c:pt idx="1">
                  <c:v>7.0000000000000007E-2</c:v>
                </c:pt>
                <c:pt idx="2">
                  <c:v>0.1</c:v>
                </c:pt>
              </c:numCache>
            </c:numRef>
          </c:val>
          <c:extLst>
            <c:ext xmlns:c16="http://schemas.microsoft.com/office/drawing/2014/chart" uri="{C3380CC4-5D6E-409C-BE32-E72D297353CC}">
              <c16:uniqueId val="{00000001-8CC9-4BFF-9363-961AFBD8FDB0}"/>
            </c:ext>
          </c:extLst>
        </c:ser>
        <c:dLbls>
          <c:dLblPos val="outEnd"/>
          <c:showLegendKey val="0"/>
          <c:showVal val="1"/>
          <c:showCatName val="0"/>
          <c:showSerName val="0"/>
          <c:showPercent val="0"/>
          <c:showBubbleSize val="0"/>
        </c:dLbls>
        <c:gapWidth val="219"/>
        <c:axId val="1046668016"/>
        <c:axId val="1046668344"/>
      </c:barChart>
      <c:catAx>
        <c:axId val="10466680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046668344"/>
        <c:crosses val="autoZero"/>
        <c:auto val="1"/>
        <c:lblAlgn val="ctr"/>
        <c:lblOffset val="100"/>
        <c:noMultiLvlLbl val="0"/>
      </c:catAx>
      <c:valAx>
        <c:axId val="1046668344"/>
        <c:scaling>
          <c:orientation val="minMax"/>
        </c:scaling>
        <c:delete val="1"/>
        <c:axPos val="b"/>
        <c:numFmt formatCode="0%" sourceLinked="1"/>
        <c:majorTickMark val="none"/>
        <c:minorTickMark val="none"/>
        <c:tickLblPos val="nextTo"/>
        <c:crossAx val="1046668016"/>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98036104959486E-2"/>
          <c:y val="3.2811407888628352E-2"/>
          <c:w val="0.71235320670110813"/>
          <c:h val="0.70006502387283953"/>
        </c:manualLayout>
      </c:layout>
      <c:barChart>
        <c:barDir val="bar"/>
        <c:grouping val="clustered"/>
        <c:varyColors val="0"/>
        <c:ser>
          <c:idx val="0"/>
          <c:order val="0"/>
          <c:tx>
            <c:strRef>
              <c:f>Sheet1!$B$1</c:f>
              <c:strCache>
                <c:ptCount val="1"/>
                <c:pt idx="0">
                  <c:v>Total</c:v>
                </c:pt>
              </c:strCache>
            </c:strRef>
          </c:tx>
          <c:spPr>
            <a:solidFill>
              <a:srgbClr val="153B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18-24</c:v>
                </c:pt>
                <c:pt idx="1">
                  <c:v>25-34</c:v>
                </c:pt>
                <c:pt idx="2">
                  <c:v>35-44</c:v>
                </c:pt>
                <c:pt idx="3">
                  <c:v>45-54</c:v>
                </c:pt>
                <c:pt idx="4">
                  <c:v>55-64</c:v>
                </c:pt>
                <c:pt idx="5">
                  <c:v>65+</c:v>
                </c:pt>
              </c:strCache>
            </c:strRef>
          </c:cat>
          <c:val>
            <c:numRef>
              <c:f>Sheet1!$B$2:$B$7</c:f>
              <c:numCache>
                <c:formatCode>0%</c:formatCode>
                <c:ptCount val="6"/>
                <c:pt idx="0">
                  <c:v>0.04</c:v>
                </c:pt>
                <c:pt idx="1">
                  <c:v>0.32</c:v>
                </c:pt>
                <c:pt idx="2">
                  <c:v>0.28999999999999998</c:v>
                </c:pt>
                <c:pt idx="3">
                  <c:v>0.23</c:v>
                </c:pt>
                <c:pt idx="4">
                  <c:v>0.11</c:v>
                </c:pt>
                <c:pt idx="5">
                  <c:v>0</c:v>
                </c:pt>
              </c:numCache>
            </c:numRef>
          </c:val>
          <c:extLst>
            <c:ext xmlns:c16="http://schemas.microsoft.com/office/drawing/2014/chart" uri="{C3380CC4-5D6E-409C-BE32-E72D297353CC}">
              <c16:uniqueId val="{00000000-E707-42A7-999D-07111FD9BD77}"/>
            </c:ext>
          </c:extLst>
        </c:ser>
        <c:dLbls>
          <c:dLblPos val="outEnd"/>
          <c:showLegendKey val="0"/>
          <c:showVal val="1"/>
          <c:showCatName val="0"/>
          <c:showSerName val="0"/>
          <c:showPercent val="0"/>
          <c:showBubbleSize val="0"/>
        </c:dLbls>
        <c:gapWidth val="219"/>
        <c:axId val="1046668016"/>
        <c:axId val="1046668344"/>
      </c:barChart>
      <c:catAx>
        <c:axId val="10466680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046668344"/>
        <c:crosses val="autoZero"/>
        <c:auto val="1"/>
        <c:lblAlgn val="ctr"/>
        <c:lblOffset val="100"/>
        <c:noMultiLvlLbl val="0"/>
      </c:catAx>
      <c:valAx>
        <c:axId val="1046668344"/>
        <c:scaling>
          <c:orientation val="minMax"/>
        </c:scaling>
        <c:delete val="1"/>
        <c:axPos val="b"/>
        <c:numFmt formatCode="0%" sourceLinked="1"/>
        <c:majorTickMark val="none"/>
        <c:minorTickMark val="none"/>
        <c:tickLblPos val="nextTo"/>
        <c:crossAx val="104666801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85122014954248"/>
          <c:y val="6.6764352558343301E-2"/>
          <c:w val="0.74289191855072301"/>
          <c:h val="0.76831478880453274"/>
        </c:manualLayout>
      </c:layout>
      <c:barChart>
        <c:barDir val="bar"/>
        <c:grouping val="clustered"/>
        <c:varyColors val="0"/>
        <c:ser>
          <c:idx val="3"/>
          <c:order val="0"/>
          <c:tx>
            <c:strRef>
              <c:f>Sheet1!$B$1</c:f>
              <c:strCache>
                <c:ptCount val="1"/>
                <c:pt idx="0">
                  <c:v>Republic of Ireland 2023 survey</c:v>
                </c:pt>
              </c:strCache>
            </c:strRef>
          </c:tx>
          <c:spPr>
            <a:solidFill>
              <a:srgbClr val="E60D7F"/>
            </a:solidFill>
            <a:ln>
              <a:noFill/>
            </a:ln>
            <a:effectLst/>
          </c:spPr>
          <c:invertIfNegative val="0"/>
          <c:dPt>
            <c:idx val="0"/>
            <c:invertIfNegative val="0"/>
            <c:bubble3D val="0"/>
            <c:spPr>
              <a:solidFill>
                <a:srgbClr val="E51E42"/>
              </a:solidFill>
              <a:ln>
                <a:noFill/>
              </a:ln>
              <a:effectLst/>
            </c:spPr>
            <c:extLst>
              <c:ext xmlns:c16="http://schemas.microsoft.com/office/drawing/2014/chart" uri="{C3380CC4-5D6E-409C-BE32-E72D297353CC}">
                <c16:uniqueId val="{00000001-527F-4E88-88B7-CBDE65F3BD8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Active steps</c:v>
                </c:pt>
              </c:strCache>
            </c:strRef>
          </c:cat>
          <c:val>
            <c:numRef>
              <c:f>Sheet1!$B$2</c:f>
              <c:numCache>
                <c:formatCode>General</c:formatCode>
                <c:ptCount val="1"/>
                <c:pt idx="0">
                  <c:v>0.84935897435897434</c:v>
                </c:pt>
              </c:numCache>
            </c:numRef>
          </c:val>
          <c:extLst>
            <c:ext xmlns:c16="http://schemas.microsoft.com/office/drawing/2014/chart" uri="{C3380CC4-5D6E-409C-BE32-E72D297353CC}">
              <c16:uniqueId val="{00000000-854E-43BF-9839-8B3B27E0827F}"/>
            </c:ext>
          </c:extLst>
        </c:ser>
        <c:ser>
          <c:idx val="0"/>
          <c:order val="1"/>
          <c:tx>
            <c:strRef>
              <c:f>Sheet1!$C$1</c:f>
              <c:strCache>
                <c:ptCount val="1"/>
                <c:pt idx="0">
                  <c:v>Global average</c:v>
                </c:pt>
              </c:strCache>
            </c:strRef>
          </c:tx>
          <c:spPr>
            <a:solidFill>
              <a:srgbClr val="7990B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Active steps</c:v>
                </c:pt>
              </c:strCache>
            </c:strRef>
          </c:cat>
          <c:val>
            <c:numRef>
              <c:f>Sheet1!$C$2</c:f>
              <c:numCache>
                <c:formatCode>General</c:formatCode>
                <c:ptCount val="1"/>
                <c:pt idx="0">
                  <c:v>0.71570107567465557</c:v>
                </c:pt>
              </c:numCache>
            </c:numRef>
          </c:val>
          <c:extLst>
            <c:ext xmlns:c16="http://schemas.microsoft.com/office/drawing/2014/chart" uri="{C3380CC4-5D6E-409C-BE32-E72D297353CC}">
              <c16:uniqueId val="{00000001-009D-4803-A0FE-82C09647BB2E}"/>
            </c:ext>
          </c:extLst>
        </c:ser>
        <c:dLbls>
          <c:dLblPos val="outEnd"/>
          <c:showLegendKey val="0"/>
          <c:showVal val="1"/>
          <c:showCatName val="0"/>
          <c:showSerName val="0"/>
          <c:showPercent val="0"/>
          <c:showBubbleSize val="0"/>
        </c:dLbls>
        <c:gapWidth val="219"/>
        <c:axId val="623433880"/>
        <c:axId val="623433552"/>
      </c:barChart>
      <c:catAx>
        <c:axId val="623433880"/>
        <c:scaling>
          <c:orientation val="minMax"/>
        </c:scaling>
        <c:delete val="1"/>
        <c:axPos val="l"/>
        <c:numFmt formatCode="General" sourceLinked="1"/>
        <c:majorTickMark val="out"/>
        <c:minorTickMark val="none"/>
        <c:tickLblPos val="nextTo"/>
        <c:crossAx val="623433552"/>
        <c:crosses val="autoZero"/>
        <c:auto val="1"/>
        <c:lblAlgn val="ctr"/>
        <c:lblOffset val="100"/>
        <c:noMultiLvlLbl val="0"/>
      </c:catAx>
      <c:valAx>
        <c:axId val="623433552"/>
        <c:scaling>
          <c:orientation val="minMax"/>
          <c:min val="0"/>
        </c:scaling>
        <c:delete val="1"/>
        <c:axPos val="b"/>
        <c:numFmt formatCode="General" sourceLinked="1"/>
        <c:majorTickMark val="out"/>
        <c:minorTickMark val="none"/>
        <c:tickLblPos val="nextTo"/>
        <c:crossAx val="623433880"/>
        <c:crosses val="autoZero"/>
        <c:crossBetween val="between"/>
      </c:valAx>
      <c:spPr>
        <a:noFill/>
        <a:ln>
          <a:noFill/>
        </a:ln>
        <a:effectLst/>
      </c:spPr>
    </c:plotArea>
    <c:legend>
      <c:legendPos val="b"/>
      <c:layout>
        <c:manualLayout>
          <c:xMode val="edge"/>
          <c:yMode val="edge"/>
          <c:x val="0.21666815452199206"/>
          <c:y val="0.69851013494500203"/>
          <c:w val="0.60094059589905457"/>
          <c:h val="0.1163752352903307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85122014954248"/>
          <c:y val="6.6764352558343301E-2"/>
          <c:w val="0.74289191855072301"/>
          <c:h val="0.76831478880453274"/>
        </c:manualLayout>
      </c:layout>
      <c:barChart>
        <c:barDir val="bar"/>
        <c:grouping val="clustered"/>
        <c:varyColors val="0"/>
        <c:ser>
          <c:idx val="3"/>
          <c:order val="0"/>
          <c:tx>
            <c:strRef>
              <c:f>Sheet1!$B$1</c:f>
              <c:strCache>
                <c:ptCount val="1"/>
                <c:pt idx="0">
                  <c:v>Republic of Ireland 2023 survey</c:v>
                </c:pt>
              </c:strCache>
            </c:strRef>
          </c:tx>
          <c:spPr>
            <a:solidFill>
              <a:srgbClr val="E51E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Becoming more diverse</c:v>
                </c:pt>
              </c:strCache>
            </c:strRef>
          </c:cat>
          <c:val>
            <c:numRef>
              <c:f>Sheet1!$B$2</c:f>
              <c:numCache>
                <c:formatCode>General</c:formatCode>
                <c:ptCount val="1"/>
                <c:pt idx="0">
                  <c:v>0.63694267515923564</c:v>
                </c:pt>
              </c:numCache>
            </c:numRef>
          </c:val>
          <c:extLst>
            <c:ext xmlns:c16="http://schemas.microsoft.com/office/drawing/2014/chart" uri="{C3380CC4-5D6E-409C-BE32-E72D297353CC}">
              <c16:uniqueId val="{00000000-05DD-4F94-9D6B-A3E3D72E8593}"/>
            </c:ext>
          </c:extLst>
        </c:ser>
        <c:ser>
          <c:idx val="0"/>
          <c:order val="1"/>
          <c:tx>
            <c:strRef>
              <c:f>Sheet1!$C$1</c:f>
              <c:strCache>
                <c:ptCount val="1"/>
                <c:pt idx="0">
                  <c:v>Global average</c:v>
                </c:pt>
              </c:strCache>
            </c:strRef>
          </c:tx>
          <c:spPr>
            <a:solidFill>
              <a:srgbClr val="7990B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Becoming more diverse</c:v>
                </c:pt>
              </c:strCache>
            </c:strRef>
          </c:cat>
          <c:val>
            <c:numRef>
              <c:f>Sheet1!$C$2</c:f>
              <c:numCache>
                <c:formatCode>General</c:formatCode>
                <c:ptCount val="1"/>
                <c:pt idx="0">
                  <c:v>0.50175239177796727</c:v>
                </c:pt>
              </c:numCache>
            </c:numRef>
          </c:val>
          <c:extLst>
            <c:ext xmlns:c16="http://schemas.microsoft.com/office/drawing/2014/chart" uri="{C3380CC4-5D6E-409C-BE32-E72D297353CC}">
              <c16:uniqueId val="{00000001-05DD-4F94-9D6B-A3E3D72E8593}"/>
            </c:ext>
          </c:extLst>
        </c:ser>
        <c:dLbls>
          <c:dLblPos val="outEnd"/>
          <c:showLegendKey val="0"/>
          <c:showVal val="1"/>
          <c:showCatName val="0"/>
          <c:showSerName val="0"/>
          <c:showPercent val="0"/>
          <c:showBubbleSize val="0"/>
        </c:dLbls>
        <c:gapWidth val="219"/>
        <c:axId val="623433880"/>
        <c:axId val="623433552"/>
      </c:barChart>
      <c:catAx>
        <c:axId val="623433880"/>
        <c:scaling>
          <c:orientation val="minMax"/>
        </c:scaling>
        <c:delete val="1"/>
        <c:axPos val="l"/>
        <c:numFmt formatCode="General" sourceLinked="1"/>
        <c:majorTickMark val="out"/>
        <c:minorTickMark val="none"/>
        <c:tickLblPos val="nextTo"/>
        <c:crossAx val="623433552"/>
        <c:crosses val="autoZero"/>
        <c:auto val="1"/>
        <c:lblAlgn val="ctr"/>
        <c:lblOffset val="100"/>
        <c:noMultiLvlLbl val="0"/>
      </c:catAx>
      <c:valAx>
        <c:axId val="623433552"/>
        <c:scaling>
          <c:orientation val="minMax"/>
          <c:min val="0"/>
        </c:scaling>
        <c:delete val="1"/>
        <c:axPos val="b"/>
        <c:numFmt formatCode="General" sourceLinked="1"/>
        <c:majorTickMark val="out"/>
        <c:minorTickMark val="none"/>
        <c:tickLblPos val="nextTo"/>
        <c:crossAx val="623433880"/>
        <c:crosses val="autoZero"/>
        <c:crossBetween val="between"/>
      </c:valAx>
      <c:spPr>
        <a:noFill/>
        <a:ln>
          <a:noFill/>
        </a:ln>
        <a:effectLst/>
      </c:spPr>
    </c:plotArea>
    <c:legend>
      <c:legendPos val="b"/>
      <c:layout>
        <c:manualLayout>
          <c:xMode val="edge"/>
          <c:yMode val="edge"/>
          <c:x val="0.22254115653692558"/>
          <c:y val="0.70798895952378738"/>
          <c:w val="0.64071011884937723"/>
          <c:h val="0.110470353924434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solidFill>
                  <a:schemeClr val="tx1"/>
                </a:solidFill>
                <a:effectLst/>
              </a:rPr>
              <a:t>How likely are you to leave your current </a:t>
            </a:r>
            <a:r>
              <a:rPr lang="en-US" sz="1800" b="0" i="0" baseline="0" dirty="0" err="1">
                <a:solidFill>
                  <a:schemeClr val="tx1"/>
                </a:solidFill>
                <a:effectLst/>
              </a:rPr>
              <a:t>organisation</a:t>
            </a:r>
            <a:r>
              <a:rPr lang="en-US" sz="1800" b="0" i="0" baseline="0" dirty="0">
                <a:solidFill>
                  <a:schemeClr val="tx1"/>
                </a:solidFill>
                <a:effectLst/>
              </a:rPr>
              <a:t> based on lack of inclusion and/or discrimination you've experienced?</a:t>
            </a:r>
            <a:endParaRPr lang="en-US" dirty="0">
              <a:solidFill>
                <a:schemeClr val="tx1"/>
              </a:solidFill>
              <a:effectLst/>
            </a:endParaRPr>
          </a:p>
        </c:rich>
      </c:tx>
      <c:layout>
        <c:manualLayout>
          <c:xMode val="edge"/>
          <c:yMode val="edge"/>
          <c:x val="0.1263194049155395"/>
          <c:y val="8.6083213773314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Highly likely or likely</c:v>
                </c:pt>
              </c:strCache>
            </c:strRef>
          </c:tx>
          <c:spPr>
            <a:solidFill>
              <a:srgbClr val="E51E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Respondents</c:v>
                </c:pt>
                <c:pt idx="1">
                  <c:v>Ethnic Minorities</c:v>
                </c:pt>
                <c:pt idx="2">
                  <c:v>Disabled</c:v>
                </c:pt>
                <c:pt idx="3">
                  <c:v>Women</c:v>
                </c:pt>
                <c:pt idx="4">
                  <c:v>LGBQ+</c:v>
                </c:pt>
              </c:strCache>
            </c:strRef>
          </c:cat>
          <c:val>
            <c:numRef>
              <c:f>Sheet1!$B$2:$B$6</c:f>
              <c:numCache>
                <c:formatCode>0%</c:formatCode>
                <c:ptCount val="5"/>
                <c:pt idx="0">
                  <c:v>0.11</c:v>
                </c:pt>
                <c:pt idx="1">
                  <c:v>0.1</c:v>
                </c:pt>
                <c:pt idx="2">
                  <c:v>0.21</c:v>
                </c:pt>
                <c:pt idx="3">
                  <c:v>0.12</c:v>
                </c:pt>
                <c:pt idx="4">
                  <c:v>0.21</c:v>
                </c:pt>
              </c:numCache>
            </c:numRef>
          </c:val>
          <c:extLst>
            <c:ext xmlns:c16="http://schemas.microsoft.com/office/drawing/2014/chart" uri="{C3380CC4-5D6E-409C-BE32-E72D297353CC}">
              <c16:uniqueId val="{00000000-AE8E-464B-B240-5CEC26A58284}"/>
            </c:ext>
          </c:extLst>
        </c:ser>
        <c:ser>
          <c:idx val="1"/>
          <c:order val="1"/>
          <c:tx>
            <c:strRef>
              <c:f>Sheet1!$C$1</c:f>
              <c:strCache>
                <c:ptCount val="1"/>
                <c:pt idx="0">
                  <c:v>Prefer not to answer</c:v>
                </c:pt>
              </c:strCache>
            </c:strRef>
          </c:tx>
          <c:spPr>
            <a:solidFill>
              <a:srgbClr val="7990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Respondents</c:v>
                </c:pt>
                <c:pt idx="1">
                  <c:v>Ethnic Minorities</c:v>
                </c:pt>
                <c:pt idx="2">
                  <c:v>Disabled</c:v>
                </c:pt>
                <c:pt idx="3">
                  <c:v>Women</c:v>
                </c:pt>
                <c:pt idx="4">
                  <c:v>LGBQ+</c:v>
                </c:pt>
              </c:strCache>
            </c:strRef>
          </c:cat>
          <c:val>
            <c:numRef>
              <c:f>Sheet1!$C$2:$C$6</c:f>
              <c:numCache>
                <c:formatCode>0%</c:formatCode>
                <c:ptCount val="5"/>
                <c:pt idx="0">
                  <c:v>0.03</c:v>
                </c:pt>
                <c:pt idx="1">
                  <c:v>0.15</c:v>
                </c:pt>
                <c:pt idx="2">
                  <c:v>0.02</c:v>
                </c:pt>
                <c:pt idx="3">
                  <c:v>0.04</c:v>
                </c:pt>
                <c:pt idx="4">
                  <c:v>0.02</c:v>
                </c:pt>
              </c:numCache>
            </c:numRef>
          </c:val>
          <c:extLst>
            <c:ext xmlns:c16="http://schemas.microsoft.com/office/drawing/2014/chart" uri="{C3380CC4-5D6E-409C-BE32-E72D297353CC}">
              <c16:uniqueId val="{00000001-93B0-4B8A-BAC1-1E909B05777B}"/>
            </c:ext>
          </c:extLst>
        </c:ser>
        <c:dLbls>
          <c:showLegendKey val="0"/>
          <c:showVal val="1"/>
          <c:showCatName val="0"/>
          <c:showSerName val="0"/>
          <c:showPercent val="0"/>
          <c:showBubbleSize val="0"/>
        </c:dLbls>
        <c:gapWidth val="160"/>
        <c:overlap val="100"/>
        <c:axId val="691104616"/>
        <c:axId val="691103632"/>
      </c:barChart>
      <c:catAx>
        <c:axId val="69110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691103632"/>
        <c:crosses val="autoZero"/>
        <c:auto val="1"/>
        <c:lblAlgn val="ctr"/>
        <c:lblOffset val="100"/>
        <c:noMultiLvlLbl val="0"/>
      </c:catAx>
      <c:valAx>
        <c:axId val="691103632"/>
        <c:scaling>
          <c:orientation val="minMax"/>
          <c:max val="0.3"/>
        </c:scaling>
        <c:delete val="1"/>
        <c:axPos val="l"/>
        <c:numFmt formatCode="0%" sourceLinked="1"/>
        <c:majorTickMark val="none"/>
        <c:minorTickMark val="none"/>
        <c:tickLblPos val="nextTo"/>
        <c:crossAx val="6911046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a:solidFill>
                  <a:schemeClr val="tx1"/>
                </a:solidFill>
                <a:effectLst/>
              </a:rPr>
              <a:t>How likely are you to leave your current industry based on lack of inclusion and/or discrimination you've experienced?</a:t>
            </a:r>
            <a:endParaRPr lang="en-US">
              <a:solidFill>
                <a:schemeClr val="tx1"/>
              </a:solidFill>
              <a:effectLst/>
            </a:endParaRPr>
          </a:p>
        </c:rich>
      </c:tx>
      <c:layout>
        <c:manualLayout>
          <c:xMode val="edge"/>
          <c:yMode val="edge"/>
          <c:x val="0.1263194049155395"/>
          <c:y val="8.6083213773314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499586183714206E-2"/>
          <c:y val="0.23974038063785838"/>
          <c:w val="0.70550786250942998"/>
          <c:h val="0.68786614319363526"/>
        </c:manualLayout>
      </c:layout>
      <c:barChart>
        <c:barDir val="col"/>
        <c:grouping val="stacked"/>
        <c:varyColors val="0"/>
        <c:ser>
          <c:idx val="0"/>
          <c:order val="0"/>
          <c:tx>
            <c:strRef>
              <c:f>Sheet1!$B$1</c:f>
              <c:strCache>
                <c:ptCount val="1"/>
                <c:pt idx="0">
                  <c:v>Highly likely or likely</c:v>
                </c:pt>
              </c:strCache>
            </c:strRef>
          </c:tx>
          <c:spPr>
            <a:solidFill>
              <a:srgbClr val="E51E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Respondents</c:v>
                </c:pt>
                <c:pt idx="1">
                  <c:v>Ethnic Minorities</c:v>
                </c:pt>
                <c:pt idx="2">
                  <c:v>Disabled</c:v>
                </c:pt>
                <c:pt idx="3">
                  <c:v>Women</c:v>
                </c:pt>
                <c:pt idx="4">
                  <c:v>LGBQ+</c:v>
                </c:pt>
              </c:strCache>
            </c:strRef>
          </c:cat>
          <c:val>
            <c:numRef>
              <c:f>Sheet1!$B$2:$B$6</c:f>
              <c:numCache>
                <c:formatCode>0%</c:formatCode>
                <c:ptCount val="5"/>
                <c:pt idx="0">
                  <c:v>0.13</c:v>
                </c:pt>
                <c:pt idx="1">
                  <c:v>0.11</c:v>
                </c:pt>
                <c:pt idx="2">
                  <c:v>0.19</c:v>
                </c:pt>
                <c:pt idx="3">
                  <c:v>0.13</c:v>
                </c:pt>
                <c:pt idx="4">
                  <c:v>0.24</c:v>
                </c:pt>
              </c:numCache>
            </c:numRef>
          </c:val>
          <c:extLst>
            <c:ext xmlns:c16="http://schemas.microsoft.com/office/drawing/2014/chart" uri="{C3380CC4-5D6E-409C-BE32-E72D297353CC}">
              <c16:uniqueId val="{00000000-2385-4D44-897E-B362C67BFE98}"/>
            </c:ext>
          </c:extLst>
        </c:ser>
        <c:ser>
          <c:idx val="1"/>
          <c:order val="1"/>
          <c:tx>
            <c:strRef>
              <c:f>Sheet1!$C$1</c:f>
              <c:strCache>
                <c:ptCount val="1"/>
                <c:pt idx="0">
                  <c:v>Prefer not to answer</c:v>
                </c:pt>
              </c:strCache>
            </c:strRef>
          </c:tx>
          <c:spPr>
            <a:solidFill>
              <a:srgbClr val="7990B7"/>
            </a:solidFill>
            <a:ln>
              <a:noFill/>
            </a:ln>
            <a:effectLst/>
          </c:spPr>
          <c:invertIfNegative val="0"/>
          <c:dPt>
            <c:idx val="0"/>
            <c:invertIfNegative val="0"/>
            <c:bubble3D val="0"/>
            <c:spPr>
              <a:solidFill>
                <a:srgbClr val="7990B7"/>
              </a:solidFill>
              <a:ln>
                <a:noFill/>
              </a:ln>
              <a:effectLst/>
            </c:spPr>
            <c:extLst>
              <c:ext xmlns:c16="http://schemas.microsoft.com/office/drawing/2014/chart" uri="{C3380CC4-5D6E-409C-BE32-E72D297353CC}">
                <c16:uniqueId val="{00000001-656F-4213-AF8F-E2C3E4F8CCD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Respondents</c:v>
                </c:pt>
                <c:pt idx="1">
                  <c:v>Ethnic Minorities</c:v>
                </c:pt>
                <c:pt idx="2">
                  <c:v>Disabled</c:v>
                </c:pt>
                <c:pt idx="3">
                  <c:v>Women</c:v>
                </c:pt>
                <c:pt idx="4">
                  <c:v>LGBQ+</c:v>
                </c:pt>
              </c:strCache>
            </c:strRef>
          </c:cat>
          <c:val>
            <c:numRef>
              <c:f>Sheet1!$C$2:$C$6</c:f>
              <c:numCache>
                <c:formatCode>0%</c:formatCode>
                <c:ptCount val="5"/>
                <c:pt idx="0">
                  <c:v>0.02</c:v>
                </c:pt>
                <c:pt idx="1">
                  <c:v>0.05</c:v>
                </c:pt>
                <c:pt idx="2">
                  <c:v>0</c:v>
                </c:pt>
                <c:pt idx="3">
                  <c:v>0.02</c:v>
                </c:pt>
                <c:pt idx="4">
                  <c:v>0</c:v>
                </c:pt>
              </c:numCache>
            </c:numRef>
          </c:val>
          <c:extLst>
            <c:ext xmlns:c16="http://schemas.microsoft.com/office/drawing/2014/chart" uri="{C3380CC4-5D6E-409C-BE32-E72D297353CC}">
              <c16:uniqueId val="{00000001-A3B4-4750-B893-4BB70B22EE3E}"/>
            </c:ext>
          </c:extLst>
        </c:ser>
        <c:dLbls>
          <c:showLegendKey val="0"/>
          <c:showVal val="1"/>
          <c:showCatName val="0"/>
          <c:showSerName val="0"/>
          <c:showPercent val="0"/>
          <c:showBubbleSize val="0"/>
        </c:dLbls>
        <c:gapWidth val="160"/>
        <c:overlap val="100"/>
        <c:axId val="691104616"/>
        <c:axId val="691103632"/>
      </c:barChart>
      <c:catAx>
        <c:axId val="69110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91103632"/>
        <c:crosses val="autoZero"/>
        <c:auto val="1"/>
        <c:lblAlgn val="ctr"/>
        <c:lblOffset val="100"/>
        <c:noMultiLvlLbl val="0"/>
      </c:catAx>
      <c:valAx>
        <c:axId val="691103632"/>
        <c:scaling>
          <c:orientation val="minMax"/>
          <c:max val="0.3"/>
        </c:scaling>
        <c:delete val="1"/>
        <c:axPos val="l"/>
        <c:numFmt formatCode="0%" sourceLinked="1"/>
        <c:majorTickMark val="none"/>
        <c:minorTickMark val="none"/>
        <c:tickLblPos val="nextTo"/>
        <c:crossAx val="6911046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dLbls>
          <c:showLegendKey val="0"/>
          <c:showVal val="1"/>
          <c:showCatName val="0"/>
          <c:showSerName val="0"/>
          <c:showPercent val="0"/>
          <c:showBubbleSize val="0"/>
          <c:showLeaderLines val="0"/>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E51E42"/>
              </a:solidFill>
              <a:ln w="6350">
                <a:noFill/>
              </a:ln>
              <a:effectLst/>
            </c:spPr>
            <c:extLst>
              <c:ext xmlns:c16="http://schemas.microsoft.com/office/drawing/2014/chart" uri="{C3380CC4-5D6E-409C-BE32-E72D297353CC}">
                <c16:uniqueId val="{00000001-BD7C-4835-B427-9351F4F28F94}"/>
              </c:ext>
            </c:extLst>
          </c:dPt>
          <c:dPt>
            <c:idx val="1"/>
            <c:bubble3D val="0"/>
            <c:spPr>
              <a:solidFill>
                <a:srgbClr val="F8C6C2"/>
              </a:solidFill>
              <a:ln w="6350">
                <a:noFill/>
              </a:ln>
              <a:effectLst/>
            </c:spPr>
            <c:extLst>
              <c:ext xmlns:c16="http://schemas.microsoft.com/office/drawing/2014/chart" uri="{C3380CC4-5D6E-409C-BE32-E72D297353CC}">
                <c16:uniqueId val="{00000003-BD7C-4835-B427-9351F4F28F94}"/>
              </c:ext>
            </c:extLst>
          </c:dPt>
          <c:dPt>
            <c:idx val="2"/>
            <c:bubble3D val="0"/>
            <c:spPr>
              <a:solidFill>
                <a:srgbClr val="802AB7"/>
              </a:solidFill>
              <a:ln w="6350">
                <a:noFill/>
              </a:ln>
              <a:effectLst/>
            </c:spPr>
            <c:extLst>
              <c:ext xmlns:c16="http://schemas.microsoft.com/office/drawing/2014/chart" uri="{C3380CC4-5D6E-409C-BE32-E72D297353CC}">
                <c16:uniqueId val="{00000005-BD7C-4835-B427-9351F4F28F94}"/>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BD7C-4835-B427-9351F4F28F94}"/>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BD7C-4835-B427-9351F4F28F94}"/>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BD7C-4835-B427-9351F4F28F94}"/>
              </c:ext>
            </c:extLst>
          </c:dPt>
          <c:dLbls>
            <c:delete val="1"/>
          </c:dLbls>
          <c:cat>
            <c:strRef>
              <c:f>Sheet1!$A$2:$A$3</c:f>
              <c:strCache>
                <c:ptCount val="2"/>
                <c:pt idx="0">
                  <c:v>Agree</c:v>
                </c:pt>
                <c:pt idx="1">
                  <c:v>Disagree</c:v>
                </c:pt>
              </c:strCache>
            </c:strRef>
          </c:cat>
          <c:val>
            <c:numRef>
              <c:f>Sheet1!$B$2:$B$3</c:f>
              <c:numCache>
                <c:formatCode>0%</c:formatCode>
                <c:ptCount val="2"/>
                <c:pt idx="0">
                  <c:v>0.18</c:v>
                </c:pt>
                <c:pt idx="1">
                  <c:v>0.82000000000000006</c:v>
                </c:pt>
              </c:numCache>
            </c:numRef>
          </c:val>
          <c:extLst>
            <c:ext xmlns:c16="http://schemas.microsoft.com/office/drawing/2014/chart" uri="{C3380CC4-5D6E-409C-BE32-E72D297353CC}">
              <c16:uniqueId val="{0000000C-BD7C-4835-B427-9351F4F28F94}"/>
            </c:ext>
          </c:extLst>
        </c:ser>
        <c:dLbls>
          <c:showLegendKey val="0"/>
          <c:showVal val="1"/>
          <c:showCatName val="0"/>
          <c:showSerName val="0"/>
          <c:showPercent val="0"/>
          <c:showBubbleSize val="0"/>
          <c:showLeaderLines val="1"/>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E51E42"/>
              </a:solidFill>
              <a:ln w="6350">
                <a:noFill/>
              </a:ln>
              <a:effectLst/>
            </c:spPr>
            <c:extLst>
              <c:ext xmlns:c16="http://schemas.microsoft.com/office/drawing/2014/chart" uri="{C3380CC4-5D6E-409C-BE32-E72D297353CC}">
                <c16:uniqueId val="{00000001-16BD-4ADA-93E7-3EF7C928F015}"/>
              </c:ext>
            </c:extLst>
          </c:dPt>
          <c:dPt>
            <c:idx val="1"/>
            <c:bubble3D val="0"/>
            <c:spPr>
              <a:solidFill>
                <a:srgbClr val="F8C6C2"/>
              </a:solidFill>
              <a:ln w="6350">
                <a:noFill/>
              </a:ln>
              <a:effectLst/>
            </c:spPr>
            <c:extLst>
              <c:ext xmlns:c16="http://schemas.microsoft.com/office/drawing/2014/chart" uri="{C3380CC4-5D6E-409C-BE32-E72D297353CC}">
                <c16:uniqueId val="{00000003-16BD-4ADA-93E7-3EF7C928F015}"/>
              </c:ext>
            </c:extLst>
          </c:dPt>
          <c:dPt>
            <c:idx val="2"/>
            <c:bubble3D val="0"/>
            <c:spPr>
              <a:solidFill>
                <a:srgbClr val="802AB7"/>
              </a:solidFill>
              <a:ln w="6350">
                <a:noFill/>
              </a:ln>
              <a:effectLst/>
            </c:spPr>
            <c:extLst>
              <c:ext xmlns:c16="http://schemas.microsoft.com/office/drawing/2014/chart" uri="{C3380CC4-5D6E-409C-BE32-E72D297353CC}">
                <c16:uniqueId val="{00000005-16BD-4ADA-93E7-3EF7C928F015}"/>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16BD-4ADA-93E7-3EF7C928F015}"/>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16BD-4ADA-93E7-3EF7C928F015}"/>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16BD-4ADA-93E7-3EF7C928F015}"/>
              </c:ext>
            </c:extLst>
          </c:dPt>
          <c:dLbls>
            <c:delete val="1"/>
          </c:dLbls>
          <c:cat>
            <c:strRef>
              <c:f>Sheet1!$A$2:$A$3</c:f>
              <c:strCache>
                <c:ptCount val="2"/>
                <c:pt idx="0">
                  <c:v>Agree</c:v>
                </c:pt>
                <c:pt idx="1">
                  <c:v>Disagree</c:v>
                </c:pt>
              </c:strCache>
            </c:strRef>
          </c:cat>
          <c:val>
            <c:numRef>
              <c:f>Sheet1!$B$2:$B$3</c:f>
              <c:numCache>
                <c:formatCode>0%</c:formatCode>
                <c:ptCount val="2"/>
                <c:pt idx="0">
                  <c:v>0.32</c:v>
                </c:pt>
                <c:pt idx="1">
                  <c:v>0.67999999999999994</c:v>
                </c:pt>
              </c:numCache>
            </c:numRef>
          </c:val>
          <c:extLst>
            <c:ext xmlns:c16="http://schemas.microsoft.com/office/drawing/2014/chart" uri="{C3380CC4-5D6E-409C-BE32-E72D297353CC}">
              <c16:uniqueId val="{0000000C-16BD-4ADA-93E7-3EF7C928F015}"/>
            </c:ext>
          </c:extLst>
        </c:ser>
        <c:dLbls>
          <c:showLegendKey val="0"/>
          <c:showVal val="1"/>
          <c:showCatName val="0"/>
          <c:showSerName val="0"/>
          <c:showPercent val="0"/>
          <c:showBubbleSize val="0"/>
          <c:showLeaderLines val="1"/>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a:innerShdw>
                <a:prstClr val="black"/>
              </a:innerShdw>
            </a:effectLst>
          </c:spPr>
          <c:dPt>
            <c:idx val="0"/>
            <c:bubble3D val="0"/>
            <c:spPr>
              <a:solidFill>
                <a:srgbClr val="733894"/>
              </a:solidFill>
              <a:ln w="6350">
                <a:noFill/>
              </a:ln>
              <a:effectLst>
                <a:innerShdw>
                  <a:prstClr val="black"/>
                </a:innerShdw>
              </a:effectLst>
            </c:spPr>
            <c:extLst>
              <c:ext xmlns:c16="http://schemas.microsoft.com/office/drawing/2014/chart" uri="{C3380CC4-5D6E-409C-BE32-E72D297353CC}">
                <c16:uniqueId val="{00000001-7CEC-40B4-840B-BA2F59FF91ED}"/>
              </c:ext>
            </c:extLst>
          </c:dPt>
          <c:dPt>
            <c:idx val="1"/>
            <c:bubble3D val="0"/>
            <c:spPr>
              <a:solidFill>
                <a:srgbClr val="E2DBE5"/>
              </a:solidFill>
              <a:ln w="6350">
                <a:noFill/>
              </a:ln>
              <a:effectLst>
                <a:innerShdw>
                  <a:prstClr val="black"/>
                </a:innerShdw>
              </a:effectLst>
            </c:spPr>
            <c:extLst>
              <c:ext xmlns:c16="http://schemas.microsoft.com/office/drawing/2014/chart" uri="{C3380CC4-5D6E-409C-BE32-E72D297353CC}">
                <c16:uniqueId val="{00000003-7CEC-40B4-840B-BA2F59FF91ED}"/>
              </c:ext>
            </c:extLst>
          </c:dPt>
          <c:dPt>
            <c:idx val="2"/>
            <c:bubble3D val="0"/>
            <c:spPr>
              <a:solidFill>
                <a:srgbClr val="802AB7"/>
              </a:solidFill>
              <a:ln w="6350">
                <a:noFill/>
              </a:ln>
              <a:effectLst>
                <a:innerShdw>
                  <a:prstClr val="black"/>
                </a:innerShdw>
              </a:effectLst>
            </c:spPr>
            <c:extLst>
              <c:ext xmlns:c16="http://schemas.microsoft.com/office/drawing/2014/chart" uri="{C3380CC4-5D6E-409C-BE32-E72D297353CC}">
                <c16:uniqueId val="{00000005-7CEC-40B4-840B-BA2F59FF91ED}"/>
              </c:ext>
            </c:extLst>
          </c:dPt>
          <c:dPt>
            <c:idx val="3"/>
            <c:bubble3D val="0"/>
            <c:spPr>
              <a:solidFill>
                <a:srgbClr val="802AB7">
                  <a:lumMod val="60000"/>
                  <a:lumOff val="40000"/>
                </a:srgbClr>
              </a:solidFill>
              <a:ln w="6350">
                <a:noFill/>
              </a:ln>
              <a:effectLst>
                <a:innerShdw>
                  <a:prstClr val="black"/>
                </a:innerShdw>
              </a:effectLst>
            </c:spPr>
            <c:extLst>
              <c:ext xmlns:c16="http://schemas.microsoft.com/office/drawing/2014/chart" uri="{C3380CC4-5D6E-409C-BE32-E72D297353CC}">
                <c16:uniqueId val="{00000007-7CEC-40B4-840B-BA2F59FF91ED}"/>
              </c:ext>
            </c:extLst>
          </c:dPt>
          <c:dPt>
            <c:idx val="4"/>
            <c:bubble3D val="0"/>
            <c:spPr>
              <a:solidFill>
                <a:srgbClr val="802AB7">
                  <a:lumMod val="40000"/>
                  <a:lumOff val="60000"/>
                </a:srgbClr>
              </a:solidFill>
              <a:ln w="6350">
                <a:noFill/>
              </a:ln>
              <a:effectLst>
                <a:innerShdw>
                  <a:prstClr val="black"/>
                </a:innerShdw>
              </a:effectLst>
            </c:spPr>
            <c:extLst>
              <c:ext xmlns:c16="http://schemas.microsoft.com/office/drawing/2014/chart" uri="{C3380CC4-5D6E-409C-BE32-E72D297353CC}">
                <c16:uniqueId val="{00000009-7CEC-40B4-840B-BA2F59FF91ED}"/>
              </c:ext>
            </c:extLst>
          </c:dPt>
          <c:dPt>
            <c:idx val="5"/>
            <c:bubble3D val="0"/>
            <c:spPr>
              <a:solidFill>
                <a:srgbClr val="802AB7">
                  <a:lumMod val="20000"/>
                  <a:lumOff val="80000"/>
                </a:srgbClr>
              </a:solidFill>
              <a:ln w="6350">
                <a:noFill/>
              </a:ln>
              <a:effectLst>
                <a:innerShdw>
                  <a:prstClr val="black"/>
                </a:innerShdw>
              </a:effectLst>
            </c:spPr>
            <c:extLst>
              <c:ext xmlns:c16="http://schemas.microsoft.com/office/drawing/2014/chart" uri="{C3380CC4-5D6E-409C-BE32-E72D297353CC}">
                <c16:uniqueId val="{0000000B-7CEC-40B4-840B-BA2F59FF91ED}"/>
              </c:ext>
            </c:extLst>
          </c:dPt>
          <c:dLbls>
            <c:delete val="1"/>
          </c:dLbls>
          <c:cat>
            <c:strRef>
              <c:f>Sheet1!$A$2:$A$3</c:f>
              <c:strCache>
                <c:ptCount val="2"/>
                <c:pt idx="0">
                  <c:v>Agree</c:v>
                </c:pt>
                <c:pt idx="1">
                  <c:v>Disagree</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C-7CEC-40B4-840B-BA2F59FF91ED}"/>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FF0000"/>
              </a:solidFill>
              <a:ln w="6350">
                <a:noFill/>
              </a:ln>
              <a:effectLst/>
            </c:spPr>
            <c:extLst>
              <c:ext xmlns:c16="http://schemas.microsoft.com/office/drawing/2014/chart" uri="{C3380CC4-5D6E-409C-BE32-E72D297353CC}">
                <c16:uniqueId val="{00000001-D745-4575-B079-2A0C977D3074}"/>
              </c:ext>
            </c:extLst>
          </c:dPt>
          <c:dPt>
            <c:idx val="1"/>
            <c:bubble3D val="0"/>
            <c:spPr>
              <a:solidFill>
                <a:srgbClr val="F8C6C2"/>
              </a:solidFill>
              <a:ln w="6350">
                <a:noFill/>
              </a:ln>
              <a:effectLst/>
            </c:spPr>
            <c:extLst>
              <c:ext xmlns:c16="http://schemas.microsoft.com/office/drawing/2014/chart" uri="{C3380CC4-5D6E-409C-BE32-E72D297353CC}">
                <c16:uniqueId val="{00000003-D745-4575-B079-2A0C977D3074}"/>
              </c:ext>
            </c:extLst>
          </c:dPt>
          <c:dPt>
            <c:idx val="2"/>
            <c:bubble3D val="0"/>
            <c:spPr>
              <a:solidFill>
                <a:srgbClr val="802AB7"/>
              </a:solidFill>
              <a:ln w="6350">
                <a:noFill/>
              </a:ln>
              <a:effectLst/>
            </c:spPr>
            <c:extLst>
              <c:ext xmlns:c16="http://schemas.microsoft.com/office/drawing/2014/chart" uri="{C3380CC4-5D6E-409C-BE32-E72D297353CC}">
                <c16:uniqueId val="{00000005-D745-4575-B079-2A0C977D3074}"/>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D745-4575-B079-2A0C977D3074}"/>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D745-4575-B079-2A0C977D3074}"/>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D745-4575-B079-2A0C977D3074}"/>
              </c:ext>
            </c:extLst>
          </c:dPt>
          <c:dLbls>
            <c:delete val="1"/>
          </c:dLbls>
          <c:cat>
            <c:strRef>
              <c:f>Sheet1!$A$2:$A$3</c:f>
              <c:strCache>
                <c:ptCount val="2"/>
                <c:pt idx="0">
                  <c:v>Agree</c:v>
                </c:pt>
                <c:pt idx="1">
                  <c:v>Disagree</c:v>
                </c:pt>
              </c:strCache>
            </c:strRef>
          </c:cat>
          <c:val>
            <c:numRef>
              <c:f>Sheet1!$B$2:$B$3</c:f>
              <c:numCache>
                <c:formatCode>0%</c:formatCode>
                <c:ptCount val="2"/>
                <c:pt idx="0">
                  <c:v>0.06</c:v>
                </c:pt>
                <c:pt idx="1">
                  <c:v>0.37</c:v>
                </c:pt>
              </c:numCache>
            </c:numRef>
          </c:val>
          <c:extLst>
            <c:ext xmlns:c16="http://schemas.microsoft.com/office/drawing/2014/chart" uri="{C3380CC4-5D6E-409C-BE32-E72D297353CC}">
              <c16:uniqueId val="{0000000C-D745-4575-B079-2A0C977D3074}"/>
            </c:ext>
          </c:extLst>
        </c:ser>
        <c:dLbls>
          <c:showLegendKey val="0"/>
          <c:showVal val="1"/>
          <c:showCatName val="0"/>
          <c:showSerName val="0"/>
          <c:showPercent val="0"/>
          <c:showBubbleSize val="0"/>
          <c:showLeaderLines val="1"/>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E51E42"/>
              </a:solidFill>
              <a:ln w="6350">
                <a:noFill/>
              </a:ln>
              <a:effectLst/>
            </c:spPr>
            <c:extLst>
              <c:ext xmlns:c16="http://schemas.microsoft.com/office/drawing/2014/chart" uri="{C3380CC4-5D6E-409C-BE32-E72D297353CC}">
                <c16:uniqueId val="{00000001-A58B-45B0-8397-8B2633A797A6}"/>
              </c:ext>
            </c:extLst>
          </c:dPt>
          <c:dPt>
            <c:idx val="1"/>
            <c:bubble3D val="0"/>
            <c:spPr>
              <a:solidFill>
                <a:srgbClr val="F8C6C2"/>
              </a:solidFill>
              <a:ln w="6350">
                <a:noFill/>
              </a:ln>
              <a:effectLst/>
            </c:spPr>
            <c:extLst>
              <c:ext xmlns:c16="http://schemas.microsoft.com/office/drawing/2014/chart" uri="{C3380CC4-5D6E-409C-BE32-E72D297353CC}">
                <c16:uniqueId val="{00000003-A58B-45B0-8397-8B2633A797A6}"/>
              </c:ext>
            </c:extLst>
          </c:dPt>
          <c:dPt>
            <c:idx val="2"/>
            <c:bubble3D val="0"/>
            <c:spPr>
              <a:solidFill>
                <a:srgbClr val="802AB7"/>
              </a:solidFill>
              <a:ln w="6350">
                <a:noFill/>
              </a:ln>
              <a:effectLst/>
            </c:spPr>
            <c:extLst>
              <c:ext xmlns:c16="http://schemas.microsoft.com/office/drawing/2014/chart" uri="{C3380CC4-5D6E-409C-BE32-E72D297353CC}">
                <c16:uniqueId val="{00000005-A58B-45B0-8397-8B2633A797A6}"/>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A58B-45B0-8397-8B2633A797A6}"/>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A58B-45B0-8397-8B2633A797A6}"/>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A58B-45B0-8397-8B2633A797A6}"/>
              </c:ext>
            </c:extLst>
          </c:dPt>
          <c:dLbls>
            <c:delete val="1"/>
          </c:dLbls>
          <c:cat>
            <c:strRef>
              <c:f>Sheet1!$A$2:$A$3</c:f>
              <c:strCache>
                <c:ptCount val="2"/>
                <c:pt idx="0">
                  <c:v>Agree</c:v>
                </c:pt>
                <c:pt idx="1">
                  <c:v>Disagree</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C-A58B-45B0-8397-8B2633A797A6}"/>
            </c:ext>
          </c:extLst>
        </c:ser>
        <c:dLbls>
          <c:showLegendKey val="0"/>
          <c:showVal val="1"/>
          <c:showCatName val="0"/>
          <c:showSerName val="0"/>
          <c:showPercent val="0"/>
          <c:showBubbleSize val="0"/>
          <c:showLeaderLines val="1"/>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E51E42"/>
              </a:solidFill>
              <a:ln w="6350">
                <a:noFill/>
              </a:ln>
              <a:effectLst/>
            </c:spPr>
            <c:extLst>
              <c:ext xmlns:c16="http://schemas.microsoft.com/office/drawing/2014/chart" uri="{C3380CC4-5D6E-409C-BE32-E72D297353CC}">
                <c16:uniqueId val="{00000001-C959-4775-9229-10E8AFD10234}"/>
              </c:ext>
            </c:extLst>
          </c:dPt>
          <c:dPt>
            <c:idx val="1"/>
            <c:bubble3D val="0"/>
            <c:spPr>
              <a:solidFill>
                <a:srgbClr val="F8C6C2"/>
              </a:solidFill>
              <a:ln w="6350">
                <a:noFill/>
              </a:ln>
              <a:effectLst/>
            </c:spPr>
            <c:extLst>
              <c:ext xmlns:c16="http://schemas.microsoft.com/office/drawing/2014/chart" uri="{C3380CC4-5D6E-409C-BE32-E72D297353CC}">
                <c16:uniqueId val="{00000003-C959-4775-9229-10E8AFD10234}"/>
              </c:ext>
            </c:extLst>
          </c:dPt>
          <c:dPt>
            <c:idx val="2"/>
            <c:bubble3D val="0"/>
            <c:spPr>
              <a:solidFill>
                <a:srgbClr val="802AB7"/>
              </a:solidFill>
              <a:ln w="6350">
                <a:noFill/>
              </a:ln>
              <a:effectLst/>
            </c:spPr>
            <c:extLst>
              <c:ext xmlns:c16="http://schemas.microsoft.com/office/drawing/2014/chart" uri="{C3380CC4-5D6E-409C-BE32-E72D297353CC}">
                <c16:uniqueId val="{00000005-C959-4775-9229-10E8AFD10234}"/>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C959-4775-9229-10E8AFD10234}"/>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C959-4775-9229-10E8AFD10234}"/>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C959-4775-9229-10E8AFD10234}"/>
              </c:ext>
            </c:extLst>
          </c:dPt>
          <c:dLbls>
            <c:delete val="1"/>
          </c:dLbls>
          <c:cat>
            <c:strRef>
              <c:f>Sheet1!$A$2:$A$3</c:f>
              <c:strCache>
                <c:ptCount val="2"/>
                <c:pt idx="0">
                  <c:v>Agree</c:v>
                </c:pt>
                <c:pt idx="1">
                  <c:v>Disagree</c:v>
                </c:pt>
              </c:strCache>
            </c:strRef>
          </c:cat>
          <c:val>
            <c:numRef>
              <c:f>Sheet1!$B$2:$B$3</c:f>
              <c:numCache>
                <c:formatCode>0%</c:formatCode>
                <c:ptCount val="2"/>
                <c:pt idx="0">
                  <c:v>0.05</c:v>
                </c:pt>
                <c:pt idx="1">
                  <c:v>0.95</c:v>
                </c:pt>
              </c:numCache>
            </c:numRef>
          </c:val>
          <c:extLst>
            <c:ext xmlns:c16="http://schemas.microsoft.com/office/drawing/2014/chart" uri="{C3380CC4-5D6E-409C-BE32-E72D297353CC}">
              <c16:uniqueId val="{0000000C-C959-4775-9229-10E8AFD10234}"/>
            </c:ext>
          </c:extLst>
        </c:ser>
        <c:dLbls>
          <c:showLegendKey val="0"/>
          <c:showVal val="1"/>
          <c:showCatName val="0"/>
          <c:showSerName val="0"/>
          <c:showPercent val="0"/>
          <c:showBubbleSize val="0"/>
          <c:showLeaderLines val="1"/>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E51E42"/>
              </a:solidFill>
              <a:ln w="6350">
                <a:noFill/>
              </a:ln>
              <a:effectLst/>
            </c:spPr>
            <c:extLst>
              <c:ext xmlns:c16="http://schemas.microsoft.com/office/drawing/2014/chart" uri="{C3380CC4-5D6E-409C-BE32-E72D297353CC}">
                <c16:uniqueId val="{00000001-BA6F-4D21-BFE0-984B0473E0EB}"/>
              </c:ext>
            </c:extLst>
          </c:dPt>
          <c:dPt>
            <c:idx val="1"/>
            <c:bubble3D val="0"/>
            <c:spPr>
              <a:solidFill>
                <a:srgbClr val="F8C6C2"/>
              </a:solidFill>
              <a:ln w="6350">
                <a:noFill/>
              </a:ln>
              <a:effectLst/>
            </c:spPr>
            <c:extLst>
              <c:ext xmlns:c16="http://schemas.microsoft.com/office/drawing/2014/chart" uri="{C3380CC4-5D6E-409C-BE32-E72D297353CC}">
                <c16:uniqueId val="{00000003-BA6F-4D21-BFE0-984B0473E0EB}"/>
              </c:ext>
            </c:extLst>
          </c:dPt>
          <c:dPt>
            <c:idx val="2"/>
            <c:bubble3D val="0"/>
            <c:spPr>
              <a:solidFill>
                <a:srgbClr val="802AB7"/>
              </a:solidFill>
              <a:ln w="6350">
                <a:noFill/>
              </a:ln>
              <a:effectLst/>
            </c:spPr>
            <c:extLst>
              <c:ext xmlns:c16="http://schemas.microsoft.com/office/drawing/2014/chart" uri="{C3380CC4-5D6E-409C-BE32-E72D297353CC}">
                <c16:uniqueId val="{00000005-BA6F-4D21-BFE0-984B0473E0EB}"/>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BA6F-4D21-BFE0-984B0473E0EB}"/>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BA6F-4D21-BFE0-984B0473E0EB}"/>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BA6F-4D21-BFE0-984B0473E0EB}"/>
              </c:ext>
            </c:extLst>
          </c:dPt>
          <c:dLbls>
            <c:delete val="1"/>
          </c:dLbls>
          <c:cat>
            <c:strRef>
              <c:f>Sheet1!$A$2:$A$3</c:f>
              <c:strCache>
                <c:ptCount val="2"/>
                <c:pt idx="0">
                  <c:v>Agree</c:v>
                </c:pt>
                <c:pt idx="1">
                  <c:v>Disagree</c:v>
                </c:pt>
              </c:strCache>
            </c:strRef>
          </c:cat>
          <c:val>
            <c:numRef>
              <c:f>Sheet1!$B$2:$B$3</c:f>
              <c:numCache>
                <c:formatCode>0%</c:formatCode>
                <c:ptCount val="2"/>
                <c:pt idx="0">
                  <c:v>0.42</c:v>
                </c:pt>
                <c:pt idx="1">
                  <c:v>0.58000000000000007</c:v>
                </c:pt>
              </c:numCache>
            </c:numRef>
          </c:val>
          <c:extLst>
            <c:ext xmlns:c16="http://schemas.microsoft.com/office/drawing/2014/chart" uri="{C3380CC4-5D6E-409C-BE32-E72D297353CC}">
              <c16:uniqueId val="{0000000C-BA6F-4D21-BFE0-984B0473E0EB}"/>
            </c:ext>
          </c:extLst>
        </c:ser>
        <c:dLbls>
          <c:showLegendKey val="0"/>
          <c:showVal val="1"/>
          <c:showCatName val="0"/>
          <c:showSerName val="0"/>
          <c:showPercent val="0"/>
          <c:showBubbleSize val="0"/>
          <c:showLeaderLines val="1"/>
        </c:dLbls>
        <c:firstSliceAng val="0"/>
        <c:holeSize val="6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9022927259065"/>
          <c:y val="3.8138367197400588E-2"/>
          <c:w val="0.85998137456311818"/>
          <c:h val="0.40296112889566904"/>
        </c:manualLayout>
      </c:layout>
      <c:barChart>
        <c:barDir val="bar"/>
        <c:grouping val="stacked"/>
        <c:varyColors val="0"/>
        <c:ser>
          <c:idx val="0"/>
          <c:order val="0"/>
          <c:tx>
            <c:strRef>
              <c:f>Sheet1!$B$1</c:f>
              <c:strCache>
                <c:ptCount val="1"/>
                <c:pt idx="0">
                  <c:v>%C-suite</c:v>
                </c:pt>
              </c:strCache>
            </c:strRef>
          </c:tx>
          <c:spPr>
            <a:solidFill>
              <a:srgbClr val="7990B7"/>
            </a:solidFill>
            <a:ln>
              <a:noFill/>
            </a:ln>
            <a:effectLst/>
          </c:spPr>
          <c:invertIfNegative val="0"/>
          <c:dPt>
            <c:idx val="0"/>
            <c:invertIfNegative val="0"/>
            <c:bubble3D val="0"/>
            <c:spPr>
              <a:solidFill>
                <a:srgbClr val="E51E42"/>
              </a:solidFill>
              <a:ln>
                <a:noFill/>
              </a:ln>
              <a:effectLst/>
            </c:spPr>
            <c:extLst>
              <c:ext xmlns:c16="http://schemas.microsoft.com/office/drawing/2014/chart" uri="{C3380CC4-5D6E-409C-BE32-E72D297353CC}">
                <c16:uniqueId val="{00000001-E6DE-46D8-9E4B-F7F58A8767CB}"/>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Sheet1!$B$2:$B$3</c:f>
              <c:numCache>
                <c:formatCode>0%</c:formatCode>
                <c:ptCount val="2"/>
                <c:pt idx="0">
                  <c:v>0.08</c:v>
                </c:pt>
                <c:pt idx="1">
                  <c:v>0.21</c:v>
                </c:pt>
              </c:numCache>
            </c:numRef>
          </c:val>
          <c:extLst>
            <c:ext xmlns:c16="http://schemas.microsoft.com/office/drawing/2014/chart" uri="{C3380CC4-5D6E-409C-BE32-E72D297353CC}">
              <c16:uniqueId val="{00000000-2C12-421C-A630-8B22C2825498}"/>
            </c:ext>
          </c:extLst>
        </c:ser>
        <c:dLbls>
          <c:showLegendKey val="0"/>
          <c:showVal val="1"/>
          <c:showCatName val="0"/>
          <c:showSerName val="0"/>
          <c:showPercent val="0"/>
          <c:showBubbleSize val="0"/>
        </c:dLbls>
        <c:gapWidth val="219"/>
        <c:overlap val="100"/>
        <c:axId val="1151039632"/>
        <c:axId val="1151042912"/>
      </c:barChart>
      <c:catAx>
        <c:axId val="1151039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51042912"/>
        <c:crosses val="autoZero"/>
        <c:auto val="1"/>
        <c:lblAlgn val="ctr"/>
        <c:lblOffset val="100"/>
        <c:noMultiLvlLbl val="0"/>
      </c:catAx>
      <c:valAx>
        <c:axId val="1151042912"/>
        <c:scaling>
          <c:orientation val="minMax"/>
          <c:min val="0"/>
        </c:scaling>
        <c:delete val="0"/>
        <c:axPos val="b"/>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51039632"/>
        <c:crosses val="autoZero"/>
        <c:crossBetween val="between"/>
      </c:valAx>
      <c:spPr>
        <a:noFill/>
        <a:ln>
          <a:noFill/>
        </a:ln>
        <a:effectLst/>
      </c:spPr>
    </c:plotArea>
    <c:legend>
      <c:legendPos val="b"/>
      <c:layout>
        <c:manualLayout>
          <c:xMode val="edge"/>
          <c:yMode val="edge"/>
          <c:x val="1.5698741264840166E-2"/>
          <c:y val="0.47456591330878867"/>
          <c:w val="0.19608782051486806"/>
          <c:h val="9.63774557204547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600" b="0" i="0" u="none" strike="noStrike" kern="1200" spc="0" baseline="0" dirty="0" smtClean="0">
                <a:solidFill>
                  <a:schemeClr val="tx1"/>
                </a:solidFill>
                <a:latin typeface="+mn-lt"/>
                <a:ea typeface="+mn-ea"/>
                <a:cs typeface="+mn-cs"/>
              </a:defRPr>
            </a:pPr>
            <a:r>
              <a:rPr lang="en-GB" sz="1600" b="0" i="0" u="none" strike="noStrike" kern="1200" spc="0" baseline="0" dirty="0">
                <a:solidFill>
                  <a:schemeClr val="tx1"/>
                </a:solidFill>
                <a:latin typeface="+mn-lt"/>
                <a:ea typeface="+mn-ea"/>
                <a:cs typeface="+mn-cs"/>
              </a:rPr>
              <a:t>% personally experienced discrimination due to family responsibilities</a:t>
            </a:r>
          </a:p>
        </c:rich>
      </c:tx>
      <c:overlay val="0"/>
      <c:spPr>
        <a:noFill/>
        <a:ln>
          <a:noFill/>
        </a:ln>
        <a:effectLst/>
      </c:spPr>
      <c:txPr>
        <a:bodyPr rot="0" spcFirstLastPara="1" vertOverflow="ellipsis" vert="horz" wrap="square" anchor="ctr" anchorCtr="1"/>
        <a:lstStyle/>
        <a:p>
          <a:pPr>
            <a:defRPr lang="en-GB" sz="1600" b="0" i="0" u="none" strike="noStrike" kern="1200" spc="0" baseline="0" dirty="0" smtClean="0">
              <a:solidFill>
                <a:schemeClr val="tx1"/>
              </a:solidFill>
              <a:latin typeface="+mn-lt"/>
              <a:ea typeface="+mn-ea"/>
              <a:cs typeface="+mn-cs"/>
            </a:defRPr>
          </a:pPr>
          <a:endParaRPr lang="en-US"/>
        </a:p>
      </c:txPr>
    </c:title>
    <c:autoTitleDeleted val="0"/>
    <c:plotArea>
      <c:layout>
        <c:manualLayout>
          <c:layoutTarget val="inner"/>
          <c:xMode val="edge"/>
          <c:yMode val="edge"/>
          <c:x val="2.4081614781732999E-2"/>
          <c:y val="0.10953346956467892"/>
          <c:w val="0.95183677043653403"/>
          <c:h val="0.66293838627778812"/>
        </c:manualLayout>
      </c:layout>
      <c:barChart>
        <c:barDir val="col"/>
        <c:grouping val="stacked"/>
        <c:varyColors val="0"/>
        <c:ser>
          <c:idx val="0"/>
          <c:order val="0"/>
          <c:tx>
            <c:strRef>
              <c:f>Sheet1!$A$2</c:f>
              <c:strCache>
                <c:ptCount val="1"/>
                <c:pt idx="0">
                  <c:v>Yes</c:v>
                </c:pt>
              </c:strCache>
            </c:strRef>
          </c:tx>
          <c:spPr>
            <a:solidFill>
              <a:srgbClr val="798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Sheet1!$B$2:$E$2</c:f>
              <c:numCache>
                <c:formatCode>0%</c:formatCode>
                <c:ptCount val="4"/>
                <c:pt idx="0">
                  <c:v>0</c:v>
                </c:pt>
                <c:pt idx="1">
                  <c:v>0.03</c:v>
                </c:pt>
                <c:pt idx="2">
                  <c:v>0.08</c:v>
                </c:pt>
                <c:pt idx="3">
                  <c:v>0</c:v>
                </c:pt>
              </c:numCache>
            </c:numRef>
          </c:val>
          <c:extLst>
            <c:ext xmlns:c16="http://schemas.microsoft.com/office/drawing/2014/chart" uri="{C3380CC4-5D6E-409C-BE32-E72D297353CC}">
              <c16:uniqueId val="{00000000-CB34-43E5-B064-98DA2CFD2BF2}"/>
            </c:ext>
          </c:extLst>
        </c:ser>
        <c:dLbls>
          <c:dLblPos val="ctr"/>
          <c:showLegendKey val="0"/>
          <c:showVal val="1"/>
          <c:showCatName val="0"/>
          <c:showSerName val="0"/>
          <c:showPercent val="0"/>
          <c:showBubbleSize val="0"/>
        </c:dLbls>
        <c:gapWidth val="150"/>
        <c:overlap val="100"/>
        <c:axId val="2141388832"/>
        <c:axId val="1962487584"/>
      </c:barChart>
      <c:catAx>
        <c:axId val="2141388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2487584"/>
        <c:crosses val="autoZero"/>
        <c:auto val="1"/>
        <c:lblAlgn val="ctr"/>
        <c:lblOffset val="100"/>
        <c:noMultiLvlLbl val="0"/>
      </c:catAx>
      <c:valAx>
        <c:axId val="1962487584"/>
        <c:scaling>
          <c:orientation val="minMax"/>
          <c:max val="1.2"/>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388832"/>
        <c:crosses val="autoZero"/>
        <c:crossBetween val="between"/>
      </c:valAx>
      <c:spPr>
        <a:noFill/>
        <a:ln>
          <a:noFill/>
        </a:ln>
        <a:effectLst/>
      </c:spPr>
    </c:plotArea>
    <c:legend>
      <c:legendPos val="b"/>
      <c:layout>
        <c:manualLayout>
          <c:xMode val="edge"/>
          <c:yMode val="edge"/>
          <c:x val="0.34852078207155668"/>
          <c:y val="0.90803096166945318"/>
          <c:w val="0.26793063253800226"/>
          <c:h val="8.88233327140999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solidFill>
                  <a:schemeClr val="tx1"/>
                </a:solidFill>
              </a:rPr>
              <a:t>O</a:t>
            </a:r>
            <a:r>
              <a:rPr lang="en-GB" sz="1600" baseline="0" dirty="0">
                <a:solidFill>
                  <a:schemeClr val="tx1"/>
                </a:solidFill>
              </a:rPr>
              <a:t>n average, does family responsibilities hinder or enhance one’s career at your company?</a:t>
            </a:r>
            <a:endParaRPr lang="en-GB"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081614781732999E-2"/>
          <c:y val="0.10765804985915761"/>
          <c:w val="0.95183677043653403"/>
          <c:h val="0.61428620627408004"/>
        </c:manualLayout>
      </c:layout>
      <c:barChart>
        <c:barDir val="col"/>
        <c:grouping val="stacked"/>
        <c:varyColors val="0"/>
        <c:ser>
          <c:idx val="0"/>
          <c:order val="0"/>
          <c:tx>
            <c:strRef>
              <c:f>Sheet1!$A$2</c:f>
              <c:strCache>
                <c:ptCount val="1"/>
                <c:pt idx="0">
                  <c:v>Hinders one's career</c:v>
                </c:pt>
              </c:strCache>
            </c:strRef>
          </c:tx>
          <c:spPr>
            <a:solidFill>
              <a:srgbClr val="E51E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Sheet1!$B$2:$E$2</c:f>
              <c:numCache>
                <c:formatCode>0%</c:formatCode>
                <c:ptCount val="4"/>
                <c:pt idx="0">
                  <c:v>0.47</c:v>
                </c:pt>
                <c:pt idx="1">
                  <c:v>0.24</c:v>
                </c:pt>
                <c:pt idx="2">
                  <c:v>0.28999999999999998</c:v>
                </c:pt>
                <c:pt idx="3">
                  <c:v>0.32</c:v>
                </c:pt>
              </c:numCache>
            </c:numRef>
          </c:val>
          <c:extLst>
            <c:ext xmlns:c16="http://schemas.microsoft.com/office/drawing/2014/chart" uri="{C3380CC4-5D6E-409C-BE32-E72D297353CC}">
              <c16:uniqueId val="{00000000-1DE3-4980-98C4-4CF2DD1CA914}"/>
            </c:ext>
          </c:extLst>
        </c:ser>
        <c:ser>
          <c:idx val="1"/>
          <c:order val="1"/>
          <c:tx>
            <c:strRef>
              <c:f>Sheet1!$A$3</c:f>
              <c:strCache>
                <c:ptCount val="1"/>
                <c:pt idx="0">
                  <c:v>Has no effect</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Sheet1!$B$3:$E$3</c:f>
              <c:numCache>
                <c:formatCode>0%</c:formatCode>
                <c:ptCount val="4"/>
                <c:pt idx="0">
                  <c:v>0.47</c:v>
                </c:pt>
                <c:pt idx="1">
                  <c:v>0.7</c:v>
                </c:pt>
                <c:pt idx="2">
                  <c:v>0.71</c:v>
                </c:pt>
                <c:pt idx="3">
                  <c:v>0.59</c:v>
                </c:pt>
              </c:numCache>
            </c:numRef>
          </c:val>
          <c:extLst>
            <c:ext xmlns:c16="http://schemas.microsoft.com/office/drawing/2014/chart" uri="{C3380CC4-5D6E-409C-BE32-E72D297353CC}">
              <c16:uniqueId val="{00000001-1DE3-4980-98C4-4CF2DD1CA914}"/>
            </c:ext>
          </c:extLst>
        </c:ser>
        <c:ser>
          <c:idx val="2"/>
          <c:order val="2"/>
          <c:tx>
            <c:strRef>
              <c:f>Sheet1!$A$4</c:f>
              <c:strCache>
                <c:ptCount val="1"/>
                <c:pt idx="0">
                  <c:v>Is a career advantage</c:v>
                </c:pt>
              </c:strCache>
            </c:strRef>
          </c:tx>
          <c:spPr>
            <a:solidFill>
              <a:srgbClr val="798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Sheet1!$B$4:$E$4</c:f>
              <c:numCache>
                <c:formatCode>0%</c:formatCode>
                <c:ptCount val="4"/>
                <c:pt idx="0">
                  <c:v>7.0000000000000007E-2</c:v>
                </c:pt>
                <c:pt idx="1">
                  <c:v>0.06</c:v>
                </c:pt>
                <c:pt idx="2">
                  <c:v>0</c:v>
                </c:pt>
                <c:pt idx="3">
                  <c:v>0.09</c:v>
                </c:pt>
              </c:numCache>
            </c:numRef>
          </c:val>
          <c:extLst>
            <c:ext xmlns:c16="http://schemas.microsoft.com/office/drawing/2014/chart" uri="{C3380CC4-5D6E-409C-BE32-E72D297353CC}">
              <c16:uniqueId val="{00000002-1DE3-4980-98C4-4CF2DD1CA914}"/>
            </c:ext>
          </c:extLst>
        </c:ser>
        <c:dLbls>
          <c:dLblPos val="ctr"/>
          <c:showLegendKey val="0"/>
          <c:showVal val="1"/>
          <c:showCatName val="0"/>
          <c:showSerName val="0"/>
          <c:showPercent val="0"/>
          <c:showBubbleSize val="0"/>
        </c:dLbls>
        <c:gapWidth val="150"/>
        <c:overlap val="100"/>
        <c:axId val="2141388832"/>
        <c:axId val="1962487584"/>
      </c:barChart>
      <c:catAx>
        <c:axId val="214138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2487584"/>
        <c:crosses val="autoZero"/>
        <c:auto val="1"/>
        <c:lblAlgn val="ctr"/>
        <c:lblOffset val="100"/>
        <c:noMultiLvlLbl val="0"/>
      </c:catAx>
      <c:valAx>
        <c:axId val="1962487584"/>
        <c:scaling>
          <c:orientation val="minMax"/>
          <c:max val="1.2"/>
        </c:scaling>
        <c:delete val="1"/>
        <c:axPos val="l"/>
        <c:numFmt formatCode="0%" sourceLinked="1"/>
        <c:majorTickMark val="none"/>
        <c:minorTickMark val="none"/>
        <c:tickLblPos val="nextTo"/>
        <c:crossAx val="2141388832"/>
        <c:crosses val="autoZero"/>
        <c:crossBetween val="between"/>
      </c:valAx>
      <c:spPr>
        <a:noFill/>
        <a:ln>
          <a:noFill/>
        </a:ln>
        <a:effectLst/>
      </c:spPr>
    </c:plotArea>
    <c:legend>
      <c:legendPos val="b"/>
      <c:layout>
        <c:manualLayout>
          <c:xMode val="edge"/>
          <c:yMode val="edge"/>
          <c:x val="5.6920180393187095E-2"/>
          <c:y val="0.88369459409251339"/>
          <c:w val="0.92731248144750344"/>
          <c:h val="0.116305377099417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solidFill>
                  <a:schemeClr val="tx1"/>
                </a:solidFill>
              </a:rPr>
              <a:t>O</a:t>
            </a:r>
            <a:r>
              <a:rPr lang="en-GB" sz="1600" baseline="0" dirty="0">
                <a:solidFill>
                  <a:schemeClr val="tx1"/>
                </a:solidFill>
              </a:rPr>
              <a:t>n average, does family responsibilities hinder or enhance one’s career at your company?</a:t>
            </a:r>
            <a:endParaRPr lang="en-GB"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081614781732999E-2"/>
          <c:y val="0.10765804985915761"/>
          <c:w val="0.95183677043653403"/>
          <c:h val="0.61428620627408004"/>
        </c:manualLayout>
      </c:layout>
      <c:barChart>
        <c:barDir val="col"/>
        <c:grouping val="stacked"/>
        <c:varyColors val="0"/>
        <c:ser>
          <c:idx val="0"/>
          <c:order val="0"/>
          <c:tx>
            <c:strRef>
              <c:f>Sheet1!$A$2</c:f>
              <c:strCache>
                <c:ptCount val="1"/>
                <c:pt idx="0">
                  <c:v>Hinders one's career</c:v>
                </c:pt>
              </c:strCache>
            </c:strRef>
          </c:tx>
          <c:spPr>
            <a:solidFill>
              <a:srgbClr val="E51E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Sheet1!$B$2:$E$2</c:f>
              <c:numCache>
                <c:formatCode>0%</c:formatCode>
                <c:ptCount val="4"/>
                <c:pt idx="0">
                  <c:v>0.47</c:v>
                </c:pt>
                <c:pt idx="1">
                  <c:v>0.24</c:v>
                </c:pt>
                <c:pt idx="2">
                  <c:v>0.28999999999999998</c:v>
                </c:pt>
                <c:pt idx="3">
                  <c:v>0.32</c:v>
                </c:pt>
              </c:numCache>
            </c:numRef>
          </c:val>
          <c:extLst>
            <c:ext xmlns:c16="http://schemas.microsoft.com/office/drawing/2014/chart" uri="{C3380CC4-5D6E-409C-BE32-E72D297353CC}">
              <c16:uniqueId val="{00000000-1DE3-4980-98C4-4CF2DD1CA914}"/>
            </c:ext>
          </c:extLst>
        </c:ser>
        <c:ser>
          <c:idx val="1"/>
          <c:order val="1"/>
          <c:tx>
            <c:strRef>
              <c:f>Sheet1!$A$3</c:f>
              <c:strCache>
                <c:ptCount val="1"/>
                <c:pt idx="0">
                  <c:v>Has no effect</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Sheet1!$B$3:$E$3</c:f>
              <c:numCache>
                <c:formatCode>0%</c:formatCode>
                <c:ptCount val="4"/>
                <c:pt idx="0">
                  <c:v>0.47</c:v>
                </c:pt>
                <c:pt idx="1">
                  <c:v>0.7</c:v>
                </c:pt>
                <c:pt idx="2">
                  <c:v>0.71</c:v>
                </c:pt>
                <c:pt idx="3">
                  <c:v>0.59</c:v>
                </c:pt>
              </c:numCache>
            </c:numRef>
          </c:val>
          <c:extLst>
            <c:ext xmlns:c16="http://schemas.microsoft.com/office/drawing/2014/chart" uri="{C3380CC4-5D6E-409C-BE32-E72D297353CC}">
              <c16:uniqueId val="{00000001-1DE3-4980-98C4-4CF2DD1CA914}"/>
            </c:ext>
          </c:extLst>
        </c:ser>
        <c:ser>
          <c:idx val="2"/>
          <c:order val="2"/>
          <c:tx>
            <c:strRef>
              <c:f>Sheet1!$A$4</c:f>
              <c:strCache>
                <c:ptCount val="1"/>
                <c:pt idx="0">
                  <c:v>Is a career advantage</c:v>
                </c:pt>
              </c:strCache>
            </c:strRef>
          </c:tx>
          <c:spPr>
            <a:solidFill>
              <a:srgbClr val="798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Have dependent children</c:v>
                </c:pt>
                <c:pt idx="1">
                  <c:v>Do not have dependent children</c:v>
                </c:pt>
                <c:pt idx="2">
                  <c:v>Other care responsibilities</c:v>
                </c:pt>
                <c:pt idx="3">
                  <c:v>No care responsibilities</c:v>
                </c:pt>
              </c:strCache>
            </c:strRef>
          </c:cat>
          <c:val>
            <c:numRef>
              <c:f>Sheet1!$B$4:$E$4</c:f>
              <c:numCache>
                <c:formatCode>0%</c:formatCode>
                <c:ptCount val="4"/>
                <c:pt idx="0">
                  <c:v>7.0000000000000007E-2</c:v>
                </c:pt>
                <c:pt idx="1">
                  <c:v>0.06</c:v>
                </c:pt>
                <c:pt idx="2">
                  <c:v>0</c:v>
                </c:pt>
                <c:pt idx="3">
                  <c:v>0.09</c:v>
                </c:pt>
              </c:numCache>
            </c:numRef>
          </c:val>
          <c:extLst>
            <c:ext xmlns:c16="http://schemas.microsoft.com/office/drawing/2014/chart" uri="{C3380CC4-5D6E-409C-BE32-E72D297353CC}">
              <c16:uniqueId val="{00000002-1DE3-4980-98C4-4CF2DD1CA914}"/>
            </c:ext>
          </c:extLst>
        </c:ser>
        <c:dLbls>
          <c:dLblPos val="ctr"/>
          <c:showLegendKey val="0"/>
          <c:showVal val="1"/>
          <c:showCatName val="0"/>
          <c:showSerName val="0"/>
          <c:showPercent val="0"/>
          <c:showBubbleSize val="0"/>
        </c:dLbls>
        <c:gapWidth val="150"/>
        <c:overlap val="100"/>
        <c:axId val="2141388832"/>
        <c:axId val="1962487584"/>
      </c:barChart>
      <c:catAx>
        <c:axId val="214138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2487584"/>
        <c:crosses val="autoZero"/>
        <c:auto val="1"/>
        <c:lblAlgn val="ctr"/>
        <c:lblOffset val="100"/>
        <c:noMultiLvlLbl val="0"/>
      </c:catAx>
      <c:valAx>
        <c:axId val="1962487584"/>
        <c:scaling>
          <c:orientation val="minMax"/>
          <c:max val="1.2"/>
        </c:scaling>
        <c:delete val="1"/>
        <c:axPos val="l"/>
        <c:numFmt formatCode="0%" sourceLinked="1"/>
        <c:majorTickMark val="none"/>
        <c:minorTickMark val="none"/>
        <c:tickLblPos val="nextTo"/>
        <c:crossAx val="2141388832"/>
        <c:crosses val="autoZero"/>
        <c:crossBetween val="between"/>
      </c:valAx>
      <c:spPr>
        <a:noFill/>
        <a:ln>
          <a:noFill/>
        </a:ln>
        <a:effectLst/>
      </c:spPr>
    </c:plotArea>
    <c:legend>
      <c:legendPos val="b"/>
      <c:layout>
        <c:manualLayout>
          <c:xMode val="edge"/>
          <c:yMode val="edge"/>
          <c:x val="5.6920180393187095E-2"/>
          <c:y val="0.88369459409251339"/>
          <c:w val="0.92731248144750344"/>
          <c:h val="0.116305377099417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201446093479737E-2"/>
          <c:y val="6.1974846695775951E-2"/>
          <c:w val="0.90079855390652031"/>
          <c:h val="0.40296112889566904"/>
        </c:manualLayout>
      </c:layout>
      <c:barChart>
        <c:barDir val="bar"/>
        <c:grouping val="stacked"/>
        <c:varyColors val="0"/>
        <c:ser>
          <c:idx val="0"/>
          <c:order val="0"/>
          <c:tx>
            <c:strRef>
              <c:f>Sheet1!$B$1</c:f>
              <c:strCache>
                <c:ptCount val="1"/>
                <c:pt idx="0">
                  <c:v>%C-suite</c:v>
                </c:pt>
              </c:strCache>
            </c:strRef>
          </c:tx>
          <c:spPr>
            <a:solidFill>
              <a:srgbClr val="7990B7"/>
            </a:solidFill>
            <a:ln>
              <a:noFill/>
            </a:ln>
            <a:effectLst/>
          </c:spPr>
          <c:invertIfNegative val="0"/>
          <c:dPt>
            <c:idx val="0"/>
            <c:invertIfNegative val="0"/>
            <c:bubble3D val="0"/>
            <c:spPr>
              <a:solidFill>
                <a:srgbClr val="E51E42"/>
              </a:solidFill>
              <a:ln>
                <a:noFill/>
              </a:ln>
              <a:effectLst/>
            </c:spPr>
            <c:extLst>
              <c:ext xmlns:c16="http://schemas.microsoft.com/office/drawing/2014/chart" uri="{C3380CC4-5D6E-409C-BE32-E72D297353CC}">
                <c16:uniqueId val="{00000000-7079-410D-85F4-8F1FBC4B81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Ethnic minority</c:v>
                </c:pt>
                <c:pt idx="1">
                  <c:v>Ethnic majority</c:v>
                </c:pt>
              </c:strCache>
            </c:strRef>
          </c:cat>
          <c:val>
            <c:numRef>
              <c:f>Sheet1!$B$2:$B$3</c:f>
              <c:numCache>
                <c:formatCode>0%</c:formatCode>
                <c:ptCount val="2"/>
                <c:pt idx="0">
                  <c:v>0.05</c:v>
                </c:pt>
                <c:pt idx="1">
                  <c:v>0.12</c:v>
                </c:pt>
              </c:numCache>
            </c:numRef>
          </c:val>
          <c:extLst>
            <c:ext xmlns:c16="http://schemas.microsoft.com/office/drawing/2014/chart" uri="{C3380CC4-5D6E-409C-BE32-E72D297353CC}">
              <c16:uniqueId val="{00000000-1F95-4AA9-A5E4-41D14E66E909}"/>
            </c:ext>
          </c:extLst>
        </c:ser>
        <c:dLbls>
          <c:showLegendKey val="0"/>
          <c:showVal val="1"/>
          <c:showCatName val="0"/>
          <c:showSerName val="0"/>
          <c:showPercent val="0"/>
          <c:showBubbleSize val="0"/>
        </c:dLbls>
        <c:gapWidth val="219"/>
        <c:overlap val="100"/>
        <c:axId val="1151039632"/>
        <c:axId val="1151042912"/>
      </c:barChart>
      <c:catAx>
        <c:axId val="1151039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1042912"/>
        <c:crosses val="autoZero"/>
        <c:auto val="1"/>
        <c:lblAlgn val="ctr"/>
        <c:lblOffset val="100"/>
        <c:noMultiLvlLbl val="0"/>
      </c:catAx>
      <c:valAx>
        <c:axId val="1151042912"/>
        <c:scaling>
          <c:orientation val="minMax"/>
          <c:min val="0"/>
        </c:scaling>
        <c:delete val="0"/>
        <c:axPos val="b"/>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1039632"/>
        <c:crosses val="autoZero"/>
        <c:crossBetween val="between"/>
      </c:valAx>
      <c:spPr>
        <a:noFill/>
        <a:ln>
          <a:noFill/>
        </a:ln>
        <a:effectLst/>
      </c:spPr>
    </c:plotArea>
    <c:legend>
      <c:legendPos val="b"/>
      <c:layout>
        <c:manualLayout>
          <c:xMode val="edge"/>
          <c:yMode val="edge"/>
          <c:x val="1.3151468042914515E-2"/>
          <c:y val="0.47933320920846362"/>
          <c:w val="0.40930286623093692"/>
          <c:h val="9.6377455720454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chemeClr val="tx1"/>
                </a:solidFill>
              </a:rPr>
              <a:t>% personally</a:t>
            </a:r>
            <a:r>
              <a:rPr lang="en-GB" baseline="0" dirty="0">
                <a:solidFill>
                  <a:schemeClr val="tx1"/>
                </a:solidFill>
              </a:rPr>
              <a:t> experienced discrimination due to their age</a:t>
            </a:r>
            <a:endParaRPr lang="en-GB"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081614781732999E-2"/>
          <c:y val="0.1724475818936157"/>
          <c:w val="0.95183677043653403"/>
          <c:h val="0.66293838627778812"/>
        </c:manualLayout>
      </c:layout>
      <c:barChart>
        <c:barDir val="col"/>
        <c:grouping val="clustered"/>
        <c:varyColors val="0"/>
        <c:ser>
          <c:idx val="0"/>
          <c:order val="0"/>
          <c:tx>
            <c:strRef>
              <c:f>Sheet1!$A$2</c:f>
              <c:strCache>
                <c:ptCount val="1"/>
                <c:pt idx="0">
                  <c:v>Yes</c:v>
                </c:pt>
              </c:strCache>
            </c:strRef>
          </c:tx>
          <c:spPr>
            <a:solidFill>
              <a:srgbClr val="798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55-64</c:v>
                </c:pt>
              </c:strCache>
            </c:strRef>
          </c:cat>
          <c:val>
            <c:numRef>
              <c:f>Sheet1!$B$2:$F$2</c:f>
              <c:numCache>
                <c:formatCode>0%</c:formatCode>
                <c:ptCount val="5"/>
                <c:pt idx="0">
                  <c:v>0.4</c:v>
                </c:pt>
                <c:pt idx="1">
                  <c:v>0.05</c:v>
                </c:pt>
                <c:pt idx="2">
                  <c:v>0.09</c:v>
                </c:pt>
                <c:pt idx="3">
                  <c:v>0.15</c:v>
                </c:pt>
                <c:pt idx="4">
                  <c:v>0.24</c:v>
                </c:pt>
              </c:numCache>
            </c:numRef>
          </c:val>
          <c:extLst>
            <c:ext xmlns:c16="http://schemas.microsoft.com/office/drawing/2014/chart" uri="{C3380CC4-5D6E-409C-BE32-E72D297353CC}">
              <c16:uniqueId val="{00000000-CB34-43E5-B064-98DA2CFD2BF2}"/>
            </c:ext>
          </c:extLst>
        </c:ser>
        <c:dLbls>
          <c:dLblPos val="ctr"/>
          <c:showLegendKey val="0"/>
          <c:showVal val="1"/>
          <c:showCatName val="0"/>
          <c:showSerName val="0"/>
          <c:showPercent val="0"/>
          <c:showBubbleSize val="0"/>
        </c:dLbls>
        <c:gapWidth val="150"/>
        <c:axId val="2141388832"/>
        <c:axId val="1962487584"/>
      </c:barChart>
      <c:catAx>
        <c:axId val="2141388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2487584"/>
        <c:crosses val="autoZero"/>
        <c:auto val="1"/>
        <c:lblAlgn val="ctr"/>
        <c:lblOffset val="100"/>
        <c:noMultiLvlLbl val="0"/>
      </c:catAx>
      <c:valAx>
        <c:axId val="1962487584"/>
        <c:scaling>
          <c:orientation val="minMax"/>
          <c:max val="1.2"/>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38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3F6A60"/>
              </a:solidFill>
              <a:ln w="6350">
                <a:noFill/>
              </a:ln>
              <a:effectLst/>
            </c:spPr>
            <c:extLst>
              <c:ext xmlns:c16="http://schemas.microsoft.com/office/drawing/2014/chart" uri="{C3380CC4-5D6E-409C-BE32-E72D297353CC}">
                <c16:uniqueId val="{00000001-E35B-4DC1-8A55-387D898A9655}"/>
              </c:ext>
            </c:extLst>
          </c:dPt>
          <c:dPt>
            <c:idx val="1"/>
            <c:bubble3D val="0"/>
            <c:spPr>
              <a:solidFill>
                <a:srgbClr val="A4BB9D"/>
              </a:solidFill>
              <a:ln w="6350">
                <a:noFill/>
              </a:ln>
              <a:effectLst/>
            </c:spPr>
            <c:extLst>
              <c:ext xmlns:c16="http://schemas.microsoft.com/office/drawing/2014/chart" uri="{C3380CC4-5D6E-409C-BE32-E72D297353CC}">
                <c16:uniqueId val="{00000003-E35B-4DC1-8A55-387D898A9655}"/>
              </c:ext>
            </c:extLst>
          </c:dPt>
          <c:dPt>
            <c:idx val="2"/>
            <c:bubble3D val="0"/>
            <c:spPr>
              <a:solidFill>
                <a:srgbClr val="802AB7"/>
              </a:solidFill>
              <a:ln w="6350">
                <a:noFill/>
              </a:ln>
              <a:effectLst/>
            </c:spPr>
            <c:extLst>
              <c:ext xmlns:c16="http://schemas.microsoft.com/office/drawing/2014/chart" uri="{C3380CC4-5D6E-409C-BE32-E72D297353CC}">
                <c16:uniqueId val="{00000005-E35B-4DC1-8A55-387D898A9655}"/>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E35B-4DC1-8A55-387D898A9655}"/>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E35B-4DC1-8A55-387D898A9655}"/>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E35B-4DC1-8A55-387D898A9655}"/>
              </c:ext>
            </c:extLst>
          </c:dPt>
          <c:dLbls>
            <c:delete val="1"/>
          </c:dLbls>
          <c:cat>
            <c:strRef>
              <c:f>Sheet1!$A$2:$A$3</c:f>
              <c:strCache>
                <c:ptCount val="2"/>
                <c:pt idx="0">
                  <c:v>Agree</c:v>
                </c:pt>
                <c:pt idx="1">
                  <c:v>Disagree</c:v>
                </c:pt>
              </c:strCache>
            </c:strRef>
          </c:cat>
          <c:val>
            <c:numRef>
              <c:f>Sheet1!$B$2:$B$3</c:f>
              <c:numCache>
                <c:formatCode>0%</c:formatCode>
                <c:ptCount val="2"/>
                <c:pt idx="0">
                  <c:v>0.63</c:v>
                </c:pt>
                <c:pt idx="1">
                  <c:v>0.37</c:v>
                </c:pt>
              </c:numCache>
            </c:numRef>
          </c:val>
          <c:extLst>
            <c:ext xmlns:c16="http://schemas.microsoft.com/office/drawing/2014/chart" uri="{C3380CC4-5D6E-409C-BE32-E72D297353CC}">
              <c16:uniqueId val="{0000000C-E35B-4DC1-8A55-387D898A9655}"/>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rPr>
              <a:t>O</a:t>
            </a:r>
            <a:r>
              <a:rPr lang="en-GB" baseline="0">
                <a:solidFill>
                  <a:schemeClr val="tx1"/>
                </a:solidFill>
              </a:rPr>
              <a:t>n average, does age hinder or enhance one’s career at your company?</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081614781732999E-2"/>
          <c:y val="0.16049561917379704"/>
          <c:w val="0.95183677043653403"/>
          <c:h val="0.62015704730903987"/>
        </c:manualLayout>
      </c:layout>
      <c:barChart>
        <c:barDir val="col"/>
        <c:grouping val="stacked"/>
        <c:varyColors val="0"/>
        <c:ser>
          <c:idx val="0"/>
          <c:order val="0"/>
          <c:tx>
            <c:strRef>
              <c:f>Sheet1!$A$2</c:f>
              <c:strCache>
                <c:ptCount val="1"/>
                <c:pt idx="0">
                  <c:v>Hinders one's career</c:v>
                </c:pt>
              </c:strCache>
            </c:strRef>
          </c:tx>
          <c:spPr>
            <a:solidFill>
              <a:srgbClr val="E51E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55-64</c:v>
                </c:pt>
              </c:strCache>
            </c:strRef>
          </c:cat>
          <c:val>
            <c:numRef>
              <c:f>Sheet1!$B$2:$F$2</c:f>
              <c:numCache>
                <c:formatCode>0%</c:formatCode>
                <c:ptCount val="5"/>
                <c:pt idx="0">
                  <c:v>0.27</c:v>
                </c:pt>
                <c:pt idx="1">
                  <c:v>0.31</c:v>
                </c:pt>
                <c:pt idx="2">
                  <c:v>0.37</c:v>
                </c:pt>
                <c:pt idx="3">
                  <c:v>0.47</c:v>
                </c:pt>
                <c:pt idx="4">
                  <c:v>0.51</c:v>
                </c:pt>
              </c:numCache>
            </c:numRef>
          </c:val>
          <c:extLst>
            <c:ext xmlns:c16="http://schemas.microsoft.com/office/drawing/2014/chart" uri="{C3380CC4-5D6E-409C-BE32-E72D297353CC}">
              <c16:uniqueId val="{00000000-1DE3-4980-98C4-4CF2DD1CA914}"/>
            </c:ext>
          </c:extLst>
        </c:ser>
        <c:ser>
          <c:idx val="1"/>
          <c:order val="1"/>
          <c:tx>
            <c:strRef>
              <c:f>Sheet1!$A$3</c:f>
              <c:strCache>
                <c:ptCount val="1"/>
                <c:pt idx="0">
                  <c:v>Has no effect</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55-64</c:v>
                </c:pt>
              </c:strCache>
            </c:strRef>
          </c:cat>
          <c:val>
            <c:numRef>
              <c:f>Sheet1!$B$3:$F$3</c:f>
              <c:numCache>
                <c:formatCode>0%</c:formatCode>
                <c:ptCount val="5"/>
                <c:pt idx="0">
                  <c:v>0.18</c:v>
                </c:pt>
                <c:pt idx="1">
                  <c:v>0.61</c:v>
                </c:pt>
                <c:pt idx="2">
                  <c:v>0.56000000000000005</c:v>
                </c:pt>
                <c:pt idx="3">
                  <c:v>0.47</c:v>
                </c:pt>
                <c:pt idx="4">
                  <c:v>0.37</c:v>
                </c:pt>
              </c:numCache>
            </c:numRef>
          </c:val>
          <c:extLst>
            <c:ext xmlns:c16="http://schemas.microsoft.com/office/drawing/2014/chart" uri="{C3380CC4-5D6E-409C-BE32-E72D297353CC}">
              <c16:uniqueId val="{00000001-1DE3-4980-98C4-4CF2DD1CA914}"/>
            </c:ext>
          </c:extLst>
        </c:ser>
        <c:ser>
          <c:idx val="2"/>
          <c:order val="2"/>
          <c:tx>
            <c:strRef>
              <c:f>Sheet1!$A$4</c:f>
              <c:strCache>
                <c:ptCount val="1"/>
                <c:pt idx="0">
                  <c:v>Is a career advantage</c:v>
                </c:pt>
              </c:strCache>
            </c:strRef>
          </c:tx>
          <c:spPr>
            <a:solidFill>
              <a:srgbClr val="798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55-64</c:v>
                </c:pt>
              </c:strCache>
            </c:strRef>
          </c:cat>
          <c:val>
            <c:numRef>
              <c:f>Sheet1!$B$4:$F$4</c:f>
              <c:numCache>
                <c:formatCode>0%</c:formatCode>
                <c:ptCount val="5"/>
                <c:pt idx="0">
                  <c:v>0.55000000000000004</c:v>
                </c:pt>
                <c:pt idx="1">
                  <c:v>0.08</c:v>
                </c:pt>
                <c:pt idx="2">
                  <c:v>7.0000000000000007E-2</c:v>
                </c:pt>
                <c:pt idx="3">
                  <c:v>0.06</c:v>
                </c:pt>
                <c:pt idx="4">
                  <c:v>0.12</c:v>
                </c:pt>
              </c:numCache>
            </c:numRef>
          </c:val>
          <c:extLst>
            <c:ext xmlns:c16="http://schemas.microsoft.com/office/drawing/2014/chart" uri="{C3380CC4-5D6E-409C-BE32-E72D297353CC}">
              <c16:uniqueId val="{00000002-1DE3-4980-98C4-4CF2DD1CA914}"/>
            </c:ext>
          </c:extLst>
        </c:ser>
        <c:dLbls>
          <c:dLblPos val="ctr"/>
          <c:showLegendKey val="0"/>
          <c:showVal val="1"/>
          <c:showCatName val="0"/>
          <c:showSerName val="0"/>
          <c:showPercent val="0"/>
          <c:showBubbleSize val="0"/>
        </c:dLbls>
        <c:gapWidth val="150"/>
        <c:overlap val="100"/>
        <c:axId val="2141388832"/>
        <c:axId val="1962487584"/>
      </c:barChart>
      <c:catAx>
        <c:axId val="214138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2487584"/>
        <c:crosses val="autoZero"/>
        <c:auto val="1"/>
        <c:lblAlgn val="ctr"/>
        <c:lblOffset val="100"/>
        <c:noMultiLvlLbl val="0"/>
      </c:catAx>
      <c:valAx>
        <c:axId val="1962487584"/>
        <c:scaling>
          <c:orientation val="minMax"/>
          <c:max val="1.2"/>
        </c:scaling>
        <c:delete val="1"/>
        <c:axPos val="l"/>
        <c:numFmt formatCode="0%" sourceLinked="1"/>
        <c:majorTickMark val="none"/>
        <c:minorTickMark val="none"/>
        <c:tickLblPos val="nextTo"/>
        <c:crossAx val="2141388832"/>
        <c:crosses val="autoZero"/>
        <c:crossBetween val="between"/>
      </c:valAx>
      <c:spPr>
        <a:noFill/>
        <a:ln>
          <a:noFill/>
        </a:ln>
        <a:effectLst/>
      </c:spPr>
    </c:plotArea>
    <c:legend>
      <c:legendPos val="b"/>
      <c:layout>
        <c:manualLayout>
          <c:xMode val="edge"/>
          <c:yMode val="edge"/>
          <c:x val="5.6920180393187095E-2"/>
          <c:y val="0.88369459409251339"/>
          <c:w val="0.92731248144750344"/>
          <c:h val="0.116305377099417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a:innerShdw>
                <a:prstClr val="black"/>
              </a:innerShdw>
            </a:effectLst>
          </c:spPr>
          <c:dPt>
            <c:idx val="0"/>
            <c:bubble3D val="0"/>
            <c:spPr>
              <a:solidFill>
                <a:srgbClr val="733894"/>
              </a:solidFill>
              <a:ln w="6350">
                <a:noFill/>
              </a:ln>
              <a:effectLst>
                <a:innerShdw>
                  <a:prstClr val="black"/>
                </a:innerShdw>
              </a:effectLst>
            </c:spPr>
            <c:extLst>
              <c:ext xmlns:c16="http://schemas.microsoft.com/office/drawing/2014/chart" uri="{C3380CC4-5D6E-409C-BE32-E72D297353CC}">
                <c16:uniqueId val="{00000001-7825-4263-A203-F0C2244EC849}"/>
              </c:ext>
            </c:extLst>
          </c:dPt>
          <c:dPt>
            <c:idx val="1"/>
            <c:bubble3D val="0"/>
            <c:spPr>
              <a:solidFill>
                <a:srgbClr val="E2DBE5"/>
              </a:solidFill>
              <a:ln w="6350">
                <a:noFill/>
              </a:ln>
              <a:effectLst>
                <a:innerShdw>
                  <a:prstClr val="black"/>
                </a:innerShdw>
              </a:effectLst>
            </c:spPr>
            <c:extLst>
              <c:ext xmlns:c16="http://schemas.microsoft.com/office/drawing/2014/chart" uri="{C3380CC4-5D6E-409C-BE32-E72D297353CC}">
                <c16:uniqueId val="{00000003-7825-4263-A203-F0C2244EC849}"/>
              </c:ext>
            </c:extLst>
          </c:dPt>
          <c:dPt>
            <c:idx val="2"/>
            <c:bubble3D val="0"/>
            <c:spPr>
              <a:solidFill>
                <a:srgbClr val="802AB7"/>
              </a:solidFill>
              <a:ln w="6350">
                <a:noFill/>
              </a:ln>
              <a:effectLst>
                <a:innerShdw>
                  <a:prstClr val="black"/>
                </a:innerShdw>
              </a:effectLst>
            </c:spPr>
            <c:extLst>
              <c:ext xmlns:c16="http://schemas.microsoft.com/office/drawing/2014/chart" uri="{C3380CC4-5D6E-409C-BE32-E72D297353CC}">
                <c16:uniqueId val="{00000005-7825-4263-A203-F0C2244EC849}"/>
              </c:ext>
            </c:extLst>
          </c:dPt>
          <c:dPt>
            <c:idx val="3"/>
            <c:bubble3D val="0"/>
            <c:spPr>
              <a:solidFill>
                <a:srgbClr val="802AB7">
                  <a:lumMod val="60000"/>
                  <a:lumOff val="40000"/>
                </a:srgbClr>
              </a:solidFill>
              <a:ln w="6350">
                <a:noFill/>
              </a:ln>
              <a:effectLst>
                <a:innerShdw>
                  <a:prstClr val="black"/>
                </a:innerShdw>
              </a:effectLst>
            </c:spPr>
            <c:extLst>
              <c:ext xmlns:c16="http://schemas.microsoft.com/office/drawing/2014/chart" uri="{C3380CC4-5D6E-409C-BE32-E72D297353CC}">
                <c16:uniqueId val="{00000007-7825-4263-A203-F0C2244EC849}"/>
              </c:ext>
            </c:extLst>
          </c:dPt>
          <c:dPt>
            <c:idx val="4"/>
            <c:bubble3D val="0"/>
            <c:spPr>
              <a:solidFill>
                <a:srgbClr val="802AB7">
                  <a:lumMod val="40000"/>
                  <a:lumOff val="60000"/>
                </a:srgbClr>
              </a:solidFill>
              <a:ln w="6350">
                <a:noFill/>
              </a:ln>
              <a:effectLst>
                <a:innerShdw>
                  <a:prstClr val="black"/>
                </a:innerShdw>
              </a:effectLst>
            </c:spPr>
            <c:extLst>
              <c:ext xmlns:c16="http://schemas.microsoft.com/office/drawing/2014/chart" uri="{C3380CC4-5D6E-409C-BE32-E72D297353CC}">
                <c16:uniqueId val="{00000009-7825-4263-A203-F0C2244EC849}"/>
              </c:ext>
            </c:extLst>
          </c:dPt>
          <c:dPt>
            <c:idx val="5"/>
            <c:bubble3D val="0"/>
            <c:spPr>
              <a:solidFill>
                <a:srgbClr val="802AB7">
                  <a:lumMod val="20000"/>
                  <a:lumOff val="80000"/>
                </a:srgbClr>
              </a:solidFill>
              <a:ln w="6350">
                <a:noFill/>
              </a:ln>
              <a:effectLst>
                <a:innerShdw>
                  <a:prstClr val="black"/>
                </a:innerShdw>
              </a:effectLst>
            </c:spPr>
            <c:extLst>
              <c:ext xmlns:c16="http://schemas.microsoft.com/office/drawing/2014/chart" uri="{C3380CC4-5D6E-409C-BE32-E72D297353CC}">
                <c16:uniqueId val="{0000000B-7825-4263-A203-F0C2244EC849}"/>
              </c:ext>
            </c:extLst>
          </c:dPt>
          <c:dLbls>
            <c:delete val="1"/>
          </c:dLbls>
          <c:cat>
            <c:strRef>
              <c:f>Sheet1!$A$2:$A$3</c:f>
              <c:strCache>
                <c:ptCount val="2"/>
                <c:pt idx="0">
                  <c:v>Agree</c:v>
                </c:pt>
                <c:pt idx="1">
                  <c:v>Disagree</c:v>
                </c:pt>
              </c:strCache>
            </c:strRef>
          </c:cat>
          <c:val>
            <c:numRef>
              <c:f>Sheet1!$B$2:$B$3</c:f>
              <c:numCache>
                <c:formatCode>0%</c:formatCode>
                <c:ptCount val="2"/>
                <c:pt idx="0">
                  <c:v>0.38</c:v>
                </c:pt>
                <c:pt idx="1">
                  <c:v>0.62</c:v>
                </c:pt>
              </c:numCache>
            </c:numRef>
          </c:val>
          <c:extLst>
            <c:ext xmlns:c16="http://schemas.microsoft.com/office/drawing/2014/chart" uri="{C3380CC4-5D6E-409C-BE32-E72D297353CC}">
              <c16:uniqueId val="{0000000C-7825-4263-A203-F0C2244EC849}"/>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a:innerShdw>
                <a:prstClr val="black"/>
              </a:innerShdw>
            </a:effectLst>
          </c:spPr>
          <c:dPt>
            <c:idx val="0"/>
            <c:bubble3D val="0"/>
            <c:spPr>
              <a:solidFill>
                <a:srgbClr val="733894"/>
              </a:solidFill>
              <a:ln w="6350">
                <a:noFill/>
              </a:ln>
              <a:effectLst>
                <a:innerShdw>
                  <a:prstClr val="black"/>
                </a:innerShdw>
              </a:effectLst>
            </c:spPr>
            <c:extLst>
              <c:ext xmlns:c16="http://schemas.microsoft.com/office/drawing/2014/chart" uri="{C3380CC4-5D6E-409C-BE32-E72D297353CC}">
                <c16:uniqueId val="{00000001-DA5B-4B8A-B19C-14D27B6165F5}"/>
              </c:ext>
            </c:extLst>
          </c:dPt>
          <c:dPt>
            <c:idx val="1"/>
            <c:bubble3D val="0"/>
            <c:spPr>
              <a:solidFill>
                <a:srgbClr val="E2DBE5"/>
              </a:solidFill>
              <a:ln w="6350">
                <a:noFill/>
              </a:ln>
              <a:effectLst>
                <a:innerShdw>
                  <a:prstClr val="black"/>
                </a:innerShdw>
              </a:effectLst>
            </c:spPr>
            <c:extLst>
              <c:ext xmlns:c16="http://schemas.microsoft.com/office/drawing/2014/chart" uri="{C3380CC4-5D6E-409C-BE32-E72D297353CC}">
                <c16:uniqueId val="{00000003-DA5B-4B8A-B19C-14D27B6165F5}"/>
              </c:ext>
            </c:extLst>
          </c:dPt>
          <c:dPt>
            <c:idx val="2"/>
            <c:bubble3D val="0"/>
            <c:spPr>
              <a:solidFill>
                <a:srgbClr val="802AB7"/>
              </a:solidFill>
              <a:ln w="6350">
                <a:noFill/>
              </a:ln>
              <a:effectLst>
                <a:innerShdw>
                  <a:prstClr val="black"/>
                </a:innerShdw>
              </a:effectLst>
            </c:spPr>
            <c:extLst>
              <c:ext xmlns:c16="http://schemas.microsoft.com/office/drawing/2014/chart" uri="{C3380CC4-5D6E-409C-BE32-E72D297353CC}">
                <c16:uniqueId val="{00000005-DA5B-4B8A-B19C-14D27B6165F5}"/>
              </c:ext>
            </c:extLst>
          </c:dPt>
          <c:dPt>
            <c:idx val="3"/>
            <c:bubble3D val="0"/>
            <c:spPr>
              <a:solidFill>
                <a:srgbClr val="802AB7">
                  <a:lumMod val="60000"/>
                  <a:lumOff val="40000"/>
                </a:srgbClr>
              </a:solidFill>
              <a:ln w="6350">
                <a:noFill/>
              </a:ln>
              <a:effectLst>
                <a:innerShdw>
                  <a:prstClr val="black"/>
                </a:innerShdw>
              </a:effectLst>
            </c:spPr>
            <c:extLst>
              <c:ext xmlns:c16="http://schemas.microsoft.com/office/drawing/2014/chart" uri="{C3380CC4-5D6E-409C-BE32-E72D297353CC}">
                <c16:uniqueId val="{00000007-DA5B-4B8A-B19C-14D27B6165F5}"/>
              </c:ext>
            </c:extLst>
          </c:dPt>
          <c:dPt>
            <c:idx val="4"/>
            <c:bubble3D val="0"/>
            <c:spPr>
              <a:solidFill>
                <a:srgbClr val="802AB7">
                  <a:lumMod val="40000"/>
                  <a:lumOff val="60000"/>
                </a:srgbClr>
              </a:solidFill>
              <a:ln w="6350">
                <a:noFill/>
              </a:ln>
              <a:effectLst>
                <a:innerShdw>
                  <a:prstClr val="black"/>
                </a:innerShdw>
              </a:effectLst>
            </c:spPr>
            <c:extLst>
              <c:ext xmlns:c16="http://schemas.microsoft.com/office/drawing/2014/chart" uri="{C3380CC4-5D6E-409C-BE32-E72D297353CC}">
                <c16:uniqueId val="{00000009-DA5B-4B8A-B19C-14D27B6165F5}"/>
              </c:ext>
            </c:extLst>
          </c:dPt>
          <c:dPt>
            <c:idx val="5"/>
            <c:bubble3D val="0"/>
            <c:spPr>
              <a:solidFill>
                <a:srgbClr val="802AB7">
                  <a:lumMod val="20000"/>
                  <a:lumOff val="80000"/>
                </a:srgbClr>
              </a:solidFill>
              <a:ln w="6350">
                <a:noFill/>
              </a:ln>
              <a:effectLst>
                <a:innerShdw>
                  <a:prstClr val="black"/>
                </a:innerShdw>
              </a:effectLst>
            </c:spPr>
            <c:extLst>
              <c:ext xmlns:c16="http://schemas.microsoft.com/office/drawing/2014/chart" uri="{C3380CC4-5D6E-409C-BE32-E72D297353CC}">
                <c16:uniqueId val="{0000000B-DA5B-4B8A-B19C-14D27B6165F5}"/>
              </c:ext>
            </c:extLst>
          </c:dPt>
          <c:dLbls>
            <c:delete val="1"/>
          </c:dLbls>
          <c:cat>
            <c:strRef>
              <c:f>Sheet1!$A$2:$A$3</c:f>
              <c:strCache>
                <c:ptCount val="2"/>
                <c:pt idx="0">
                  <c:v>Agree</c:v>
                </c:pt>
                <c:pt idx="1">
                  <c:v>Disagree</c:v>
                </c:pt>
              </c:strCache>
            </c:strRef>
          </c:cat>
          <c:val>
            <c:numRef>
              <c:f>Sheet1!$B$2:$B$3</c:f>
              <c:numCache>
                <c:formatCode>0%</c:formatCode>
                <c:ptCount val="2"/>
                <c:pt idx="0">
                  <c:v>0.27</c:v>
                </c:pt>
                <c:pt idx="1">
                  <c:v>0.73</c:v>
                </c:pt>
              </c:numCache>
            </c:numRef>
          </c:val>
          <c:extLst>
            <c:ext xmlns:c16="http://schemas.microsoft.com/office/drawing/2014/chart" uri="{C3380CC4-5D6E-409C-BE32-E72D297353CC}">
              <c16:uniqueId val="{0000000C-DA5B-4B8A-B19C-14D27B6165F5}"/>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a:innerShdw>
                <a:prstClr val="black"/>
              </a:innerShdw>
            </a:effectLst>
          </c:spPr>
          <c:dPt>
            <c:idx val="0"/>
            <c:bubble3D val="0"/>
            <c:spPr>
              <a:solidFill>
                <a:srgbClr val="733894"/>
              </a:solidFill>
              <a:ln w="6350">
                <a:noFill/>
              </a:ln>
              <a:effectLst>
                <a:innerShdw>
                  <a:prstClr val="black"/>
                </a:innerShdw>
              </a:effectLst>
            </c:spPr>
            <c:extLst>
              <c:ext xmlns:c16="http://schemas.microsoft.com/office/drawing/2014/chart" uri="{C3380CC4-5D6E-409C-BE32-E72D297353CC}">
                <c16:uniqueId val="{00000001-4697-4EB8-868B-4EAA68E24234}"/>
              </c:ext>
            </c:extLst>
          </c:dPt>
          <c:dPt>
            <c:idx val="1"/>
            <c:bubble3D val="0"/>
            <c:spPr>
              <a:solidFill>
                <a:srgbClr val="E2DBE5"/>
              </a:solidFill>
              <a:ln w="6350">
                <a:noFill/>
              </a:ln>
              <a:effectLst>
                <a:innerShdw>
                  <a:prstClr val="black"/>
                </a:innerShdw>
              </a:effectLst>
            </c:spPr>
            <c:extLst>
              <c:ext xmlns:c16="http://schemas.microsoft.com/office/drawing/2014/chart" uri="{C3380CC4-5D6E-409C-BE32-E72D297353CC}">
                <c16:uniqueId val="{00000003-4697-4EB8-868B-4EAA68E24234}"/>
              </c:ext>
            </c:extLst>
          </c:dPt>
          <c:dPt>
            <c:idx val="2"/>
            <c:bubble3D val="0"/>
            <c:spPr>
              <a:solidFill>
                <a:srgbClr val="802AB7"/>
              </a:solidFill>
              <a:ln w="6350">
                <a:noFill/>
              </a:ln>
              <a:effectLst>
                <a:innerShdw>
                  <a:prstClr val="black"/>
                </a:innerShdw>
              </a:effectLst>
            </c:spPr>
            <c:extLst>
              <c:ext xmlns:c16="http://schemas.microsoft.com/office/drawing/2014/chart" uri="{C3380CC4-5D6E-409C-BE32-E72D297353CC}">
                <c16:uniqueId val="{00000005-4697-4EB8-868B-4EAA68E24234}"/>
              </c:ext>
            </c:extLst>
          </c:dPt>
          <c:dPt>
            <c:idx val="3"/>
            <c:bubble3D val="0"/>
            <c:spPr>
              <a:solidFill>
                <a:srgbClr val="802AB7">
                  <a:lumMod val="60000"/>
                  <a:lumOff val="40000"/>
                </a:srgbClr>
              </a:solidFill>
              <a:ln w="6350">
                <a:noFill/>
              </a:ln>
              <a:effectLst>
                <a:innerShdw>
                  <a:prstClr val="black"/>
                </a:innerShdw>
              </a:effectLst>
            </c:spPr>
            <c:extLst>
              <c:ext xmlns:c16="http://schemas.microsoft.com/office/drawing/2014/chart" uri="{C3380CC4-5D6E-409C-BE32-E72D297353CC}">
                <c16:uniqueId val="{00000007-4697-4EB8-868B-4EAA68E24234}"/>
              </c:ext>
            </c:extLst>
          </c:dPt>
          <c:dPt>
            <c:idx val="4"/>
            <c:bubble3D val="0"/>
            <c:spPr>
              <a:solidFill>
                <a:srgbClr val="802AB7">
                  <a:lumMod val="40000"/>
                  <a:lumOff val="60000"/>
                </a:srgbClr>
              </a:solidFill>
              <a:ln w="6350">
                <a:noFill/>
              </a:ln>
              <a:effectLst>
                <a:innerShdw>
                  <a:prstClr val="black"/>
                </a:innerShdw>
              </a:effectLst>
            </c:spPr>
            <c:extLst>
              <c:ext xmlns:c16="http://schemas.microsoft.com/office/drawing/2014/chart" uri="{C3380CC4-5D6E-409C-BE32-E72D297353CC}">
                <c16:uniqueId val="{00000009-4697-4EB8-868B-4EAA68E24234}"/>
              </c:ext>
            </c:extLst>
          </c:dPt>
          <c:dPt>
            <c:idx val="5"/>
            <c:bubble3D val="0"/>
            <c:spPr>
              <a:solidFill>
                <a:srgbClr val="802AB7">
                  <a:lumMod val="20000"/>
                  <a:lumOff val="80000"/>
                </a:srgbClr>
              </a:solidFill>
              <a:ln w="6350">
                <a:noFill/>
              </a:ln>
              <a:effectLst>
                <a:innerShdw>
                  <a:prstClr val="black"/>
                </a:innerShdw>
              </a:effectLst>
            </c:spPr>
            <c:extLst>
              <c:ext xmlns:c16="http://schemas.microsoft.com/office/drawing/2014/chart" uri="{C3380CC4-5D6E-409C-BE32-E72D297353CC}">
                <c16:uniqueId val="{0000000B-4697-4EB8-868B-4EAA68E24234}"/>
              </c:ext>
            </c:extLst>
          </c:dPt>
          <c:dLbls>
            <c:delete val="1"/>
          </c:dLbls>
          <c:cat>
            <c:strRef>
              <c:f>Sheet1!$A$2:$A$3</c:f>
              <c:strCache>
                <c:ptCount val="2"/>
                <c:pt idx="0">
                  <c:v>Agree</c:v>
                </c:pt>
                <c:pt idx="1">
                  <c:v>Disagree</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C-4697-4EB8-868B-4EAA68E24234}"/>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a:innerShdw>
                <a:prstClr val="black"/>
              </a:innerShdw>
            </a:effectLst>
          </c:spPr>
          <c:dPt>
            <c:idx val="0"/>
            <c:bubble3D val="0"/>
            <c:spPr>
              <a:solidFill>
                <a:srgbClr val="733894"/>
              </a:solidFill>
              <a:ln w="6350">
                <a:noFill/>
              </a:ln>
              <a:effectLst>
                <a:innerShdw>
                  <a:prstClr val="black"/>
                </a:innerShdw>
              </a:effectLst>
            </c:spPr>
            <c:extLst>
              <c:ext xmlns:c16="http://schemas.microsoft.com/office/drawing/2014/chart" uri="{C3380CC4-5D6E-409C-BE32-E72D297353CC}">
                <c16:uniqueId val="{00000001-B7D2-4059-931E-DD5A40ADA337}"/>
              </c:ext>
            </c:extLst>
          </c:dPt>
          <c:dPt>
            <c:idx val="1"/>
            <c:bubble3D val="0"/>
            <c:spPr>
              <a:solidFill>
                <a:srgbClr val="E2DBE5"/>
              </a:solidFill>
              <a:ln w="6350">
                <a:noFill/>
              </a:ln>
              <a:effectLst>
                <a:innerShdw>
                  <a:prstClr val="black"/>
                </a:innerShdw>
              </a:effectLst>
            </c:spPr>
            <c:extLst>
              <c:ext xmlns:c16="http://schemas.microsoft.com/office/drawing/2014/chart" uri="{C3380CC4-5D6E-409C-BE32-E72D297353CC}">
                <c16:uniqueId val="{00000003-B7D2-4059-931E-DD5A40ADA337}"/>
              </c:ext>
            </c:extLst>
          </c:dPt>
          <c:dPt>
            <c:idx val="2"/>
            <c:bubble3D val="0"/>
            <c:spPr>
              <a:solidFill>
                <a:srgbClr val="802AB7"/>
              </a:solidFill>
              <a:ln w="6350">
                <a:noFill/>
              </a:ln>
              <a:effectLst>
                <a:innerShdw>
                  <a:prstClr val="black"/>
                </a:innerShdw>
              </a:effectLst>
            </c:spPr>
            <c:extLst>
              <c:ext xmlns:c16="http://schemas.microsoft.com/office/drawing/2014/chart" uri="{C3380CC4-5D6E-409C-BE32-E72D297353CC}">
                <c16:uniqueId val="{00000005-B7D2-4059-931E-DD5A40ADA337}"/>
              </c:ext>
            </c:extLst>
          </c:dPt>
          <c:dPt>
            <c:idx val="3"/>
            <c:bubble3D val="0"/>
            <c:spPr>
              <a:solidFill>
                <a:srgbClr val="802AB7">
                  <a:lumMod val="60000"/>
                  <a:lumOff val="40000"/>
                </a:srgbClr>
              </a:solidFill>
              <a:ln w="6350">
                <a:noFill/>
              </a:ln>
              <a:effectLst>
                <a:innerShdw>
                  <a:prstClr val="black"/>
                </a:innerShdw>
              </a:effectLst>
            </c:spPr>
            <c:extLst>
              <c:ext xmlns:c16="http://schemas.microsoft.com/office/drawing/2014/chart" uri="{C3380CC4-5D6E-409C-BE32-E72D297353CC}">
                <c16:uniqueId val="{00000007-B7D2-4059-931E-DD5A40ADA337}"/>
              </c:ext>
            </c:extLst>
          </c:dPt>
          <c:dPt>
            <c:idx val="4"/>
            <c:bubble3D val="0"/>
            <c:spPr>
              <a:solidFill>
                <a:srgbClr val="802AB7">
                  <a:lumMod val="40000"/>
                  <a:lumOff val="60000"/>
                </a:srgbClr>
              </a:solidFill>
              <a:ln w="6350">
                <a:noFill/>
              </a:ln>
              <a:effectLst>
                <a:innerShdw>
                  <a:prstClr val="black"/>
                </a:innerShdw>
              </a:effectLst>
            </c:spPr>
            <c:extLst>
              <c:ext xmlns:c16="http://schemas.microsoft.com/office/drawing/2014/chart" uri="{C3380CC4-5D6E-409C-BE32-E72D297353CC}">
                <c16:uniqueId val="{00000009-B7D2-4059-931E-DD5A40ADA337}"/>
              </c:ext>
            </c:extLst>
          </c:dPt>
          <c:dPt>
            <c:idx val="5"/>
            <c:bubble3D val="0"/>
            <c:spPr>
              <a:solidFill>
                <a:srgbClr val="802AB7">
                  <a:lumMod val="20000"/>
                  <a:lumOff val="80000"/>
                </a:srgbClr>
              </a:solidFill>
              <a:ln w="6350">
                <a:noFill/>
              </a:ln>
              <a:effectLst>
                <a:innerShdw>
                  <a:prstClr val="black"/>
                </a:innerShdw>
              </a:effectLst>
            </c:spPr>
            <c:extLst>
              <c:ext xmlns:c16="http://schemas.microsoft.com/office/drawing/2014/chart" uri="{C3380CC4-5D6E-409C-BE32-E72D297353CC}">
                <c16:uniqueId val="{0000000B-B7D2-4059-931E-DD5A40ADA337}"/>
              </c:ext>
            </c:extLst>
          </c:dPt>
          <c:dLbls>
            <c:delete val="1"/>
          </c:dLbls>
          <c:cat>
            <c:strRef>
              <c:f>Sheet1!$A$2:$A$3</c:f>
              <c:strCache>
                <c:ptCount val="2"/>
                <c:pt idx="0">
                  <c:v>Agree</c:v>
                </c:pt>
                <c:pt idx="1">
                  <c:v>Disagree</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C-B7D2-4059-931E-DD5A40ADA337}"/>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c:v>
                </c:pt>
              </c:strCache>
            </c:strRef>
          </c:tx>
          <c:spPr>
            <a:solidFill>
              <a:srgbClr val="F3973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Jungka"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Executive Management / C-Suite</c:v>
                </c:pt>
                <c:pt idx="1">
                  <c:v>Other Senior Staff</c:v>
                </c:pt>
                <c:pt idx="2">
                  <c:v>Middle Manager</c:v>
                </c:pt>
                <c:pt idx="3">
                  <c:v>Junior Manager</c:v>
                </c:pt>
                <c:pt idx="4">
                  <c:v>Executive</c:v>
                </c:pt>
                <c:pt idx="5">
                  <c:v>Junior Executive / Intern / Apprentice / Trainee</c:v>
                </c:pt>
              </c:strCache>
            </c:strRef>
          </c:cat>
          <c:val>
            <c:numRef>
              <c:f>Sheet1!$B$2:$B$7</c:f>
              <c:numCache>
                <c:formatCode>0%</c:formatCode>
                <c:ptCount val="6"/>
                <c:pt idx="0">
                  <c:v>0.5</c:v>
                </c:pt>
                <c:pt idx="1">
                  <c:v>0.38</c:v>
                </c:pt>
                <c:pt idx="2">
                  <c:v>0.33</c:v>
                </c:pt>
                <c:pt idx="3">
                  <c:v>0.27</c:v>
                </c:pt>
                <c:pt idx="4">
                  <c:v>0.32</c:v>
                </c:pt>
                <c:pt idx="5">
                  <c:v>0.3</c:v>
                </c:pt>
              </c:numCache>
            </c:numRef>
          </c:val>
          <c:extLst>
            <c:ext xmlns:c16="http://schemas.microsoft.com/office/drawing/2014/chart" uri="{C3380CC4-5D6E-409C-BE32-E72D297353CC}">
              <c16:uniqueId val="{00000000-4EAB-4C84-9515-933EAB9655A9}"/>
            </c:ext>
          </c:extLst>
        </c:ser>
        <c:ser>
          <c:idx val="1"/>
          <c:order val="1"/>
          <c:tx>
            <c:strRef>
              <c:f>Sheet1!$C$1</c:f>
              <c:strCache>
                <c:ptCount val="1"/>
                <c:pt idx="0">
                  <c:v>Women</c:v>
                </c:pt>
              </c:strCache>
            </c:strRef>
          </c:tx>
          <c:spPr>
            <a:solidFill>
              <a:srgbClr val="F36A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Jungka"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Executive Management / C-Suite</c:v>
                </c:pt>
                <c:pt idx="1">
                  <c:v>Other Senior Staff</c:v>
                </c:pt>
                <c:pt idx="2">
                  <c:v>Middle Manager</c:v>
                </c:pt>
                <c:pt idx="3">
                  <c:v>Junior Manager</c:v>
                </c:pt>
                <c:pt idx="4">
                  <c:v>Executive</c:v>
                </c:pt>
                <c:pt idx="5">
                  <c:v>Junior Executive / Intern / Apprentice / Trainee</c:v>
                </c:pt>
              </c:strCache>
            </c:strRef>
          </c:cat>
          <c:val>
            <c:numRef>
              <c:f>Sheet1!$C$2:$C$7</c:f>
              <c:numCache>
                <c:formatCode>0%</c:formatCode>
                <c:ptCount val="6"/>
                <c:pt idx="0">
                  <c:v>0.5</c:v>
                </c:pt>
                <c:pt idx="1">
                  <c:v>0.62</c:v>
                </c:pt>
                <c:pt idx="2">
                  <c:v>0.67</c:v>
                </c:pt>
                <c:pt idx="3">
                  <c:v>0.73</c:v>
                </c:pt>
                <c:pt idx="4">
                  <c:v>0.68</c:v>
                </c:pt>
                <c:pt idx="5">
                  <c:v>0.7</c:v>
                </c:pt>
              </c:numCache>
            </c:numRef>
          </c:val>
          <c:extLst>
            <c:ext xmlns:c16="http://schemas.microsoft.com/office/drawing/2014/chart" uri="{C3380CC4-5D6E-409C-BE32-E72D297353CC}">
              <c16:uniqueId val="{00000001-4EAB-4C84-9515-933EAB9655A9}"/>
            </c:ext>
          </c:extLst>
        </c:ser>
        <c:dLbls>
          <c:showLegendKey val="0"/>
          <c:showVal val="0"/>
          <c:showCatName val="0"/>
          <c:showSerName val="0"/>
          <c:showPercent val="0"/>
          <c:showBubbleSize val="0"/>
        </c:dLbls>
        <c:gapWidth val="219"/>
        <c:overlap val="-27"/>
        <c:axId val="1477742064"/>
        <c:axId val="1712893039"/>
      </c:barChart>
      <c:catAx>
        <c:axId val="147774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Jungka" panose="00000500000000000000" pitchFamily="2" charset="0"/>
                <a:ea typeface="+mn-ea"/>
                <a:cs typeface="+mn-cs"/>
              </a:defRPr>
            </a:pPr>
            <a:endParaRPr lang="en-US"/>
          </a:p>
        </c:txPr>
        <c:crossAx val="1712893039"/>
        <c:crosses val="autoZero"/>
        <c:auto val="1"/>
        <c:lblAlgn val="ctr"/>
        <c:lblOffset val="100"/>
        <c:noMultiLvlLbl val="0"/>
      </c:catAx>
      <c:valAx>
        <c:axId val="1712893039"/>
        <c:scaling>
          <c:orientation val="minMax"/>
        </c:scaling>
        <c:delete val="1"/>
        <c:axPos val="l"/>
        <c:numFmt formatCode="0%" sourceLinked="1"/>
        <c:majorTickMark val="none"/>
        <c:minorTickMark val="none"/>
        <c:tickLblPos val="nextTo"/>
        <c:crossAx val="1477742064"/>
        <c:crosses val="autoZero"/>
        <c:crossBetween val="between"/>
      </c:valAx>
      <c:spPr>
        <a:noFill/>
        <a:ln w="25400">
          <a:noFill/>
        </a:ln>
        <a:effectLst/>
      </c:spPr>
    </c:plotArea>
    <c:legend>
      <c:legendPos val="b"/>
      <c:layout>
        <c:manualLayout>
          <c:xMode val="edge"/>
          <c:yMode val="edge"/>
          <c:x val="5.3239809346999629E-2"/>
          <c:y val="2.9871778108127661E-2"/>
          <c:w val="0.18092942056270211"/>
          <c:h val="7.64726574239519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Jungka"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19911641253524"/>
          <c:y val="0.17836490884749129"/>
          <c:w val="0.4303352137601178"/>
          <c:h val="0.28945314353846918"/>
        </c:manualLayout>
      </c:layout>
      <c:doughnutChart>
        <c:varyColors val="1"/>
        <c:ser>
          <c:idx val="0"/>
          <c:order val="0"/>
          <c:tx>
            <c:strRef>
              <c:f>Sheet1!$B$2</c:f>
              <c:strCache>
                <c:ptCount val="1"/>
                <c:pt idx="0">
                  <c:v>Percentage</c:v>
                </c:pt>
              </c:strCache>
            </c:strRef>
          </c:tx>
          <c:spPr>
            <a:ln>
              <a:noFill/>
            </a:ln>
            <a:scene3d>
              <a:camera prst="orthographicFront"/>
              <a:lightRig rig="brightRoom" dir="t"/>
            </a:scene3d>
            <a:sp3d prstMaterial="flat">
              <a:contourClr>
                <a:srgbClr val="000000"/>
              </a:contourClr>
            </a:sp3d>
          </c:spPr>
          <c:dPt>
            <c:idx val="0"/>
            <c:bubble3D val="0"/>
            <c:spPr>
              <a:solidFill>
                <a:srgbClr val="E51E4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3074-4D06-AD6E-759FB79DFDA5}"/>
              </c:ext>
            </c:extLst>
          </c:dPt>
          <c:dPt>
            <c:idx val="1"/>
            <c:bubble3D val="0"/>
            <c:spPr>
              <a:solidFill>
                <a:srgbClr val="F4A099"/>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3074-4D06-AD6E-759FB79DFDA5}"/>
              </c:ext>
            </c:extLst>
          </c:dPt>
          <c:dPt>
            <c:idx val="2"/>
            <c:bubble3D val="0"/>
            <c:spPr>
              <a:solidFill>
                <a:srgbClr val="153B8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3074-4D06-AD6E-759FB79DFDA5}"/>
              </c:ext>
            </c:extLst>
          </c:dPt>
          <c:dPt>
            <c:idx val="3"/>
            <c:bubble3D val="0"/>
            <c:spPr>
              <a:solidFill>
                <a:srgbClr val="7990B7"/>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3074-4D06-AD6E-759FB79DFDA5}"/>
              </c:ext>
            </c:extLst>
          </c:dPt>
          <c:dPt>
            <c:idx val="4"/>
            <c:bubble3D val="0"/>
            <c:spPr>
              <a:solidFill>
                <a:schemeClr val="accent4">
                  <a:lumMod val="60000"/>
                  <a:lumOff val="4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9-3074-4D06-AD6E-759FB79DFDA5}"/>
              </c:ext>
            </c:extLst>
          </c:dPt>
          <c:dPt>
            <c:idx val="5"/>
            <c:bubble3D val="0"/>
            <c:spPr>
              <a:solidFill>
                <a:srgbClr val="7030A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B-3074-4D06-AD6E-759FB79DFDA5}"/>
              </c:ext>
            </c:extLst>
          </c:dPt>
          <c:dPt>
            <c:idx val="6"/>
            <c:bubble3D val="0"/>
            <c:spPr>
              <a:solidFill>
                <a:schemeClr val="accent1">
                  <a:lumMod val="6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D-3074-4D06-AD6E-759FB79DFDA5}"/>
              </c:ext>
            </c:extLst>
          </c:dPt>
          <c:dPt>
            <c:idx val="7"/>
            <c:bubble3D val="0"/>
            <c:spPr>
              <a:solidFill>
                <a:srgbClr val="A4BB9D"/>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F-3074-4D06-AD6E-759FB79DFDA5}"/>
              </c:ext>
            </c:extLst>
          </c:dPt>
          <c:dPt>
            <c:idx val="8"/>
            <c:bubble3D val="0"/>
            <c:spPr>
              <a:solidFill>
                <a:srgbClr val="FABC23"/>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1-3074-4D06-AD6E-759FB79DFDA5}"/>
              </c:ext>
            </c:extLst>
          </c:dPt>
          <c:dPt>
            <c:idx val="9"/>
            <c:bubble3D val="0"/>
            <c:spPr>
              <a:solidFill>
                <a:srgbClr val="FAE087"/>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3-3074-4D06-AD6E-759FB79DFDA5}"/>
              </c:ext>
            </c:extLst>
          </c:dPt>
          <c:dPt>
            <c:idx val="10"/>
            <c:bubble3D val="0"/>
            <c:spPr>
              <a:solidFill>
                <a:srgbClr val="F36A0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5-3074-4D06-AD6E-759FB79DFDA5}"/>
              </c:ext>
            </c:extLst>
          </c:dPt>
          <c:dPt>
            <c:idx val="11"/>
            <c:bubble3D val="0"/>
            <c:spPr>
              <a:solidFill>
                <a:srgbClr val="683D31"/>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7-3074-4D06-AD6E-759FB79DFDA5}"/>
              </c:ext>
            </c:extLst>
          </c:dPt>
          <c:dPt>
            <c:idx val="12"/>
            <c:bubble3D val="0"/>
            <c:spPr>
              <a:solidFill>
                <a:srgbClr val="CBA38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19-3074-4D06-AD6E-759FB79DFDA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Jungka" panose="00000500000000000000" pitchFamily="2" charset="0"/>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Sheet1!$A$3:$A$15</c:f>
              <c:strCache>
                <c:ptCount val="13"/>
                <c:pt idx="0">
                  <c:v>Brand</c:v>
                </c:pt>
                <c:pt idx="1">
                  <c:v>Creative agency</c:v>
                </c:pt>
                <c:pt idx="2">
                  <c:v>Media agency</c:v>
                </c:pt>
                <c:pt idx="3">
                  <c:v>Media</c:v>
                </c:pt>
                <c:pt idx="4">
                  <c:v>Industry association / Trade body</c:v>
                </c:pt>
                <c:pt idx="5">
                  <c:v>Production House</c:v>
                </c:pt>
                <c:pt idx="6">
                  <c:v>Publisher</c:v>
                </c:pt>
                <c:pt idx="7">
                  <c:v>Research/Insights agency</c:v>
                </c:pt>
                <c:pt idx="8">
                  <c:v>I am a freelancer</c:v>
                </c:pt>
                <c:pt idx="9">
                  <c:v>PR agency</c:v>
                </c:pt>
                <c:pt idx="10">
                  <c:v>Digital agency</c:v>
                </c:pt>
                <c:pt idx="11">
                  <c:v>Tech</c:v>
                </c:pt>
                <c:pt idx="12">
                  <c:v>Other</c:v>
                </c:pt>
              </c:strCache>
            </c:strRef>
          </c:cat>
          <c:val>
            <c:numRef>
              <c:f>Sheet1!$B$3:$B$15</c:f>
              <c:numCache>
                <c:formatCode>0%</c:formatCode>
                <c:ptCount val="13"/>
                <c:pt idx="0">
                  <c:v>0.14795265515035189</c:v>
                </c:pt>
                <c:pt idx="1">
                  <c:v>0.27759117082533591</c:v>
                </c:pt>
                <c:pt idx="2">
                  <c:v>0.21273192578374919</c:v>
                </c:pt>
                <c:pt idx="3">
                  <c:v>5.4702495201535507E-2</c:v>
                </c:pt>
                <c:pt idx="4">
                  <c:v>2.6231605886116442E-2</c:v>
                </c:pt>
                <c:pt idx="5">
                  <c:v>2.1593090211132437E-2</c:v>
                </c:pt>
                <c:pt idx="6">
                  <c:v>1.3435700575815739E-2</c:v>
                </c:pt>
                <c:pt idx="7">
                  <c:v>4.2706333973128598E-2</c:v>
                </c:pt>
                <c:pt idx="8">
                  <c:v>1.879398592450416E-2</c:v>
                </c:pt>
                <c:pt idx="9">
                  <c:v>2.663147792706334E-2</c:v>
                </c:pt>
                <c:pt idx="10">
                  <c:v>6.0300703774792068E-2</c:v>
                </c:pt>
                <c:pt idx="11">
                  <c:v>3.2069737683941141E-2</c:v>
                </c:pt>
                <c:pt idx="12">
                  <c:v>6.5259117082533583E-2</c:v>
                </c:pt>
              </c:numCache>
            </c:numRef>
          </c:val>
          <c:extLst>
            <c:ext xmlns:c16="http://schemas.microsoft.com/office/drawing/2014/chart" uri="{C3380CC4-5D6E-409C-BE32-E72D297353CC}">
              <c16:uniqueId val="{0000001A-3074-4D06-AD6E-759FB79DFDA5}"/>
            </c:ext>
          </c:extLst>
        </c:ser>
        <c:dLbls>
          <c:showLegendKey val="0"/>
          <c:showVal val="0"/>
          <c:showCatName val="0"/>
          <c:showSerName val="0"/>
          <c:showPercent val="1"/>
          <c:showBubbleSize val="0"/>
          <c:showLeaderLines val="0"/>
        </c:dLbls>
        <c:firstSliceAng val="0"/>
        <c:holeSize val="40"/>
      </c:doughnutChart>
      <c:spPr>
        <a:noFill/>
        <a:ln>
          <a:noFill/>
        </a:ln>
        <a:effectLst/>
      </c:spPr>
    </c:plotArea>
    <c:legend>
      <c:legendPos val="b"/>
      <c:layout>
        <c:manualLayout>
          <c:xMode val="edge"/>
          <c:yMode val="edge"/>
          <c:x val="0.14867154389479179"/>
          <c:y val="0.48952415548804606"/>
          <c:w val="0.58539211349668618"/>
          <c:h val="0.34528517566961858"/>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Jungka"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a:innerShdw>
                <a:prstClr val="black"/>
              </a:innerShdw>
            </a:effectLst>
          </c:spPr>
          <c:dPt>
            <c:idx val="0"/>
            <c:bubble3D val="0"/>
            <c:spPr>
              <a:solidFill>
                <a:srgbClr val="733894"/>
              </a:solidFill>
              <a:ln w="6350">
                <a:noFill/>
              </a:ln>
              <a:effectLst>
                <a:innerShdw>
                  <a:prstClr val="black"/>
                </a:innerShdw>
              </a:effectLst>
            </c:spPr>
            <c:extLst>
              <c:ext xmlns:c16="http://schemas.microsoft.com/office/drawing/2014/chart" uri="{C3380CC4-5D6E-409C-BE32-E72D297353CC}">
                <c16:uniqueId val="{00000001-7CEC-40B4-840B-BA2F59FF91ED}"/>
              </c:ext>
            </c:extLst>
          </c:dPt>
          <c:dPt>
            <c:idx val="1"/>
            <c:bubble3D val="0"/>
            <c:spPr>
              <a:solidFill>
                <a:srgbClr val="E2DBE5"/>
              </a:solidFill>
              <a:ln w="6350">
                <a:noFill/>
              </a:ln>
              <a:effectLst>
                <a:innerShdw>
                  <a:prstClr val="black"/>
                </a:innerShdw>
              </a:effectLst>
            </c:spPr>
            <c:extLst>
              <c:ext xmlns:c16="http://schemas.microsoft.com/office/drawing/2014/chart" uri="{C3380CC4-5D6E-409C-BE32-E72D297353CC}">
                <c16:uniqueId val="{00000003-7CEC-40B4-840B-BA2F59FF91ED}"/>
              </c:ext>
            </c:extLst>
          </c:dPt>
          <c:dPt>
            <c:idx val="2"/>
            <c:bubble3D val="0"/>
            <c:spPr>
              <a:solidFill>
                <a:srgbClr val="802AB7"/>
              </a:solidFill>
              <a:ln w="6350">
                <a:noFill/>
              </a:ln>
              <a:effectLst>
                <a:innerShdw>
                  <a:prstClr val="black"/>
                </a:innerShdw>
              </a:effectLst>
            </c:spPr>
            <c:extLst>
              <c:ext xmlns:c16="http://schemas.microsoft.com/office/drawing/2014/chart" uri="{C3380CC4-5D6E-409C-BE32-E72D297353CC}">
                <c16:uniqueId val="{00000005-7CEC-40B4-840B-BA2F59FF91ED}"/>
              </c:ext>
            </c:extLst>
          </c:dPt>
          <c:dPt>
            <c:idx val="3"/>
            <c:bubble3D val="0"/>
            <c:spPr>
              <a:solidFill>
                <a:srgbClr val="802AB7">
                  <a:lumMod val="60000"/>
                  <a:lumOff val="40000"/>
                </a:srgbClr>
              </a:solidFill>
              <a:ln w="6350">
                <a:noFill/>
              </a:ln>
              <a:effectLst>
                <a:innerShdw>
                  <a:prstClr val="black"/>
                </a:innerShdw>
              </a:effectLst>
            </c:spPr>
            <c:extLst>
              <c:ext xmlns:c16="http://schemas.microsoft.com/office/drawing/2014/chart" uri="{C3380CC4-5D6E-409C-BE32-E72D297353CC}">
                <c16:uniqueId val="{00000007-7CEC-40B4-840B-BA2F59FF91ED}"/>
              </c:ext>
            </c:extLst>
          </c:dPt>
          <c:dPt>
            <c:idx val="4"/>
            <c:bubble3D val="0"/>
            <c:spPr>
              <a:solidFill>
                <a:srgbClr val="802AB7">
                  <a:lumMod val="40000"/>
                  <a:lumOff val="60000"/>
                </a:srgbClr>
              </a:solidFill>
              <a:ln w="6350">
                <a:noFill/>
              </a:ln>
              <a:effectLst>
                <a:innerShdw>
                  <a:prstClr val="black"/>
                </a:innerShdw>
              </a:effectLst>
            </c:spPr>
            <c:extLst>
              <c:ext xmlns:c16="http://schemas.microsoft.com/office/drawing/2014/chart" uri="{C3380CC4-5D6E-409C-BE32-E72D297353CC}">
                <c16:uniqueId val="{00000009-7CEC-40B4-840B-BA2F59FF91ED}"/>
              </c:ext>
            </c:extLst>
          </c:dPt>
          <c:dPt>
            <c:idx val="5"/>
            <c:bubble3D val="0"/>
            <c:spPr>
              <a:solidFill>
                <a:srgbClr val="802AB7">
                  <a:lumMod val="20000"/>
                  <a:lumOff val="80000"/>
                </a:srgbClr>
              </a:solidFill>
              <a:ln w="6350">
                <a:noFill/>
              </a:ln>
              <a:effectLst>
                <a:innerShdw>
                  <a:prstClr val="black"/>
                </a:innerShdw>
              </a:effectLst>
            </c:spPr>
            <c:extLst>
              <c:ext xmlns:c16="http://schemas.microsoft.com/office/drawing/2014/chart" uri="{C3380CC4-5D6E-409C-BE32-E72D297353CC}">
                <c16:uniqueId val="{0000000B-7CEC-40B4-840B-BA2F59FF91ED}"/>
              </c:ext>
            </c:extLst>
          </c:dPt>
          <c:dLbls>
            <c:delete val="1"/>
          </c:dLbls>
          <c:cat>
            <c:strRef>
              <c:f>Sheet1!$A$2:$A$3</c:f>
              <c:strCache>
                <c:ptCount val="2"/>
                <c:pt idx="0">
                  <c:v>Agree</c:v>
                </c:pt>
                <c:pt idx="1">
                  <c:v>Disagree</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C-7CEC-40B4-840B-BA2F59FF91ED}"/>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9631721537047"/>
          <c:y val="1.6886267176209949E-2"/>
          <c:w val="0.76100254251739374"/>
          <c:h val="0.95386688301981715"/>
        </c:manualLayout>
      </c:layout>
      <c:doughnutChart>
        <c:varyColors val="1"/>
        <c:ser>
          <c:idx val="0"/>
          <c:order val="0"/>
          <c:tx>
            <c:strRef>
              <c:f>Sheet1!$B$1</c:f>
              <c:strCache>
                <c:ptCount val="1"/>
                <c:pt idx="0">
                  <c:v>Coming home</c:v>
                </c:pt>
              </c:strCache>
            </c:strRef>
          </c:tx>
          <c:spPr>
            <a:ln w="6350">
              <a:noFill/>
            </a:ln>
            <a:effectLst/>
          </c:spPr>
          <c:dPt>
            <c:idx val="0"/>
            <c:bubble3D val="0"/>
            <c:spPr>
              <a:solidFill>
                <a:srgbClr val="3F6A60"/>
              </a:solidFill>
              <a:ln w="6350">
                <a:noFill/>
              </a:ln>
              <a:effectLst/>
            </c:spPr>
            <c:extLst>
              <c:ext xmlns:c16="http://schemas.microsoft.com/office/drawing/2014/chart" uri="{C3380CC4-5D6E-409C-BE32-E72D297353CC}">
                <c16:uniqueId val="{00000001-E35B-4DC1-8A55-387D898A9655}"/>
              </c:ext>
            </c:extLst>
          </c:dPt>
          <c:dPt>
            <c:idx val="1"/>
            <c:bubble3D val="0"/>
            <c:spPr>
              <a:solidFill>
                <a:srgbClr val="A4BB9D"/>
              </a:solidFill>
              <a:ln w="6350">
                <a:noFill/>
              </a:ln>
              <a:effectLst/>
            </c:spPr>
            <c:extLst>
              <c:ext xmlns:c16="http://schemas.microsoft.com/office/drawing/2014/chart" uri="{C3380CC4-5D6E-409C-BE32-E72D297353CC}">
                <c16:uniqueId val="{00000003-E35B-4DC1-8A55-387D898A9655}"/>
              </c:ext>
            </c:extLst>
          </c:dPt>
          <c:dPt>
            <c:idx val="2"/>
            <c:bubble3D val="0"/>
            <c:spPr>
              <a:solidFill>
                <a:srgbClr val="802AB7"/>
              </a:solidFill>
              <a:ln w="6350">
                <a:noFill/>
              </a:ln>
              <a:effectLst/>
            </c:spPr>
            <c:extLst>
              <c:ext xmlns:c16="http://schemas.microsoft.com/office/drawing/2014/chart" uri="{C3380CC4-5D6E-409C-BE32-E72D297353CC}">
                <c16:uniqueId val="{00000005-E35B-4DC1-8A55-387D898A9655}"/>
              </c:ext>
            </c:extLst>
          </c:dPt>
          <c:dPt>
            <c:idx val="3"/>
            <c:bubble3D val="0"/>
            <c:spPr>
              <a:solidFill>
                <a:srgbClr val="802AB7">
                  <a:lumMod val="60000"/>
                  <a:lumOff val="40000"/>
                </a:srgbClr>
              </a:solidFill>
              <a:ln w="6350">
                <a:noFill/>
              </a:ln>
              <a:effectLst/>
            </c:spPr>
            <c:extLst>
              <c:ext xmlns:c16="http://schemas.microsoft.com/office/drawing/2014/chart" uri="{C3380CC4-5D6E-409C-BE32-E72D297353CC}">
                <c16:uniqueId val="{00000007-E35B-4DC1-8A55-387D898A9655}"/>
              </c:ext>
            </c:extLst>
          </c:dPt>
          <c:dPt>
            <c:idx val="4"/>
            <c:bubble3D val="0"/>
            <c:spPr>
              <a:solidFill>
                <a:srgbClr val="802AB7">
                  <a:lumMod val="40000"/>
                  <a:lumOff val="60000"/>
                </a:srgbClr>
              </a:solidFill>
              <a:ln w="6350">
                <a:noFill/>
              </a:ln>
              <a:effectLst/>
            </c:spPr>
            <c:extLst>
              <c:ext xmlns:c16="http://schemas.microsoft.com/office/drawing/2014/chart" uri="{C3380CC4-5D6E-409C-BE32-E72D297353CC}">
                <c16:uniqueId val="{00000009-E35B-4DC1-8A55-387D898A9655}"/>
              </c:ext>
            </c:extLst>
          </c:dPt>
          <c:dPt>
            <c:idx val="5"/>
            <c:bubble3D val="0"/>
            <c:spPr>
              <a:solidFill>
                <a:srgbClr val="802AB7">
                  <a:lumMod val="20000"/>
                  <a:lumOff val="80000"/>
                </a:srgbClr>
              </a:solidFill>
              <a:ln w="6350">
                <a:noFill/>
              </a:ln>
              <a:effectLst/>
            </c:spPr>
            <c:extLst>
              <c:ext xmlns:c16="http://schemas.microsoft.com/office/drawing/2014/chart" uri="{C3380CC4-5D6E-409C-BE32-E72D297353CC}">
                <c16:uniqueId val="{0000000B-E35B-4DC1-8A55-387D898A9655}"/>
              </c:ext>
            </c:extLst>
          </c:dPt>
          <c:dLbls>
            <c:delete val="1"/>
          </c:dLbls>
          <c:cat>
            <c:strRef>
              <c:f>Sheet1!$A$2:$A$3</c:f>
              <c:strCache>
                <c:ptCount val="2"/>
                <c:pt idx="0">
                  <c:v>Agree</c:v>
                </c:pt>
                <c:pt idx="1">
                  <c:v>Disagree</c:v>
                </c:pt>
              </c:strCache>
            </c:strRef>
          </c:cat>
          <c:val>
            <c:numRef>
              <c:f>Sheet1!$B$2:$B$3</c:f>
              <c:numCache>
                <c:formatCode>0%</c:formatCode>
                <c:ptCount val="2"/>
                <c:pt idx="0">
                  <c:v>0.63</c:v>
                </c:pt>
                <c:pt idx="1">
                  <c:v>0.37</c:v>
                </c:pt>
              </c:numCache>
            </c:numRef>
          </c:val>
          <c:extLst>
            <c:ext xmlns:c16="http://schemas.microsoft.com/office/drawing/2014/chart" uri="{C3380CC4-5D6E-409C-BE32-E72D297353CC}">
              <c16:uniqueId val="{0000000C-E35B-4DC1-8A55-387D898A9655}"/>
            </c:ext>
          </c:extLst>
        </c:ser>
        <c:dLbls>
          <c:showLegendKey val="0"/>
          <c:showVal val="1"/>
          <c:showCatName val="0"/>
          <c:showSerName val="0"/>
          <c:showPercent val="0"/>
          <c:showBubbleSize val="0"/>
          <c:showLeaderLines val="1"/>
        </c:dLbls>
        <c:firstSliceAng val="0"/>
        <c:holeSize val="76"/>
      </c:doughnutChart>
      <c:spPr>
        <a:ln w="12700"/>
      </c:spPr>
    </c:plotArea>
    <c:plotVisOnly val="1"/>
    <c:dispBlanksAs val="gap"/>
    <c:showDLblsOverMax val="0"/>
  </c:chart>
  <c:txPr>
    <a:bodyPr/>
    <a:lstStyle/>
    <a:p>
      <a:pPr>
        <a:defRPr sz="1000">
          <a:solidFill>
            <a:srgbClr val="333333"/>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c:v>
                </c:pt>
              </c:strCache>
            </c:strRef>
          </c:tx>
          <c:spPr>
            <a:solidFill>
              <a:srgbClr val="F3973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Jungka"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Executive Management / C-Suite</c:v>
                </c:pt>
                <c:pt idx="1">
                  <c:v>Other Senior Staff</c:v>
                </c:pt>
                <c:pt idx="2">
                  <c:v>Middle Manager</c:v>
                </c:pt>
                <c:pt idx="3">
                  <c:v>Junior Manager</c:v>
                </c:pt>
                <c:pt idx="4">
                  <c:v>Executive</c:v>
                </c:pt>
                <c:pt idx="5">
                  <c:v>Junior Executive / Intern / Apprentice / Trainee</c:v>
                </c:pt>
              </c:strCache>
            </c:strRef>
          </c:cat>
          <c:val>
            <c:numRef>
              <c:f>Sheet1!$B$2:$B$7</c:f>
              <c:numCache>
                <c:formatCode>0%</c:formatCode>
                <c:ptCount val="6"/>
                <c:pt idx="0">
                  <c:v>0.5</c:v>
                </c:pt>
                <c:pt idx="1">
                  <c:v>0.38</c:v>
                </c:pt>
                <c:pt idx="2">
                  <c:v>0.33</c:v>
                </c:pt>
                <c:pt idx="3">
                  <c:v>0.27</c:v>
                </c:pt>
                <c:pt idx="4">
                  <c:v>0.32</c:v>
                </c:pt>
                <c:pt idx="5">
                  <c:v>0.3</c:v>
                </c:pt>
              </c:numCache>
            </c:numRef>
          </c:val>
          <c:extLst>
            <c:ext xmlns:c16="http://schemas.microsoft.com/office/drawing/2014/chart" uri="{C3380CC4-5D6E-409C-BE32-E72D297353CC}">
              <c16:uniqueId val="{00000000-4EAB-4C84-9515-933EAB9655A9}"/>
            </c:ext>
          </c:extLst>
        </c:ser>
        <c:ser>
          <c:idx val="1"/>
          <c:order val="1"/>
          <c:tx>
            <c:strRef>
              <c:f>Sheet1!$C$1</c:f>
              <c:strCache>
                <c:ptCount val="1"/>
                <c:pt idx="0">
                  <c:v>Women</c:v>
                </c:pt>
              </c:strCache>
            </c:strRef>
          </c:tx>
          <c:spPr>
            <a:solidFill>
              <a:srgbClr val="F36A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Jungka"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Executive Management / C-Suite</c:v>
                </c:pt>
                <c:pt idx="1">
                  <c:v>Other Senior Staff</c:v>
                </c:pt>
                <c:pt idx="2">
                  <c:v>Middle Manager</c:v>
                </c:pt>
                <c:pt idx="3">
                  <c:v>Junior Manager</c:v>
                </c:pt>
                <c:pt idx="4">
                  <c:v>Executive</c:v>
                </c:pt>
                <c:pt idx="5">
                  <c:v>Junior Executive / Intern / Apprentice / Trainee</c:v>
                </c:pt>
              </c:strCache>
            </c:strRef>
          </c:cat>
          <c:val>
            <c:numRef>
              <c:f>Sheet1!$C$2:$C$7</c:f>
              <c:numCache>
                <c:formatCode>0%</c:formatCode>
                <c:ptCount val="6"/>
                <c:pt idx="0">
                  <c:v>0.5</c:v>
                </c:pt>
                <c:pt idx="1">
                  <c:v>0.62</c:v>
                </c:pt>
                <c:pt idx="2">
                  <c:v>0.67</c:v>
                </c:pt>
                <c:pt idx="3">
                  <c:v>0.73</c:v>
                </c:pt>
                <c:pt idx="4">
                  <c:v>0.68</c:v>
                </c:pt>
                <c:pt idx="5">
                  <c:v>0.7</c:v>
                </c:pt>
              </c:numCache>
            </c:numRef>
          </c:val>
          <c:extLst>
            <c:ext xmlns:c16="http://schemas.microsoft.com/office/drawing/2014/chart" uri="{C3380CC4-5D6E-409C-BE32-E72D297353CC}">
              <c16:uniqueId val="{00000001-4EAB-4C84-9515-933EAB9655A9}"/>
            </c:ext>
          </c:extLst>
        </c:ser>
        <c:dLbls>
          <c:showLegendKey val="0"/>
          <c:showVal val="0"/>
          <c:showCatName val="0"/>
          <c:showSerName val="0"/>
          <c:showPercent val="0"/>
          <c:showBubbleSize val="0"/>
        </c:dLbls>
        <c:gapWidth val="219"/>
        <c:overlap val="-27"/>
        <c:axId val="1477742064"/>
        <c:axId val="1712893039"/>
      </c:barChart>
      <c:catAx>
        <c:axId val="147774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Jungka" panose="00000500000000000000" pitchFamily="2" charset="0"/>
                <a:ea typeface="+mn-ea"/>
                <a:cs typeface="+mn-cs"/>
              </a:defRPr>
            </a:pPr>
            <a:endParaRPr lang="en-US"/>
          </a:p>
        </c:txPr>
        <c:crossAx val="1712893039"/>
        <c:crosses val="autoZero"/>
        <c:auto val="1"/>
        <c:lblAlgn val="ctr"/>
        <c:lblOffset val="100"/>
        <c:noMultiLvlLbl val="0"/>
      </c:catAx>
      <c:valAx>
        <c:axId val="1712893039"/>
        <c:scaling>
          <c:orientation val="minMax"/>
        </c:scaling>
        <c:delete val="1"/>
        <c:axPos val="l"/>
        <c:numFmt formatCode="0%" sourceLinked="1"/>
        <c:majorTickMark val="none"/>
        <c:minorTickMark val="none"/>
        <c:tickLblPos val="nextTo"/>
        <c:crossAx val="1477742064"/>
        <c:crosses val="autoZero"/>
        <c:crossBetween val="between"/>
      </c:valAx>
      <c:spPr>
        <a:noFill/>
        <a:ln w="25400">
          <a:noFill/>
        </a:ln>
        <a:effectLst/>
      </c:spPr>
    </c:plotArea>
    <c:legend>
      <c:legendPos val="b"/>
      <c:layout>
        <c:manualLayout>
          <c:xMode val="edge"/>
          <c:yMode val="edge"/>
          <c:x val="5.3239809346999629E-2"/>
          <c:y val="2.9871778108127661E-2"/>
          <c:w val="0.18092942056270211"/>
          <c:h val="7.64726574239519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Jungka"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98036104959486E-2"/>
          <c:y val="9.5390847951919655E-2"/>
          <c:w val="0.34276143158175493"/>
          <c:h val="0.63748559178031206"/>
        </c:manualLayout>
      </c:layout>
      <c:barChart>
        <c:barDir val="bar"/>
        <c:grouping val="clustered"/>
        <c:varyColors val="0"/>
        <c:ser>
          <c:idx val="0"/>
          <c:order val="0"/>
          <c:tx>
            <c:strRef>
              <c:f>Sheet1!$B$1</c:f>
              <c:strCache>
                <c:ptCount val="1"/>
                <c:pt idx="0">
                  <c:v>Republic of Ireland</c:v>
                </c:pt>
              </c:strCache>
            </c:strRef>
          </c:tx>
          <c:spPr>
            <a:solidFill>
              <a:srgbClr val="00000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Bisexual</c:v>
                </c:pt>
                <c:pt idx="1">
                  <c:v>Gay or Lesbian</c:v>
                </c:pt>
                <c:pt idx="2">
                  <c:v>Heterosexual</c:v>
                </c:pt>
                <c:pt idx="3">
                  <c:v>Asexual</c:v>
                </c:pt>
                <c:pt idx="4">
                  <c:v>Pansexual</c:v>
                </c:pt>
                <c:pt idx="5">
                  <c:v>Not represented</c:v>
                </c:pt>
              </c:strCache>
            </c:strRef>
          </c:cat>
          <c:val>
            <c:numRef>
              <c:f>Sheet1!$B$2:$B$7</c:f>
              <c:numCache>
                <c:formatCode>0%</c:formatCode>
                <c:ptCount val="6"/>
                <c:pt idx="0">
                  <c:v>0.05</c:v>
                </c:pt>
                <c:pt idx="1">
                  <c:v>0.06</c:v>
                </c:pt>
                <c:pt idx="2">
                  <c:v>0.85</c:v>
                </c:pt>
                <c:pt idx="3">
                  <c:v>0.02</c:v>
                </c:pt>
                <c:pt idx="4">
                  <c:v>0.01</c:v>
                </c:pt>
                <c:pt idx="5">
                  <c:v>0.01</c:v>
                </c:pt>
              </c:numCache>
            </c:numRef>
          </c:val>
          <c:extLst>
            <c:ext xmlns:c16="http://schemas.microsoft.com/office/drawing/2014/chart" uri="{C3380CC4-5D6E-409C-BE32-E72D297353CC}">
              <c16:uniqueId val="{00000000-CA9D-4217-B545-8EA7C16BF86B}"/>
            </c:ext>
          </c:extLst>
        </c:ser>
        <c:ser>
          <c:idx val="1"/>
          <c:order val="1"/>
          <c:tx>
            <c:strRef>
              <c:f>Sheet1!$C$1</c:f>
              <c:strCache>
                <c:ptCount val="1"/>
                <c:pt idx="0">
                  <c:v>Census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Bisexual</c:v>
                </c:pt>
                <c:pt idx="1">
                  <c:v>Gay or Lesbian</c:v>
                </c:pt>
                <c:pt idx="2">
                  <c:v>Heterosexual</c:v>
                </c:pt>
                <c:pt idx="3">
                  <c:v>Asexual</c:v>
                </c:pt>
                <c:pt idx="4">
                  <c:v>Pansexual</c:v>
                </c:pt>
                <c:pt idx="5">
                  <c:v>Not represented</c:v>
                </c:pt>
              </c:strCache>
            </c:strRef>
          </c:cat>
          <c:val>
            <c:numRef>
              <c:f>Sheet1!$C$2:$C$7</c:f>
              <c:numCache>
                <c:formatCode>General</c:formatCode>
                <c:ptCount val="6"/>
              </c:numCache>
            </c:numRef>
          </c:val>
          <c:extLst>
            <c:ext xmlns:c16="http://schemas.microsoft.com/office/drawing/2014/chart" uri="{C3380CC4-5D6E-409C-BE32-E72D297353CC}">
              <c16:uniqueId val="{00000000-A365-472F-8E93-C380BFDA3995}"/>
            </c:ext>
          </c:extLst>
        </c:ser>
        <c:dLbls>
          <c:dLblPos val="outEnd"/>
          <c:showLegendKey val="0"/>
          <c:showVal val="1"/>
          <c:showCatName val="0"/>
          <c:showSerName val="0"/>
          <c:showPercent val="0"/>
          <c:showBubbleSize val="0"/>
        </c:dLbls>
        <c:gapWidth val="219"/>
        <c:axId val="1046668016"/>
        <c:axId val="1046668344"/>
      </c:barChart>
      <c:catAx>
        <c:axId val="1046668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046668344"/>
        <c:crosses val="autoZero"/>
        <c:auto val="1"/>
        <c:lblAlgn val="ctr"/>
        <c:lblOffset val="100"/>
        <c:noMultiLvlLbl val="0"/>
      </c:catAx>
      <c:valAx>
        <c:axId val="1046668344"/>
        <c:scaling>
          <c:orientation val="minMax"/>
        </c:scaling>
        <c:delete val="1"/>
        <c:axPos val="b"/>
        <c:numFmt formatCode="0%" sourceLinked="1"/>
        <c:majorTickMark val="none"/>
        <c:minorTickMark val="none"/>
        <c:tickLblPos val="nextTo"/>
        <c:crossAx val="1046668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15/08/2023</a:t>
            </a:fld>
            <a:endParaRPr lang="en-GB" dirty="0"/>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dirty="0"/>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15/08/2023</a:t>
            </a:fld>
            <a:endParaRPr lang="en-GB" dirty="0"/>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dirty="0"/>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Thanks you for attending today to better understand the state of play of inclusion &amp; diversity in the Irish marketing and advertising industry and how we compare to a global market. Before we get into the data </a:t>
            </a:r>
            <a:r>
              <a:rPr lang="en-IE" dirty="0" err="1"/>
              <a:t>I@m</a:t>
            </a:r>
            <a:r>
              <a:rPr lang="en-IE" dirty="0"/>
              <a:t> going to set the scene with a short video to explain the highlights of the study, with a global lens</a:t>
            </a:r>
          </a:p>
        </p:txBody>
      </p:sp>
      <p:sp>
        <p:nvSpPr>
          <p:cNvPr id="4" name="Slide Number Placeholder 3"/>
          <p:cNvSpPr>
            <a:spLocks noGrp="1"/>
          </p:cNvSpPr>
          <p:nvPr>
            <p:ph type="sldNum" sz="quarter" idx="5"/>
          </p:nvPr>
        </p:nvSpPr>
        <p:spPr/>
        <p:txBody>
          <a:bodyPr/>
          <a:lstStyle/>
          <a:p>
            <a:fld id="{65900C33-90AE-4963-9AD8-3B07939F57E9}" type="slidenum">
              <a:rPr lang="en-GB" smtClean="0"/>
              <a:t>2</a:t>
            </a:fld>
            <a:endParaRPr lang="en-GB"/>
          </a:p>
        </p:txBody>
      </p:sp>
    </p:spTree>
    <p:extLst>
      <p:ext uri="{BB962C8B-B14F-4D97-AF65-F5344CB8AC3E}">
        <p14:creationId xmlns:p14="http://schemas.microsoft.com/office/powerpoint/2010/main" val="331260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see respondents feel their company is taking active steps to be more inclusive this is a brill result – way ahead of global average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Similarly we also ask have things improved – again high level of agreement, which chimes with the overall index score improving &amp; tells a positive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12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slide is likely to shake up the room!</a:t>
            </a:r>
          </a:p>
          <a:p>
            <a:r>
              <a:rPr lang="en-IE" dirty="0"/>
              <a:t>(Focus on industry chart) – lots to celebrate here, fight for talent, not giving a great experience will vote with their feet, not to get complacent</a:t>
            </a:r>
          </a:p>
          <a:p>
            <a:r>
              <a:rPr lang="en-IE" dirty="0"/>
              <a:t>13% highly likely or likely to leave the industry  - a lot of the stats we ignore prefer not to answer, we include it here because of nature of Q. it highlights these people feel at risk</a:t>
            </a:r>
          </a:p>
          <a:p>
            <a:r>
              <a:rPr lang="en-IE" dirty="0"/>
              <a:t> what we see disabled &amp; </a:t>
            </a:r>
            <a:r>
              <a:rPr lang="en-IE" dirty="0" err="1"/>
              <a:t>lgbt</a:t>
            </a:r>
            <a:r>
              <a:rPr lang="en-IE" dirty="0"/>
              <a:t>+ are even more likely to leave the industry, due to a lack of inclusion</a:t>
            </a:r>
          </a:p>
        </p:txBody>
      </p:sp>
      <p:sp>
        <p:nvSpPr>
          <p:cNvPr id="4" name="Slide Number Placeholder 3"/>
          <p:cNvSpPr>
            <a:spLocks noGrp="1"/>
          </p:cNvSpPr>
          <p:nvPr>
            <p:ph type="sldNum" sz="quarter" idx="5"/>
          </p:nvPr>
        </p:nvSpPr>
        <p:spPr/>
        <p:txBody>
          <a:bodyPr/>
          <a:lstStyle/>
          <a:p>
            <a:fld id="{65900C33-90AE-4963-9AD8-3B07939F57E9}" type="slidenum">
              <a:rPr lang="en-GB" smtClean="0"/>
              <a:t>14</a:t>
            </a:fld>
            <a:endParaRPr lang="en-GB"/>
          </a:p>
        </p:txBody>
      </p:sp>
    </p:spTree>
    <p:extLst>
      <p:ext uri="{BB962C8B-B14F-4D97-AF65-F5344CB8AC3E}">
        <p14:creationId xmlns:p14="http://schemas.microsoft.com/office/powerpoint/2010/main" val="3441250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Lets dive into all of those characteristics and Look at the differences between the majority &amp; minority experiences and uncover where some of the issues exist</a:t>
            </a:r>
          </a:p>
        </p:txBody>
      </p:sp>
      <p:sp>
        <p:nvSpPr>
          <p:cNvPr id="4" name="Slide Number Placeholder 3"/>
          <p:cNvSpPr>
            <a:spLocks noGrp="1"/>
          </p:cNvSpPr>
          <p:nvPr>
            <p:ph type="sldNum" sz="quarter" idx="5"/>
          </p:nvPr>
        </p:nvSpPr>
        <p:spPr/>
        <p:txBody>
          <a:bodyPr/>
          <a:lstStyle/>
          <a:p>
            <a:fld id="{65900C33-90AE-4963-9AD8-3B07939F57E9}" type="slidenum">
              <a:rPr lang="en-GB" smtClean="0"/>
              <a:t>15</a:t>
            </a:fld>
            <a:endParaRPr lang="en-GB"/>
          </a:p>
        </p:txBody>
      </p:sp>
    </p:spTree>
    <p:extLst>
      <p:ext uri="{BB962C8B-B14F-4D97-AF65-F5344CB8AC3E}">
        <p14:creationId xmlns:p14="http://schemas.microsoft.com/office/powerpoint/2010/main" val="279461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rgbClr val="A3A3A4"/>
                </a:solidFill>
                <a:latin typeface="Jungka" panose="00000500000000000000" pitchFamily="2" charset="0"/>
                <a:cs typeface="Tahoma"/>
              </a:rPr>
              <a:t>*Family </a:t>
            </a:r>
            <a:r>
              <a:rPr lang="en-BE" sz="1200" dirty="0">
                <a:solidFill>
                  <a:srgbClr val="A3A3A4"/>
                </a:solidFill>
                <a:latin typeface="Jungka" panose="00000500000000000000" pitchFamily="2" charset="0"/>
                <a:cs typeface="Tahoma"/>
              </a:rPr>
              <a:t>responsibilities </a:t>
            </a:r>
            <a:r>
              <a:rPr lang="en-GB" sz="1200" dirty="0">
                <a:solidFill>
                  <a:srgbClr val="A3A3A4"/>
                </a:solidFill>
                <a:latin typeface="Jungka" panose="00000500000000000000" pitchFamily="2" charset="0"/>
                <a:cs typeface="Tahoma"/>
              </a:rPr>
              <a:t>includes if respondents have children responsibilities or other caregiver</a:t>
            </a:r>
            <a:r>
              <a:rPr lang="en-BE" sz="1200" dirty="0">
                <a:solidFill>
                  <a:srgbClr val="A3A3A4"/>
                </a:solidFill>
                <a:latin typeface="Jungka" panose="00000500000000000000" pitchFamily="2" charset="0"/>
                <a:cs typeface="Tahoma"/>
              </a:rPr>
              <a:t> </a:t>
            </a:r>
            <a:r>
              <a:rPr lang="en-GB" sz="1200" dirty="0">
                <a:solidFill>
                  <a:srgbClr val="A3A3A4"/>
                </a:solidFill>
                <a:latin typeface="Jungka" panose="00000500000000000000" pitchFamily="2" charset="0"/>
                <a:cs typeface="Tahoma"/>
              </a:rPr>
              <a:t>responsibilities, i.e. they look after or give help or support to anyone because they have a  long-term physical or mental health condition or illness, or problems related to old age, etc.</a:t>
            </a:r>
            <a:endParaRPr lang="en-GB" sz="1200" dirty="0">
              <a:solidFill>
                <a:prstClr val="black"/>
              </a:solidFill>
              <a:latin typeface="Jungka" panose="00000500000000000000" pitchFamily="2" charset="0"/>
              <a:cs typeface="Tahoma"/>
            </a:endParaRPr>
          </a:p>
          <a:p>
            <a:endParaRPr lang="en-GB" dirty="0"/>
          </a:p>
        </p:txBody>
      </p:sp>
      <p:sp>
        <p:nvSpPr>
          <p:cNvPr id="4" name="Slide Number Placeholder 3"/>
          <p:cNvSpPr>
            <a:spLocks noGrp="1"/>
          </p:cNvSpPr>
          <p:nvPr>
            <p:ph type="sldNum" sz="quarter" idx="5"/>
          </p:nvPr>
        </p:nvSpPr>
        <p:spPr/>
        <p:txBody>
          <a:bodyPr/>
          <a:lstStyle/>
          <a:p>
            <a:pPr>
              <a:defRPr/>
            </a:pPr>
            <a:fld id="{0237F6E2-F8D6-43CD-A5E7-EBC2C155C64F}" type="slidenum">
              <a:rPr lang="en-GB" smtClean="0"/>
              <a:pPr>
                <a:defRPr/>
              </a:pPr>
              <a:t>16</a:t>
            </a:fld>
            <a:endParaRPr lang="en-GB" dirty="0"/>
          </a:p>
        </p:txBody>
      </p:sp>
    </p:spTree>
    <p:extLst>
      <p:ext uri="{BB962C8B-B14F-4D97-AF65-F5344CB8AC3E}">
        <p14:creationId xmlns:p14="http://schemas.microsoft.com/office/powerpoint/2010/main" val="2515463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GB" dirty="0"/>
              <a:t>First we’ll look at gender. 8% have </a:t>
            </a:r>
            <a:r>
              <a:rPr lang="en-GB" dirty="0" err="1"/>
              <a:t>xp</a:t>
            </a:r>
            <a:r>
              <a:rPr lang="en-GB" dirty="0"/>
              <a:t> </a:t>
            </a:r>
            <a:r>
              <a:rPr lang="en-GB" dirty="0" err="1"/>
              <a:t>discim</a:t>
            </a:r>
            <a:r>
              <a:rPr lang="en-GB" dirty="0"/>
              <a:t> versus 6% - , globally.</a:t>
            </a:r>
          </a:p>
          <a:p>
            <a:pPr rtl="0" eaLnBrk="1" fontAlgn="auto" latinLnBrk="0" hangingPunct="1"/>
            <a:r>
              <a:rPr lang="en-GB" dirty="0"/>
              <a:t>not a massive diff in sense of belonging compared to male counterparts</a:t>
            </a:r>
          </a:p>
          <a:p>
            <a:pPr rtl="0" eaLnBrk="1" fontAlgn="auto" latinLnBrk="0" hangingPunct="1"/>
            <a:r>
              <a:rPr lang="en-GB" dirty="0"/>
              <a:t>Only 61% of Women believe colleagues would escalate inappropriate behaviour to senior </a:t>
            </a:r>
            <a:r>
              <a:rPr lang="en-GB" dirty="0" err="1"/>
              <a:t>mgnt</a:t>
            </a:r>
            <a:r>
              <a:rPr lang="en-GB" dirty="0"/>
              <a:t>, versus 74% of men</a:t>
            </a:r>
          </a:p>
          <a:p>
            <a:pPr rtl="0" eaLnBrk="1" fontAlgn="auto" latinLnBrk="0" hangingPunct="1"/>
            <a:r>
              <a:rPr lang="en-GB" b="1" dirty="0"/>
              <a:t>Again it’s about ensuring the right HR policies are in place to give confidence to all staff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9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GB" dirty="0"/>
              <a:t>Whilst we don’t see massive disparities on  previous slide, when we look at reported pay for men and women, we see a worrying gap, especially in more senior roles</a:t>
            </a:r>
          </a:p>
          <a:p>
            <a:pPr rtl="0" eaLnBrk="1" fontAlgn="auto" latinLnBrk="0" hangingPunct="1"/>
            <a:r>
              <a:rPr lang="en-GB" dirty="0"/>
              <a:t>This is indicative only – instructive to see in future, where organisations have to declare, where these gaps are borne out</a:t>
            </a:r>
          </a:p>
          <a:p>
            <a:pPr rtl="0" eaLnBrk="1" fontAlgn="auto" latinLnBrk="0" hangingPunct="1"/>
            <a:r>
              <a:rPr lang="en-GB" dirty="0"/>
              <a:t>We asked in bands, we didn't have exact salaries and we didn’t ask everyone in the industry</a:t>
            </a:r>
          </a:p>
          <a:p>
            <a:pPr rtl="0" eaLnBrk="1" fontAlgn="auto" latinLnBrk="0" hangingPunct="1"/>
            <a:r>
              <a:rPr lang="en-GB" dirty="0"/>
              <a:t>When we look at seniority of positions 21% of men are in </a:t>
            </a:r>
            <a:r>
              <a:rPr lang="en-GB" dirty="0" err="1"/>
              <a:t>csuit</a:t>
            </a:r>
            <a:r>
              <a:rPr lang="en-GB" dirty="0"/>
              <a:t> vs only 8% , this is worrying  - almost 3 times fewer than men</a:t>
            </a:r>
          </a:p>
          <a:p>
            <a:pPr rtl="0" eaLnBrk="1" fontAlgn="auto" latinLnBrk="0" hangingPunct="1"/>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38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GB" sz="1200" b="0" i="0" u="none" strike="noStrike" kern="1200" dirty="0">
                <a:solidFill>
                  <a:schemeClr val="tx1"/>
                </a:solidFill>
                <a:effectLst/>
                <a:latin typeface="+mn-lt"/>
                <a:ea typeface="+mn-ea"/>
                <a:cs typeface="+mn-cs"/>
              </a:rPr>
              <a:t>We see 30% of women </a:t>
            </a:r>
            <a:r>
              <a:rPr lang="en-GB" sz="1200" b="0" i="0" u="none" strike="noStrike" kern="1200" dirty="0" err="1">
                <a:solidFill>
                  <a:schemeClr val="tx1"/>
                </a:solidFill>
                <a:effectLst/>
                <a:latin typeface="+mn-lt"/>
                <a:ea typeface="+mn-ea"/>
                <a:cs typeface="+mn-cs"/>
              </a:rPr>
              <a:t>elieve</a:t>
            </a:r>
            <a:r>
              <a:rPr lang="en-GB" sz="1200" b="0" i="0" u="none" strike="noStrike" kern="1200" dirty="0">
                <a:solidFill>
                  <a:schemeClr val="tx1"/>
                </a:solidFill>
                <a:effectLst/>
                <a:latin typeface="+mn-lt"/>
                <a:ea typeface="+mn-ea"/>
                <a:cs typeface="+mn-cs"/>
              </a:rPr>
              <a:t> family responsibilities can hinder their career, compared to 36% men - Is the reason so few women are in </a:t>
            </a:r>
            <a:r>
              <a:rPr lang="en-GB" sz="1200" b="0" i="0" u="none" strike="noStrike" kern="1200" dirty="0" err="1">
                <a:solidFill>
                  <a:schemeClr val="tx1"/>
                </a:solidFill>
                <a:effectLst/>
                <a:latin typeface="+mn-lt"/>
                <a:ea typeface="+mn-ea"/>
                <a:cs typeface="+mn-cs"/>
              </a:rPr>
              <a:t>csuite</a:t>
            </a:r>
            <a:r>
              <a:rPr lang="en-GB" sz="1200" b="0" i="0" u="none" strike="noStrike" kern="1200" dirty="0">
                <a:solidFill>
                  <a:schemeClr val="tx1"/>
                </a:solidFill>
                <a:effectLst/>
                <a:latin typeface="+mn-lt"/>
                <a:ea typeface="+mn-ea"/>
                <a:cs typeface="+mn-cs"/>
              </a:rPr>
              <a:t> as they tend to take on most of the </a:t>
            </a:r>
            <a:r>
              <a:rPr lang="en-GB" sz="1200" b="0" i="0" u="none" strike="noStrike" kern="1200" dirty="0" err="1">
                <a:solidFill>
                  <a:schemeClr val="tx1"/>
                </a:solidFill>
                <a:effectLst/>
                <a:latin typeface="+mn-lt"/>
                <a:ea typeface="+mn-ea"/>
                <a:cs typeface="+mn-cs"/>
              </a:rPr>
              <a:t>cild</a:t>
            </a:r>
            <a:r>
              <a:rPr lang="en-GB" sz="1200" b="0" i="0" u="none" strike="noStrike" kern="1200" dirty="0">
                <a:solidFill>
                  <a:schemeClr val="tx1"/>
                </a:solidFill>
                <a:effectLst/>
                <a:latin typeface="+mn-lt"/>
                <a:ea typeface="+mn-ea"/>
                <a:cs typeface="+mn-cs"/>
              </a:rPr>
              <a:t> care </a:t>
            </a:r>
            <a:r>
              <a:rPr lang="en-GB" sz="1200" b="0" i="0" u="none" strike="noStrike" kern="1200" dirty="0" err="1">
                <a:solidFill>
                  <a:schemeClr val="tx1"/>
                </a:solidFill>
                <a:effectLst/>
                <a:latin typeface="+mn-lt"/>
                <a:ea typeface="+mn-ea"/>
                <a:cs typeface="+mn-cs"/>
              </a:rPr>
              <a:t>respnonsibility</a:t>
            </a:r>
            <a:r>
              <a:rPr lang="en-GB" sz="1200" b="0" i="0" u="none" strike="noStrike" kern="1200" dirty="0">
                <a:solidFill>
                  <a:schemeClr val="tx1"/>
                </a:solidFill>
                <a:effectLst/>
                <a:latin typeface="+mn-lt"/>
                <a:ea typeface="+mn-ea"/>
                <a:cs typeface="+mn-cs"/>
              </a:rPr>
              <a:t> – they reach a ceiling as they haven’t got the provisions in place, or not perceived to be 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1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Almost half of those with children feel it hinders their career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44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Almost half of those with children feel it hinders their career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Gender split?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40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67% ethnic </a:t>
            </a:r>
            <a:r>
              <a:rPr lang="en-GB" dirty="0" err="1">
                <a:cs typeface="Calibri"/>
              </a:rPr>
              <a:t>mirotities</a:t>
            </a:r>
            <a:r>
              <a:rPr lang="en-GB" dirty="0">
                <a:cs typeface="Calibri"/>
              </a:rPr>
              <a:t> feel they belong, versus 77% white – we need to support cultural awareness and promote respectful curiosity across colleagues, through awareness &amp; celebrating cultural days and through creation of employee resource groups</a:t>
            </a:r>
          </a:p>
          <a:p>
            <a:r>
              <a:rPr lang="en-GB" dirty="0">
                <a:cs typeface="Calibri"/>
              </a:rPr>
              <a:t>15% ethnic minorities have faced obstacles in for career progression versus 20% white – need to analyse data within our companies of those who are being promoted and ensuring equal opportunities exist across all groups, </a:t>
            </a:r>
            <a:r>
              <a:rPr lang="en-GB" dirty="0" err="1">
                <a:cs typeface="Calibri"/>
              </a:rPr>
              <a:t>especillay</a:t>
            </a:r>
            <a:r>
              <a:rPr lang="en-GB" dirty="0">
                <a:cs typeface="Calibri"/>
              </a:rPr>
              <a:t> under represented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28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I’m going to let this short powerful video recap the global picture for you</a:t>
            </a:r>
          </a:p>
          <a:p>
            <a:r>
              <a:rPr lang="en-IE" dirty="0"/>
              <a:t>So – interesting findings right – we’ve actually regressed by 1 </a:t>
            </a:r>
            <a:r>
              <a:rPr lang="en-IE" dirty="0" err="1"/>
              <a:t>percentagr</a:t>
            </a:r>
            <a:r>
              <a:rPr lang="en-IE" dirty="0"/>
              <a:t> point … so lets looks a little closer to home</a:t>
            </a:r>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161B2-99AC-4A09-ADD8-2DD6CD279DDE}"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76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86% of </a:t>
            </a:r>
            <a:r>
              <a:rPr lang="en-GB" dirty="0" err="1">
                <a:cs typeface="Calibri"/>
              </a:rPr>
              <a:t>resp</a:t>
            </a:r>
            <a:r>
              <a:rPr lang="en-GB" dirty="0">
                <a:cs typeface="Calibri"/>
              </a:rPr>
              <a:t> where white, a further 8% white non rishi</a:t>
            </a:r>
          </a:p>
          <a:p>
            <a:r>
              <a:rPr lang="en-GB" dirty="0">
                <a:cs typeface="Calibri"/>
              </a:rPr>
              <a:t>So few non-whites we didn’t have enough data to look at a pay analysis similar to gender pay, which is Reflective of wider society</a:t>
            </a:r>
          </a:p>
          <a:p>
            <a:r>
              <a:rPr lang="en-GB" dirty="0">
                <a:cs typeface="Calibri"/>
              </a:rPr>
              <a:t>We could look at c-suite, white people are twice as likely to be in </a:t>
            </a:r>
            <a:r>
              <a:rPr lang="en-GB" dirty="0" err="1">
                <a:cs typeface="Calibri"/>
              </a:rPr>
              <a:t>csuite</a:t>
            </a:r>
            <a:r>
              <a:rPr lang="en-GB" dirty="0">
                <a:cs typeface="Calibri"/>
              </a:rPr>
              <a:t> roles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2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ROI at a topline we see almost 40% believe age can hinder their career at their company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23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When we look a little closer, on the </a:t>
            </a:r>
            <a:r>
              <a:rPr lang="en-AU" dirty="0" err="1"/>
              <a:t>Lhs</a:t>
            </a:r>
            <a:r>
              <a:rPr lang="en-AU" dirty="0"/>
              <a:t> ppl who </a:t>
            </a:r>
            <a:r>
              <a:rPr lang="en-AU" dirty="0" err="1"/>
              <a:t>xp</a:t>
            </a:r>
            <a:r>
              <a:rPr lang="en-AU" dirty="0"/>
              <a:t> discrimination because of age are in the younger and older groups –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On the </a:t>
            </a:r>
            <a:r>
              <a:rPr lang="en-AU" dirty="0" err="1"/>
              <a:t>rhs</a:t>
            </a:r>
            <a:r>
              <a:rPr lang="en-AU" dirty="0"/>
              <a:t>, its people who are older are more likely to say age hinders career progression  - which is a global pattern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Only 2 respondents in the 65+ age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706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Ireland is reflecting the key global takeout, </a:t>
            </a:r>
          </a:p>
          <a:p>
            <a:r>
              <a:rPr lang="en-GB" dirty="0">
                <a:cs typeface="Calibri"/>
              </a:rPr>
              <a:t>Big disparity in sense of belong, only 65% versus 80%,  almost twice as likely to have faced obstacles because of who they are 32% of </a:t>
            </a:r>
            <a:r>
              <a:rPr lang="en-GB" dirty="0" err="1">
                <a:cs typeface="Calibri"/>
              </a:rPr>
              <a:t>resp</a:t>
            </a:r>
            <a:r>
              <a:rPr lang="en-GB" dirty="0">
                <a:cs typeface="Calibri"/>
              </a:rPr>
              <a:t> with </a:t>
            </a:r>
            <a:r>
              <a:rPr lang="en-GB" dirty="0" err="1">
                <a:cs typeface="Calibri"/>
              </a:rPr>
              <a:t>disab</a:t>
            </a:r>
            <a:r>
              <a:rPr lang="en-GB" dirty="0">
                <a:cs typeface="Calibri"/>
              </a:rPr>
              <a:t> versus 18% without </a:t>
            </a:r>
          </a:p>
          <a:p>
            <a:r>
              <a:rPr lang="en-GB" dirty="0">
                <a:cs typeface="Calibri"/>
              </a:rPr>
              <a:t>– overall have a poor time at work – which you’ve seen in the global video – those with disabilities have an inclusion score of 45 globally, versus 67% of those without</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27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we look at the types of disability – the visible disabilities are at 13% , But the Unseen neurodiverse mental health, stress are a lot higher. There tends to be a  lot less understanding and provisions put in place, for people who experience the world very differently. What provisions can be put in place to give them a better work experience</a:t>
            </a:r>
          </a:p>
          <a:p>
            <a:endParaRPr lang="en-IE" dirty="0"/>
          </a:p>
        </p:txBody>
      </p:sp>
      <p:sp>
        <p:nvSpPr>
          <p:cNvPr id="4" name="Slide Number Placeholder 3"/>
          <p:cNvSpPr>
            <a:spLocks noGrp="1"/>
          </p:cNvSpPr>
          <p:nvPr>
            <p:ph type="sldNum" sz="quarter" idx="5"/>
          </p:nvPr>
        </p:nvSpPr>
        <p:spPr/>
        <p:txBody>
          <a:bodyPr/>
          <a:lstStyle/>
          <a:p>
            <a:fld id="{65900C33-90AE-4963-9AD8-3B07939F57E9}" type="slidenum">
              <a:rPr lang="en-GB" smtClean="0"/>
              <a:t>28</a:t>
            </a:fld>
            <a:endParaRPr lang="en-GB"/>
          </a:p>
        </p:txBody>
      </p:sp>
    </p:spTree>
    <p:extLst>
      <p:ext uri="{BB962C8B-B14F-4D97-AF65-F5344CB8AC3E}">
        <p14:creationId xmlns:p14="http://schemas.microsoft.com/office/powerpoint/2010/main" val="4027229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High proportion, 42% being v stressed at work, with 22% saying it impacting physical &amp; mental health – a Big proportion of ppl</a:t>
            </a:r>
          </a:p>
          <a:p>
            <a:r>
              <a:rPr lang="en-IE" dirty="0"/>
              <a:t>45% did not agree their workplace is open,  - people are suffering in silence – the conversation isn’t happening – ppl aren’t getting the support they need</a:t>
            </a:r>
          </a:p>
          <a:p>
            <a:r>
              <a:rPr lang="en-IE" dirty="0"/>
              <a:t>Potentially affecting absentee levels and as an industry, we’re going to lose ppl to  less stressful industries</a:t>
            </a:r>
          </a:p>
        </p:txBody>
      </p:sp>
      <p:sp>
        <p:nvSpPr>
          <p:cNvPr id="4" name="Slide Number Placeholder 3"/>
          <p:cNvSpPr>
            <a:spLocks noGrp="1"/>
          </p:cNvSpPr>
          <p:nvPr>
            <p:ph type="sldNum" sz="quarter" idx="5"/>
          </p:nvPr>
        </p:nvSpPr>
        <p:spPr/>
        <p:txBody>
          <a:bodyPr/>
          <a:lstStyle/>
          <a:p>
            <a:fld id="{65900C33-90AE-4963-9AD8-3B07939F57E9}" type="slidenum">
              <a:rPr lang="en-GB" smtClean="0"/>
              <a:t>29</a:t>
            </a:fld>
            <a:endParaRPr lang="en-GB"/>
          </a:p>
        </p:txBody>
      </p:sp>
    </p:spTree>
    <p:extLst>
      <p:ext uri="{BB962C8B-B14F-4D97-AF65-F5344CB8AC3E}">
        <p14:creationId xmlns:p14="http://schemas.microsoft.com/office/powerpoint/2010/main" val="1233470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56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812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 summary of previous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79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a typeface="+mn-lt"/>
                <a:cs typeface="+mn-lt"/>
              </a:rPr>
              <a:t>LHS: relatively good representation across all minority groups (gender, ethnicity, religion, sexual orientation) compared to market census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mn-lt"/>
                <a:cs typeface="+mn-lt"/>
              </a:rPr>
              <a:t>looking at seniority and indicative pay gaps, the proportion of women decreases at senior levels, and there appears to be a sizable pay gap across most levels.</a:t>
            </a:r>
          </a:p>
          <a:p>
            <a:r>
              <a:rPr lang="en-IE" dirty="0"/>
              <a:t>RHS: Good news – making progress in irl, II has improved from 62% in ‘21 to 68% in ‘23 and ahead of global average 63%</a:t>
            </a:r>
          </a:p>
          <a:p>
            <a:r>
              <a:rPr lang="en-US" sz="1200" dirty="0">
                <a:solidFill>
                  <a:srgbClr val="000000"/>
                </a:solidFill>
                <a:ea typeface="+mn-lt"/>
                <a:cs typeface="+mn-lt"/>
              </a:rPr>
              <a:t>There is wide recognition from respondents that progress is being made, with </a:t>
            </a:r>
          </a:p>
          <a:p>
            <a:r>
              <a:rPr lang="en-GB" sz="1200" dirty="0">
                <a:solidFill>
                  <a:srgbClr val="000000"/>
                </a:solidFill>
                <a:ea typeface="+mn-lt"/>
                <a:cs typeface="+mn-lt"/>
              </a:rPr>
              <a:t>Cost of turnover data shows that there is a potential risk of churn with </a:t>
            </a:r>
          </a:p>
          <a:p>
            <a:r>
              <a:rPr lang="en-GB" sz="1200" dirty="0">
                <a:solidFill>
                  <a:srgbClr val="000000"/>
                </a:solidFill>
                <a:ea typeface="+mn-lt"/>
                <a:cs typeface="+mn-lt"/>
              </a:rPr>
              <a:t>Age </a:t>
            </a:r>
            <a:r>
              <a:rPr lang="en-GB" dirty="0">
                <a:solidFill>
                  <a:srgbClr val="000000"/>
                </a:solidFill>
                <a:ea typeface="+mn-lt"/>
                <a:cs typeface="+mn-lt"/>
              </a:rPr>
              <a:t>this increases amongst older age groups, eg 51% for 55 – 64 year olds</a:t>
            </a:r>
          </a:p>
          <a:p>
            <a:r>
              <a:rPr lang="en-GB" dirty="0">
                <a:solidFill>
                  <a:srgbClr val="000000"/>
                </a:solidFill>
                <a:ea typeface="+mn-lt"/>
                <a:cs typeface="+mn-lt"/>
              </a:rPr>
              <a:t>47% of those who have dependent children indicating they believe that family status hinders one’s career at their company. – indicative of why weve fewer women at senior level?</a:t>
            </a:r>
            <a:endParaRPr lang="en-IE" dirty="0"/>
          </a:p>
          <a:p>
            <a:r>
              <a:rPr lang="en-IE" dirty="0"/>
              <a:t>However – still on a journey</a:t>
            </a:r>
          </a:p>
          <a:p>
            <a:r>
              <a:rPr lang="en-IE" dirty="0"/>
              <a:t>Heres a list of things that need to be address – gender pay gap, responsibilities for children, ethnic diversity , d</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65900C33-90AE-4963-9AD8-3B07939F57E9}" type="slidenum">
              <a:rPr lang="en-GB" smtClean="0"/>
              <a:t>33</a:t>
            </a:fld>
            <a:endParaRPr lang="en-GB" dirty="0"/>
          </a:p>
        </p:txBody>
      </p:sp>
    </p:spTree>
    <p:extLst>
      <p:ext uri="{BB962C8B-B14F-4D97-AF65-F5344CB8AC3E}">
        <p14:creationId xmlns:p14="http://schemas.microsoft.com/office/powerpoint/2010/main" val="14856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Huge undertaking, lots of collaboration across the industry to deliver – over 160 organisations. Id like to Acknowledge everyone's efforts in supporting the initiative. driven by association of advertisers who encouraged our industry to participate. Also thanks to MII &amp; IAPI for getting behind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071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t>38</a:t>
            </a:fld>
            <a:endParaRPr lang="en-GB" dirty="0"/>
          </a:p>
        </p:txBody>
      </p:sp>
    </p:spTree>
    <p:extLst>
      <p:ext uri="{BB962C8B-B14F-4D97-AF65-F5344CB8AC3E}">
        <p14:creationId xmlns:p14="http://schemas.microsoft.com/office/powerpoint/2010/main" val="272361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Now we’ll take a look at who responded</a:t>
            </a:r>
          </a:p>
        </p:txBody>
      </p:sp>
      <p:sp>
        <p:nvSpPr>
          <p:cNvPr id="4" name="Slide Number Placeholder 3"/>
          <p:cNvSpPr>
            <a:spLocks noGrp="1"/>
          </p:cNvSpPr>
          <p:nvPr>
            <p:ph type="sldNum" sz="quarter" idx="5"/>
          </p:nvPr>
        </p:nvSpPr>
        <p:spPr/>
        <p:txBody>
          <a:bodyPr/>
          <a:lstStyle/>
          <a:p>
            <a:fld id="{65900C33-90AE-4963-9AD8-3B07939F57E9}" type="slidenum">
              <a:rPr lang="en-GB" smtClean="0"/>
              <a:t>6</a:t>
            </a:fld>
            <a:endParaRPr lang="en-GB"/>
          </a:p>
        </p:txBody>
      </p:sp>
    </p:spTree>
    <p:extLst>
      <p:ext uri="{BB962C8B-B14F-4D97-AF65-F5344CB8AC3E}">
        <p14:creationId xmlns:p14="http://schemas.microsoft.com/office/powerpoint/2010/main" val="125267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415 is a good response, reasonably robust data to draw conclusion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Types or organisations on the </a:t>
            </a:r>
            <a:r>
              <a:rPr lang="en-IE" dirty="0" err="1"/>
              <a:t>lhs</a:t>
            </a:r>
            <a:r>
              <a:rPr lang="en-IE" dirty="0"/>
              <a:t> and the roles they’re in on the right</a:t>
            </a:r>
          </a:p>
          <a:p>
            <a:r>
              <a:rPr lang="en-IE" b="1" dirty="0"/>
              <a:t>Brand response, common across the globe, a point for discussion a little later on</a:t>
            </a:r>
          </a:p>
          <a:p>
            <a:endParaRPr lang="en-IE" dirty="0"/>
          </a:p>
        </p:txBody>
      </p:sp>
      <p:sp>
        <p:nvSpPr>
          <p:cNvPr id="4" name="Slide Number Placeholder 3"/>
          <p:cNvSpPr>
            <a:spLocks noGrp="1"/>
          </p:cNvSpPr>
          <p:nvPr>
            <p:ph type="sldNum" sz="quarter" idx="5"/>
          </p:nvPr>
        </p:nvSpPr>
        <p:spPr/>
        <p:txBody>
          <a:bodyPr/>
          <a:lstStyle/>
          <a:p>
            <a:fld id="{65900C33-90AE-4963-9AD8-3B07939F57E9}" type="slidenum">
              <a:rPr lang="en-GB" smtClean="0"/>
              <a:t>7</a:t>
            </a:fld>
            <a:endParaRPr lang="en-GB"/>
          </a:p>
        </p:txBody>
      </p:sp>
    </p:spTree>
    <p:extLst>
      <p:ext uri="{BB962C8B-B14F-4D97-AF65-F5344CB8AC3E}">
        <p14:creationId xmlns:p14="http://schemas.microsoft.com/office/powerpoint/2010/main" val="259970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Disability data: https://www150.statcan.gc.ca/n1/pub/89-654-x/89-654-x2018002-eng.htm </a:t>
            </a:r>
          </a:p>
          <a:p>
            <a:r>
              <a:rPr lang="en-GB" dirty="0"/>
              <a:t>Lets dig into our Diversity dashboard – profile of our Irish respondents</a:t>
            </a:r>
          </a:p>
          <a:p>
            <a:r>
              <a:rPr lang="en-GB" dirty="0"/>
              <a:t>Compared to national averages, we see a pretty good balance.</a:t>
            </a:r>
          </a:p>
          <a:p>
            <a:r>
              <a:rPr lang="en-GB" dirty="0"/>
              <a:t>More women than men – how reflective is that of the industry? WPP’s 2022 annual report tells us 56% of their workforce are female</a:t>
            </a:r>
          </a:p>
          <a:p>
            <a:r>
              <a:rPr lang="en-GB" dirty="0"/>
              <a:t>How do we engage men more? DEI is about everybody, we want and need men have to be part of the solution</a:t>
            </a:r>
          </a:p>
          <a:p>
            <a:r>
              <a:rPr lang="en-GB" dirty="0"/>
              <a:t>Ethnicity we’re slightly ahead, Disability pretty good and in line with national average, LGBT community again fairly well represented</a:t>
            </a:r>
          </a:p>
          <a:p>
            <a:r>
              <a:rPr lang="en-GB" dirty="0"/>
              <a:t>Big numbers for caregiving – a lot of people who are caring for children or someone else</a:t>
            </a:r>
          </a:p>
          <a:p>
            <a:r>
              <a:rPr lang="en-GB" dirty="0"/>
              <a:t>This is what our industry looks like – the next few slides will focus not so much on who they are, but how they experience work</a:t>
            </a:r>
          </a:p>
        </p:txBody>
      </p:sp>
      <p:sp>
        <p:nvSpPr>
          <p:cNvPr id="4" name="Slide Number Placeholder 3"/>
          <p:cNvSpPr>
            <a:spLocks noGrp="1"/>
          </p:cNvSpPr>
          <p:nvPr>
            <p:ph type="sldNum" sz="quarter" idx="5"/>
          </p:nvPr>
        </p:nvSpPr>
        <p:spPr/>
        <p:txBody>
          <a:bodyPr/>
          <a:lstStyle/>
          <a:p>
            <a:fld id="{65900C33-90AE-4963-9AD8-3B07939F57E9}" type="slidenum">
              <a:rPr lang="en-GB" smtClean="0"/>
              <a:t>9</a:t>
            </a:fld>
            <a:endParaRPr lang="en-GB"/>
          </a:p>
        </p:txBody>
      </p:sp>
    </p:spTree>
    <p:extLst>
      <p:ext uri="{BB962C8B-B14F-4D97-AF65-F5344CB8AC3E}">
        <p14:creationId xmlns:p14="http://schemas.microsoft.com/office/powerpoint/2010/main" val="174118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give some context into how the survey was compiled, its based on Kantar’s proprietary market research tool to better understand inclusion and diversity within an organisation. It’s made up of 3 subindices – sense of belonging, level of </a:t>
            </a:r>
            <a:r>
              <a:rPr lang="en-IE" dirty="0" err="1"/>
              <a:t>discrim</a:t>
            </a:r>
            <a:r>
              <a:rPr lang="en-IE" dirty="0"/>
              <a:t> &amp; existence of demeaning behaviour</a:t>
            </a:r>
          </a:p>
          <a:p>
            <a:r>
              <a:rPr lang="en-IE" dirty="0"/>
              <a:t>By combining these we can get to a one number score of how the industry is performing, which also allows us to benchmark versus globally and other industries and to track progress over time</a:t>
            </a:r>
          </a:p>
        </p:txBody>
      </p:sp>
      <p:sp>
        <p:nvSpPr>
          <p:cNvPr id="4" name="Slide Number Placeholder 3"/>
          <p:cNvSpPr>
            <a:spLocks noGrp="1"/>
          </p:cNvSpPr>
          <p:nvPr>
            <p:ph type="sldNum" sz="quarter" idx="5"/>
          </p:nvPr>
        </p:nvSpPr>
        <p:spPr/>
        <p:txBody>
          <a:bodyPr/>
          <a:lstStyle/>
          <a:p>
            <a:fld id="{65900C33-90AE-4963-9AD8-3B07939F57E9}" type="slidenum">
              <a:rPr lang="en-GB" smtClean="0"/>
              <a:t>10</a:t>
            </a:fld>
            <a:endParaRPr lang="en-GB"/>
          </a:p>
        </p:txBody>
      </p:sp>
    </p:spTree>
    <p:extLst>
      <p:ext uri="{BB962C8B-B14F-4D97-AF65-F5344CB8AC3E}">
        <p14:creationId xmlns:p14="http://schemas.microsoft.com/office/powerpoint/2010/main" val="134138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Positive – shows progress is being made, ahead of global average and against 2021</a:t>
            </a:r>
          </a:p>
          <a:p>
            <a:r>
              <a:rPr lang="en-GB" dirty="0"/>
              <a:t>What we’re seeing is we’re broadly the same in absence of </a:t>
            </a:r>
            <a:r>
              <a:rPr lang="en-GB" dirty="0" err="1"/>
              <a:t>discrim</a:t>
            </a:r>
            <a:r>
              <a:rPr lang="en-GB" dirty="0"/>
              <a:t> &amp; presence of neg behaviour. However we’re quite a bit ahead in sense of belonging, </a:t>
            </a:r>
          </a:p>
          <a:p>
            <a:r>
              <a:rPr lang="en-GB" dirty="0"/>
              <a:t>At a Top level pictures this tells a positive story, but when we dig a bit deeper, we uncover areas we need to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83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lets focus a little more on experiences within the workplace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10.jpg"/><Relationship Id="rId18" Type="http://schemas.openxmlformats.org/officeDocument/2006/relationships/image" Target="../media/image15.png"/><Relationship Id="rId3" Type="http://schemas.openxmlformats.org/officeDocument/2006/relationships/chart" Target="../charts/chart1.xml"/><Relationship Id="rId7" Type="http://schemas.openxmlformats.org/officeDocument/2006/relationships/image" Target="../media/image23.svg"/><Relationship Id="rId12" Type="http://schemas.openxmlformats.org/officeDocument/2006/relationships/image" Target="../media/image9.jpg"/><Relationship Id="rId17" Type="http://schemas.openxmlformats.org/officeDocument/2006/relationships/image" Target="../media/image14.png"/><Relationship Id="rId2" Type="http://schemas.openxmlformats.org/officeDocument/2006/relationships/slideMaster" Target="../slideMasters/slideMaster4.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image" Target="../media/image8.png"/><Relationship Id="rId5" Type="http://schemas.openxmlformats.org/officeDocument/2006/relationships/image" Target="../media/image21.svg"/><Relationship Id="rId15" Type="http://schemas.openxmlformats.org/officeDocument/2006/relationships/image" Target="../media/image12.png"/><Relationship Id="rId10" Type="http://schemas.openxmlformats.org/officeDocument/2006/relationships/chart" Target="../charts/chart4.xml"/><Relationship Id="rId19"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chart" Target="../charts/chart3.xml"/><Relationship Id="rId1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image" Target="../media/image10.jpg"/><Relationship Id="rId18" Type="http://schemas.openxmlformats.org/officeDocument/2006/relationships/image" Target="../media/image15.png"/><Relationship Id="rId3" Type="http://schemas.openxmlformats.org/officeDocument/2006/relationships/chart" Target="../charts/chart5.xml"/><Relationship Id="rId7" Type="http://schemas.openxmlformats.org/officeDocument/2006/relationships/image" Target="../media/image23.svg"/><Relationship Id="rId12" Type="http://schemas.openxmlformats.org/officeDocument/2006/relationships/image" Target="../media/image9.jpg"/><Relationship Id="rId17" Type="http://schemas.openxmlformats.org/officeDocument/2006/relationships/image" Target="../media/image14.png"/><Relationship Id="rId2" Type="http://schemas.openxmlformats.org/officeDocument/2006/relationships/slideMaster" Target="../slideMasters/slideMaster5.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10.xml"/><Relationship Id="rId6" Type="http://schemas.openxmlformats.org/officeDocument/2006/relationships/image" Target="../media/image22.png"/><Relationship Id="rId11" Type="http://schemas.openxmlformats.org/officeDocument/2006/relationships/image" Target="../media/image8.png"/><Relationship Id="rId5" Type="http://schemas.openxmlformats.org/officeDocument/2006/relationships/image" Target="../media/image21.svg"/><Relationship Id="rId15" Type="http://schemas.openxmlformats.org/officeDocument/2006/relationships/image" Target="../media/image12.png"/><Relationship Id="rId10" Type="http://schemas.openxmlformats.org/officeDocument/2006/relationships/chart" Target="../charts/chart8.xml"/><Relationship Id="rId19"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chart" Target="../charts/chart7.xml"/><Relationship Id="rId1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dirty="0"/>
              <a:t>Click icon to add picture</a:t>
            </a:r>
            <a:endParaRPr lang="en-GB" dirty="0"/>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pPr/>
              <a:t>‹#›</a:t>
            </a:fld>
            <a:endParaRPr lang="en-GB" dirty="0"/>
          </a:p>
        </p:txBody>
      </p:sp>
      <p:sp>
        <p:nvSpPr>
          <p:cNvPr id="33"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
        <p:nvSpPr>
          <p:cNvPr id="2" name="Title 1"/>
          <p:cNvSpPr>
            <a:spLocks noGrp="1"/>
          </p:cNvSpPr>
          <p:nvPr>
            <p:ph type="ctrTitle"/>
          </p:nvPr>
        </p:nvSpPr>
        <p:spPr>
          <a:xfrm>
            <a:off x="7162799" y="1138238"/>
            <a:ext cx="4665663" cy="1787237"/>
          </a:xfrm>
        </p:spPr>
        <p:txBody>
          <a:bodyPr anchor="b">
            <a:noAutofit/>
          </a:bodyPr>
          <a:lstStyle>
            <a:lvl1pPr algn="l">
              <a:defRPr sz="2400" b="1">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7162799" y="3146902"/>
            <a:ext cx="4665663" cy="1882298"/>
          </a:xfr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830" y="561243"/>
            <a:ext cx="2052000" cy="417127"/>
          </a:xfrm>
          <a:prstGeom prst="rect">
            <a:avLst/>
          </a:prstGeom>
        </p:spPr>
      </p:pic>
    </p:spTree>
    <p:extLst>
      <p:ext uri="{BB962C8B-B14F-4D97-AF65-F5344CB8AC3E}">
        <p14:creationId xmlns:p14="http://schemas.microsoft.com/office/powerpoint/2010/main" val="422802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pPr/>
              <a:t>‹#›</a:t>
            </a:fld>
            <a:endParaRPr lang="en-GB" dirty="0"/>
          </a:p>
        </p:txBody>
      </p:sp>
      <p:sp>
        <p:nvSpPr>
          <p:cNvPr id="32" name="Picture Placeholder 31"/>
          <p:cNvSpPr>
            <a:spLocks noGrp="1"/>
          </p:cNvSpPr>
          <p:nvPr>
            <p:ph type="pic" sz="quarter" idx="13"/>
          </p:nvPr>
        </p:nvSpPr>
        <p:spPr>
          <a:xfrm>
            <a:off x="-6650" y="857"/>
            <a:ext cx="12200176" cy="6857143"/>
          </a:xfrm>
        </p:spPr>
        <p:txBody>
          <a:bodyPr anchor="ctr"/>
          <a:lstStyle>
            <a:lvl1pPr algn="ctr">
              <a:defRPr>
                <a:solidFill>
                  <a:schemeClr val="tx1"/>
                </a:solidFill>
              </a:defRPr>
            </a:lvl1pPr>
          </a:lstStyle>
          <a:p>
            <a:r>
              <a:rPr lang="en-US" dirty="0"/>
              <a:t>Click icon to add picture</a:t>
            </a:r>
            <a:endParaRPr lang="en-GB" dirty="0"/>
          </a:p>
        </p:txBody>
      </p:sp>
      <p:sp>
        <p:nvSpPr>
          <p:cNvPr id="2" name="Title 1"/>
          <p:cNvSpPr>
            <a:spLocks noGrp="1"/>
          </p:cNvSpPr>
          <p:nvPr>
            <p:ph type="ctrTitle"/>
          </p:nvPr>
        </p:nvSpPr>
        <p:spPr>
          <a:xfrm>
            <a:off x="360000" y="3846097"/>
            <a:ext cx="11466875" cy="1143000"/>
          </a:xfrm>
        </p:spPr>
        <p:txBody>
          <a:bodyPr anchor="b">
            <a:noAutofit/>
          </a:bodyPr>
          <a:lstStyle>
            <a:lvl1pPr algn="l">
              <a:defRPr sz="2400" b="1">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39303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DD98664-882C-4D8A-B754-A20392790825}" type="slidenum">
              <a:rPr lang="en-GB" smtClean="0"/>
              <a:pPr/>
              <a:t>‹#›</a:t>
            </a:fld>
            <a:endParaRPr lang="en-GB" dirty="0"/>
          </a:p>
        </p:txBody>
      </p:sp>
      <p:sp>
        <p:nvSpPr>
          <p:cNvPr id="3" name="Text Placeholder 2"/>
          <p:cNvSpPr>
            <a:spLocks noGrp="1"/>
          </p:cNvSpPr>
          <p:nvPr>
            <p:ph type="body" sz="quarter" idx="15"/>
          </p:nvPr>
        </p:nvSpPr>
        <p:spPr>
          <a:xfrm>
            <a:off x="360362" y="2984855"/>
            <a:ext cx="11466511"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Edit Master text styles</a:t>
            </a:r>
          </a:p>
          <a:p>
            <a:pPr lvl="1"/>
            <a:r>
              <a:rPr lang="en-US"/>
              <a:t>Second level</a:t>
            </a:r>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93016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image)">
    <p:bg>
      <p:bgPr>
        <a:solidFill>
          <a:schemeClr val="bg1"/>
        </a:solidFill>
        <a:effectLst/>
      </p:bgPr>
    </p:bg>
    <p:spTree>
      <p:nvGrpSpPr>
        <p:cNvPr id="1" name=""/>
        <p:cNvGrpSpPr/>
        <p:nvPr/>
      </p:nvGrpSpPr>
      <p:grpSpPr>
        <a:xfrm>
          <a:off x="0" y="0"/>
          <a:ext cx="0" cy="0"/>
          <a:chOff x="0" y="0"/>
          <a:chExt cx="0" cy="0"/>
        </a:xfrm>
      </p:grpSpPr>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rcRect t="7802" b="7802"/>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4DD98664-882C-4D8A-B754-A20392790825}" type="slidenum">
              <a:rPr lang="en-GB" smtClean="0"/>
              <a:pPr/>
              <a:t>‹#›</a:t>
            </a:fld>
            <a:endParaRPr lang="en-GB" dirty="0"/>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
        <p:nvSpPr>
          <p:cNvPr id="7" name="Text Placeholder 2"/>
          <p:cNvSpPr>
            <a:spLocks noGrp="1"/>
          </p:cNvSpPr>
          <p:nvPr>
            <p:ph type="body" sz="quarter" idx="15"/>
          </p:nvPr>
        </p:nvSpPr>
        <p:spPr>
          <a:xfrm>
            <a:off x="359998" y="2984855"/>
            <a:ext cx="11466875"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Edit Master text styles</a:t>
            </a:r>
          </a:p>
          <a:p>
            <a:pPr lvl="1"/>
            <a:r>
              <a:rPr lang="en-US"/>
              <a:t>Second level</a:t>
            </a:r>
          </a:p>
        </p:txBody>
      </p:sp>
      <p:sp>
        <p:nvSpPr>
          <p:cNvPr id="9"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8338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0872183" y="6320412"/>
            <a:ext cx="969962" cy="196850"/>
          </a:xfrm>
        </p:spPr>
        <p:txBody>
          <a:bodyPr/>
          <a:lstStyle>
            <a:lvl1pPr>
              <a:defRPr>
                <a:solidFill>
                  <a:schemeClr val="tx1"/>
                </a:solidFill>
              </a:defRPr>
            </a:lvl1pPr>
          </a:lstStyle>
          <a:p>
            <a:fld id="{4034BEE3-566C-4068-A777-C3A4762E861B}" type="slidenum">
              <a:rPr lang="en-GB" smtClean="0"/>
              <a:pPr/>
              <a:t>‹#›</a:t>
            </a:fld>
            <a:endParaRPr lang="en-GB" dirty="0"/>
          </a:p>
        </p:txBody>
      </p:sp>
      <p:sp>
        <p:nvSpPr>
          <p:cNvPr id="9" name="Text Placeholder 7"/>
          <p:cNvSpPr>
            <a:spLocks noGrp="1"/>
          </p:cNvSpPr>
          <p:nvPr>
            <p:ph type="body" sz="quarter" idx="13"/>
          </p:nvPr>
        </p:nvSpPr>
        <p:spPr>
          <a:xfrm>
            <a:off x="360362" y="1692000"/>
            <a:ext cx="11466511" cy="4427813"/>
          </a:xfrm>
        </p:spPr>
        <p:txBody>
          <a:bodyPr>
            <a:noAutofit/>
          </a:bodyPr>
          <a:lstStyle>
            <a:lvl1pPr>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59999" y="853200"/>
            <a:ext cx="11466999"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4"/>
          <p:cNvSpPr>
            <a:spLocks noGrp="1"/>
          </p:cNvSpPr>
          <p:nvPr>
            <p:ph sz="quarter" idx="14" hasCustomPrompt="1"/>
          </p:nvPr>
        </p:nvSpPr>
        <p:spPr>
          <a:xfrm>
            <a:off x="360000" y="1219825"/>
            <a:ext cx="11466998"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13" name="Text Placeholder 17"/>
          <p:cNvSpPr>
            <a:spLocks noGrp="1"/>
          </p:cNvSpPr>
          <p:nvPr>
            <p:ph type="body" sz="quarter" idx="15"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5" name="Group 44">
            <a:extLst>
              <a:ext uri="{FF2B5EF4-FFF2-40B4-BE49-F238E27FC236}">
                <a16:creationId xmlns:a16="http://schemas.microsoft.com/office/drawing/2014/main" id="{7739CBD8-44FB-CCFD-924F-3CF31BDB522E}"/>
              </a:ext>
            </a:extLst>
          </p:cNvPr>
          <p:cNvGrpSpPr/>
          <p:nvPr userDrawn="1"/>
        </p:nvGrpSpPr>
        <p:grpSpPr>
          <a:xfrm>
            <a:off x="4624224" y="35672"/>
            <a:ext cx="7183030" cy="502072"/>
            <a:chOff x="376977" y="10401436"/>
            <a:chExt cx="10627399" cy="742823"/>
          </a:xfrm>
        </p:grpSpPr>
        <p:grpSp>
          <p:nvGrpSpPr>
            <p:cNvPr id="46" name="object 15">
              <a:extLst>
                <a:ext uri="{FF2B5EF4-FFF2-40B4-BE49-F238E27FC236}">
                  <a16:creationId xmlns:a16="http://schemas.microsoft.com/office/drawing/2014/main" id="{DCD1964A-57CC-F452-5854-75B8FE17E411}"/>
                </a:ext>
              </a:extLst>
            </p:cNvPr>
            <p:cNvGrpSpPr/>
            <p:nvPr/>
          </p:nvGrpSpPr>
          <p:grpSpPr>
            <a:xfrm>
              <a:off x="376977" y="10555882"/>
              <a:ext cx="418526" cy="418526"/>
              <a:chOff x="376946" y="10555494"/>
              <a:chExt cx="507365" cy="507365"/>
            </a:xfrm>
          </p:grpSpPr>
          <p:sp>
            <p:nvSpPr>
              <p:cNvPr id="56" name="object 16">
                <a:extLst>
                  <a:ext uri="{FF2B5EF4-FFF2-40B4-BE49-F238E27FC236}">
                    <a16:creationId xmlns:a16="http://schemas.microsoft.com/office/drawing/2014/main" id="{E0D18D73-11AC-587B-0E18-CB10BE6F0BC5}"/>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57" name="object 17">
                <a:extLst>
                  <a:ext uri="{FF2B5EF4-FFF2-40B4-BE49-F238E27FC236}">
                    <a16:creationId xmlns:a16="http://schemas.microsoft.com/office/drawing/2014/main" id="{37E09AAB-99F8-8DEB-7B28-16DF21E10BFD}"/>
                  </a:ext>
                </a:extLst>
              </p:cNvPr>
              <p:cNvPicPr/>
              <p:nvPr/>
            </p:nvPicPr>
            <p:blipFill>
              <a:blip r:embed="rId2" cstate="print"/>
              <a:stretch>
                <a:fillRect/>
              </a:stretch>
            </p:blipFill>
            <p:spPr>
              <a:xfrm>
                <a:off x="451153" y="10746301"/>
                <a:ext cx="359287" cy="121954"/>
              </a:xfrm>
              <a:prstGeom prst="rect">
                <a:avLst/>
              </a:prstGeom>
            </p:spPr>
          </p:pic>
        </p:grpSp>
        <p:pic>
          <p:nvPicPr>
            <p:cNvPr id="47" name="Picture 46" descr="Icon&#10;&#10;Description automatically generated">
              <a:extLst>
                <a:ext uri="{FF2B5EF4-FFF2-40B4-BE49-F238E27FC236}">
                  <a16:creationId xmlns:a16="http://schemas.microsoft.com/office/drawing/2014/main" id="{5D7BC215-5466-32D4-3509-9A603E6C7C5F}"/>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48" name="Picture 47" descr="Logo&#10;&#10;Description automatically generated">
              <a:extLst>
                <a:ext uri="{FF2B5EF4-FFF2-40B4-BE49-F238E27FC236}">
                  <a16:creationId xmlns:a16="http://schemas.microsoft.com/office/drawing/2014/main" id="{E9835332-C906-D266-F5F9-FAEC153DBC78}"/>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D68E4B36-4AFB-13EC-F86B-918227A07D1D}"/>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FB866BC9-3105-5116-52F8-C4CED57C7B71}"/>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1" name="Picture 50">
              <a:extLst>
                <a:ext uri="{FF2B5EF4-FFF2-40B4-BE49-F238E27FC236}">
                  <a16:creationId xmlns:a16="http://schemas.microsoft.com/office/drawing/2014/main" id="{766CB27C-B8C2-9BB0-7467-38CA992A70BC}"/>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2" name="Picture 51" descr="Logo&#10;&#10;Description automatically generated">
              <a:extLst>
                <a:ext uri="{FF2B5EF4-FFF2-40B4-BE49-F238E27FC236}">
                  <a16:creationId xmlns:a16="http://schemas.microsoft.com/office/drawing/2014/main" id="{57E64FBF-9487-AEF0-E936-462F947F36A0}"/>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E2780191-26E4-F075-0058-23DFB6A1EA80}"/>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4" name="Picture 53" descr="Logo&#10;&#10;Description automatically generated">
              <a:extLst>
                <a:ext uri="{FF2B5EF4-FFF2-40B4-BE49-F238E27FC236}">
                  <a16:creationId xmlns:a16="http://schemas.microsoft.com/office/drawing/2014/main" id="{694C6D31-4AF4-49FD-5C57-41C59DF35D49}"/>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5" name="Picture 54" descr="A picture containing icon&#10;&#10;Description automatically generated">
              <a:extLst>
                <a:ext uri="{FF2B5EF4-FFF2-40B4-BE49-F238E27FC236}">
                  <a16:creationId xmlns:a16="http://schemas.microsoft.com/office/drawing/2014/main" id="{00ECDF66-8A2F-F21F-AB90-18F94549BCF6}"/>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17418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a:xfrm>
            <a:off x="360362" y="1692000"/>
            <a:ext cx="11466511" cy="4427813"/>
          </a:xfrm>
        </p:spPr>
        <p:txBody>
          <a:bodyPr>
            <a:noAutofit/>
          </a:bodyPr>
          <a:lstStyle>
            <a:lvl1pPr>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59999" y="853200"/>
            <a:ext cx="11466999"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4"/>
          <p:cNvSpPr>
            <a:spLocks noGrp="1"/>
          </p:cNvSpPr>
          <p:nvPr>
            <p:ph sz="quarter" idx="14" hasCustomPrompt="1"/>
          </p:nvPr>
        </p:nvSpPr>
        <p:spPr>
          <a:xfrm>
            <a:off x="360000" y="1219825"/>
            <a:ext cx="11466998" cy="472175"/>
          </a:xfrm>
        </p:spPr>
        <p:txBody>
          <a:bodyPr>
            <a:noAutofit/>
          </a:bodyPr>
          <a:lstStyle>
            <a:lvl1pPr>
              <a:spcBef>
                <a:spcPts val="0"/>
              </a:spcBef>
              <a:defRPr sz="2200" b="0">
                <a:solidFill>
                  <a:schemeClr val="tx1"/>
                </a:solidFill>
              </a:defRPr>
            </a:lvl1pPr>
          </a:lstStyle>
          <a:p>
            <a:pPr lvl="0"/>
            <a:r>
              <a:rPr lang="en-US"/>
              <a:t>Click to add sub-title</a:t>
            </a:r>
          </a:p>
        </p:txBody>
      </p:sp>
      <p:grpSp>
        <p:nvGrpSpPr>
          <p:cNvPr id="2" name="Group 1">
            <a:extLst>
              <a:ext uri="{FF2B5EF4-FFF2-40B4-BE49-F238E27FC236}">
                <a16:creationId xmlns:a16="http://schemas.microsoft.com/office/drawing/2014/main" id="{6F477283-9AB9-B97A-2789-C5303A58427E}"/>
              </a:ext>
            </a:extLst>
          </p:cNvPr>
          <p:cNvGrpSpPr/>
          <p:nvPr userDrawn="1"/>
        </p:nvGrpSpPr>
        <p:grpSpPr>
          <a:xfrm>
            <a:off x="4624224" y="35672"/>
            <a:ext cx="7183030" cy="502072"/>
            <a:chOff x="376977" y="10401436"/>
            <a:chExt cx="10627399" cy="742823"/>
          </a:xfrm>
        </p:grpSpPr>
        <p:grpSp>
          <p:nvGrpSpPr>
            <p:cNvPr id="3" name="object 15">
              <a:extLst>
                <a:ext uri="{FF2B5EF4-FFF2-40B4-BE49-F238E27FC236}">
                  <a16:creationId xmlns:a16="http://schemas.microsoft.com/office/drawing/2014/main" id="{1D63EDB0-FA88-86AC-FEF6-A105390E63C4}"/>
                </a:ext>
              </a:extLst>
            </p:cNvPr>
            <p:cNvGrpSpPr/>
            <p:nvPr/>
          </p:nvGrpSpPr>
          <p:grpSpPr>
            <a:xfrm>
              <a:off x="376977" y="10555882"/>
              <a:ext cx="418526" cy="418526"/>
              <a:chOff x="376946" y="10555494"/>
              <a:chExt cx="507365" cy="507365"/>
            </a:xfrm>
          </p:grpSpPr>
          <p:sp>
            <p:nvSpPr>
              <p:cNvPr id="18" name="object 16">
                <a:extLst>
                  <a:ext uri="{FF2B5EF4-FFF2-40B4-BE49-F238E27FC236}">
                    <a16:creationId xmlns:a16="http://schemas.microsoft.com/office/drawing/2014/main" id="{52FF87A6-5468-8928-49CF-CEE0ACFEA31B}"/>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19" name="object 17">
                <a:extLst>
                  <a:ext uri="{FF2B5EF4-FFF2-40B4-BE49-F238E27FC236}">
                    <a16:creationId xmlns:a16="http://schemas.microsoft.com/office/drawing/2014/main" id="{72C1EC5F-3089-3322-87D6-02FA9838C5DC}"/>
                  </a:ext>
                </a:extLst>
              </p:cNvPr>
              <p:cNvPicPr/>
              <p:nvPr/>
            </p:nvPicPr>
            <p:blipFill>
              <a:blip r:embed="rId2" cstate="print"/>
              <a:stretch>
                <a:fillRect/>
              </a:stretch>
            </p:blipFill>
            <p:spPr>
              <a:xfrm>
                <a:off x="451153" y="10746301"/>
                <a:ext cx="359287" cy="121954"/>
              </a:xfrm>
              <a:prstGeom prst="rect">
                <a:avLst/>
              </a:prstGeom>
            </p:spPr>
          </p:pic>
        </p:grpSp>
        <p:pic>
          <p:nvPicPr>
            <p:cNvPr id="5" name="Picture 4" descr="Icon&#10;&#10;Description automatically generated">
              <a:extLst>
                <a:ext uri="{FF2B5EF4-FFF2-40B4-BE49-F238E27FC236}">
                  <a16:creationId xmlns:a16="http://schemas.microsoft.com/office/drawing/2014/main" id="{C75D84B9-068F-094B-4959-11C047EBD38E}"/>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6" name="Picture 5" descr="Logo&#10;&#10;Description automatically generated">
              <a:extLst>
                <a:ext uri="{FF2B5EF4-FFF2-40B4-BE49-F238E27FC236}">
                  <a16:creationId xmlns:a16="http://schemas.microsoft.com/office/drawing/2014/main" id="{B268E5F3-9C77-5170-4078-B2D5491ECB57}"/>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478B715-8D2E-BEAD-2014-7B0ABF1D1AA2}"/>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725141A-F30E-0108-1F9B-E787A738A423}"/>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11" name="Picture 10">
              <a:extLst>
                <a:ext uri="{FF2B5EF4-FFF2-40B4-BE49-F238E27FC236}">
                  <a16:creationId xmlns:a16="http://schemas.microsoft.com/office/drawing/2014/main" id="{70EEAD87-F797-88E0-4298-362CCE5DEABF}"/>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14" name="Picture 13" descr="Logo&#10;&#10;Description automatically generated">
              <a:extLst>
                <a:ext uri="{FF2B5EF4-FFF2-40B4-BE49-F238E27FC236}">
                  <a16:creationId xmlns:a16="http://schemas.microsoft.com/office/drawing/2014/main" id="{9887B145-5B52-910D-137F-B391205A290F}"/>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6FED1F38-1E45-2D03-C17E-4B661AFD2B65}"/>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16" name="Picture 15" descr="Logo&#10;&#10;Description automatically generated">
              <a:extLst>
                <a:ext uri="{FF2B5EF4-FFF2-40B4-BE49-F238E27FC236}">
                  <a16:creationId xmlns:a16="http://schemas.microsoft.com/office/drawing/2014/main" id="{5D68F73A-2445-E38F-78B4-21D27799BC28}"/>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DBA856E4-6C73-3649-464B-B1D2AB1694DA}"/>
                </a:ext>
              </a:extLst>
            </p:cNvPr>
            <p:cNvPicPr>
              <a:picLocks noChangeAspect="1"/>
            </p:cNvPicPr>
            <p:nvPr/>
          </p:nvPicPr>
          <p:blipFill>
            <a:blip r:embed="rId11"/>
            <a:stretch>
              <a:fillRect/>
            </a:stretch>
          </p:blipFill>
          <p:spPr>
            <a:xfrm>
              <a:off x="4848027" y="10414505"/>
              <a:ext cx="1012697" cy="525881"/>
            </a:xfrm>
            <a:prstGeom prst="rect">
              <a:avLst/>
            </a:prstGeom>
          </p:spPr>
        </p:pic>
      </p:grpSp>
      <p:sp>
        <p:nvSpPr>
          <p:cNvPr id="20" name="Slide Number Placeholder 3">
            <a:extLst>
              <a:ext uri="{FF2B5EF4-FFF2-40B4-BE49-F238E27FC236}">
                <a16:creationId xmlns:a16="http://schemas.microsoft.com/office/drawing/2014/main" id="{2F5AAB25-55A9-7CB1-DC72-56581A8F8AF5}"/>
              </a:ext>
            </a:extLst>
          </p:cNvPr>
          <p:cNvSpPr>
            <a:spLocks noGrp="1"/>
          </p:cNvSpPr>
          <p:nvPr>
            <p:ph type="sldNum" sz="quarter" idx="11"/>
          </p:nvPr>
        </p:nvSpPr>
        <p:spPr>
          <a:xfrm>
            <a:off x="10872183" y="6320412"/>
            <a:ext cx="969962" cy="196850"/>
          </a:xfrm>
        </p:spPr>
        <p:txBody>
          <a:bodyPr/>
          <a:lstStyle>
            <a:lvl1pPr>
              <a:defRPr>
                <a:solidFill>
                  <a:schemeClr val="tx1"/>
                </a:solidFill>
              </a:defRPr>
            </a:lvl1pPr>
          </a:lstStyle>
          <a:p>
            <a:fld id="{4034BEE3-566C-4068-A777-C3A4762E861B}" type="slidenum">
              <a:rPr lang="en-GB" smtClean="0"/>
              <a:pPr/>
              <a:t>‹#›</a:t>
            </a:fld>
            <a:endParaRPr lang="en-GB" dirty="0"/>
          </a:p>
        </p:txBody>
      </p:sp>
      <p:sp>
        <p:nvSpPr>
          <p:cNvPr id="21" name="Text Placeholder 17">
            <a:extLst>
              <a:ext uri="{FF2B5EF4-FFF2-40B4-BE49-F238E27FC236}">
                <a16:creationId xmlns:a16="http://schemas.microsoft.com/office/drawing/2014/main" id="{DB56838C-6A3A-45E0-EC9B-5E50533825D2}"/>
              </a:ext>
            </a:extLst>
          </p:cNvPr>
          <p:cNvSpPr>
            <a:spLocks noGrp="1"/>
          </p:cNvSpPr>
          <p:nvPr>
            <p:ph type="body" sz="quarter" idx="15"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227888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93234"/>
            <a:ext cx="5626800" cy="4426579"/>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Content Placeholder 35"/>
          <p:cNvSpPr>
            <a:spLocks noGrp="1"/>
          </p:cNvSpPr>
          <p:nvPr>
            <p:ph sz="quarter" idx="14"/>
          </p:nvPr>
        </p:nvSpPr>
        <p:spPr>
          <a:xfrm>
            <a:off x="6191574" y="1693234"/>
            <a:ext cx="5628408" cy="442658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359999" y="853200"/>
            <a:ext cx="11459981" cy="840032"/>
          </a:xfrm>
        </p:spPr>
        <p:txBody>
          <a:bodyPr>
            <a:noAutofit/>
          </a:bodyPr>
          <a:lstStyle>
            <a:lvl1pPr>
              <a:defRPr>
                <a:solidFill>
                  <a:schemeClr val="tx1"/>
                </a:solidFill>
              </a:defRPr>
            </a:lvl1pPr>
          </a:lstStyle>
          <a:p>
            <a:r>
              <a:rPr lang="en-US"/>
              <a:t>Click to edit Master title style</a:t>
            </a:r>
            <a:endParaRPr lang="en-GB"/>
          </a:p>
        </p:txBody>
      </p:sp>
      <p:sp>
        <p:nvSpPr>
          <p:cNvPr id="13" name="Content Placeholder 4"/>
          <p:cNvSpPr>
            <a:spLocks noGrp="1"/>
          </p:cNvSpPr>
          <p:nvPr>
            <p:ph sz="quarter" idx="16" hasCustomPrompt="1"/>
          </p:nvPr>
        </p:nvSpPr>
        <p:spPr>
          <a:xfrm>
            <a:off x="360000" y="1219825"/>
            <a:ext cx="11468463" cy="473408"/>
          </a:xfrm>
        </p:spPr>
        <p:txBody>
          <a:bodyPr>
            <a:noAutofit/>
          </a:bodyPr>
          <a:lstStyle>
            <a:lvl1pPr>
              <a:spcBef>
                <a:spcPts val="0"/>
              </a:spcBef>
              <a:defRPr sz="2200" b="0">
                <a:solidFill>
                  <a:schemeClr val="tx1"/>
                </a:solidFill>
              </a:defRPr>
            </a:lvl1pPr>
          </a:lstStyle>
          <a:p>
            <a:pPr lvl="0"/>
            <a:r>
              <a:rPr lang="en-US"/>
              <a:t>Click to add sub-title</a:t>
            </a:r>
          </a:p>
        </p:txBody>
      </p:sp>
      <p:sp>
        <p:nvSpPr>
          <p:cNvPr id="45" name="Slide Number Placeholder 3">
            <a:extLst>
              <a:ext uri="{FF2B5EF4-FFF2-40B4-BE49-F238E27FC236}">
                <a16:creationId xmlns:a16="http://schemas.microsoft.com/office/drawing/2014/main" id="{02FE95F2-5855-0587-DA99-A5172105A116}"/>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6" name="Text Placeholder 17">
            <a:extLst>
              <a:ext uri="{FF2B5EF4-FFF2-40B4-BE49-F238E27FC236}">
                <a16:creationId xmlns:a16="http://schemas.microsoft.com/office/drawing/2014/main" id="{3732921E-A03A-FEF3-DD84-0831294C0AEE}"/>
              </a:ext>
            </a:extLst>
          </p:cNvPr>
          <p:cNvSpPr>
            <a:spLocks noGrp="1"/>
          </p:cNvSpPr>
          <p:nvPr>
            <p:ph type="body" sz="quarter" idx="15"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7" name="Group 46">
            <a:extLst>
              <a:ext uri="{FF2B5EF4-FFF2-40B4-BE49-F238E27FC236}">
                <a16:creationId xmlns:a16="http://schemas.microsoft.com/office/drawing/2014/main" id="{605E77C7-4F91-CE3B-F8BD-9C33CBC88E68}"/>
              </a:ext>
            </a:extLst>
          </p:cNvPr>
          <p:cNvGrpSpPr/>
          <p:nvPr userDrawn="1"/>
        </p:nvGrpSpPr>
        <p:grpSpPr>
          <a:xfrm>
            <a:off x="4624224" y="35672"/>
            <a:ext cx="7183030" cy="502072"/>
            <a:chOff x="376977" y="10401436"/>
            <a:chExt cx="10627399" cy="742823"/>
          </a:xfrm>
        </p:grpSpPr>
        <p:grpSp>
          <p:nvGrpSpPr>
            <p:cNvPr id="48" name="object 15">
              <a:extLst>
                <a:ext uri="{FF2B5EF4-FFF2-40B4-BE49-F238E27FC236}">
                  <a16:creationId xmlns:a16="http://schemas.microsoft.com/office/drawing/2014/main" id="{2B18DDC8-DC0B-7493-1E02-3E9E72A574FB}"/>
                </a:ext>
              </a:extLst>
            </p:cNvPr>
            <p:cNvGrpSpPr/>
            <p:nvPr/>
          </p:nvGrpSpPr>
          <p:grpSpPr>
            <a:xfrm>
              <a:off x="376977" y="10555882"/>
              <a:ext cx="418526" cy="418526"/>
              <a:chOff x="376946" y="10555494"/>
              <a:chExt cx="507365" cy="507365"/>
            </a:xfrm>
          </p:grpSpPr>
          <p:sp>
            <p:nvSpPr>
              <p:cNvPr id="59" name="object 16">
                <a:extLst>
                  <a:ext uri="{FF2B5EF4-FFF2-40B4-BE49-F238E27FC236}">
                    <a16:creationId xmlns:a16="http://schemas.microsoft.com/office/drawing/2014/main" id="{481891A9-8257-4B40-6B54-801041C1A2FF}"/>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0" name="object 17">
                <a:extLst>
                  <a:ext uri="{FF2B5EF4-FFF2-40B4-BE49-F238E27FC236}">
                    <a16:creationId xmlns:a16="http://schemas.microsoft.com/office/drawing/2014/main" id="{9155A870-8383-8ABC-C093-7293E1960D13}"/>
                  </a:ext>
                </a:extLst>
              </p:cNvPr>
              <p:cNvPicPr/>
              <p:nvPr/>
            </p:nvPicPr>
            <p:blipFill>
              <a:blip r:embed="rId2" cstate="print"/>
              <a:stretch>
                <a:fillRect/>
              </a:stretch>
            </p:blipFill>
            <p:spPr>
              <a:xfrm>
                <a:off x="451153" y="10746301"/>
                <a:ext cx="359287" cy="121954"/>
              </a:xfrm>
              <a:prstGeom prst="rect">
                <a:avLst/>
              </a:prstGeom>
            </p:spPr>
          </p:pic>
        </p:grpSp>
        <p:pic>
          <p:nvPicPr>
            <p:cNvPr id="49" name="Picture 48" descr="Icon&#10;&#10;Description automatically generated">
              <a:extLst>
                <a:ext uri="{FF2B5EF4-FFF2-40B4-BE49-F238E27FC236}">
                  <a16:creationId xmlns:a16="http://schemas.microsoft.com/office/drawing/2014/main" id="{B5C1FE9A-5C08-DCDE-8C58-9A4DFDA2D7A1}"/>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0" name="Picture 49" descr="Logo&#10;&#10;Description automatically generated">
              <a:extLst>
                <a:ext uri="{FF2B5EF4-FFF2-40B4-BE49-F238E27FC236}">
                  <a16:creationId xmlns:a16="http://schemas.microsoft.com/office/drawing/2014/main" id="{8BA1ACA7-3B70-6A3B-39F4-9D400AD589E8}"/>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D63B97E8-A62E-FC6C-94E2-02B93EB11CE9}"/>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2" name="Picture 51" descr="Logo&#10;&#10;Description automatically generated with medium confidence">
              <a:extLst>
                <a:ext uri="{FF2B5EF4-FFF2-40B4-BE49-F238E27FC236}">
                  <a16:creationId xmlns:a16="http://schemas.microsoft.com/office/drawing/2014/main" id="{E74215CE-C985-EAB9-EB18-F232E788425A}"/>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3" name="Picture 52">
              <a:extLst>
                <a:ext uri="{FF2B5EF4-FFF2-40B4-BE49-F238E27FC236}">
                  <a16:creationId xmlns:a16="http://schemas.microsoft.com/office/drawing/2014/main" id="{D8AB7E8D-36D9-57A8-6705-FDF26AC35099}"/>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4" name="Picture 53" descr="Logo&#10;&#10;Description automatically generated">
              <a:extLst>
                <a:ext uri="{FF2B5EF4-FFF2-40B4-BE49-F238E27FC236}">
                  <a16:creationId xmlns:a16="http://schemas.microsoft.com/office/drawing/2014/main" id="{CDADA5C5-56C7-7AB8-7C7D-642239D306D1}"/>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2BE1A90C-5768-2B0B-D7A7-87D480FA8036}"/>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6" name="Picture 55" descr="Logo&#10;&#10;Description automatically generated">
              <a:extLst>
                <a:ext uri="{FF2B5EF4-FFF2-40B4-BE49-F238E27FC236}">
                  <a16:creationId xmlns:a16="http://schemas.microsoft.com/office/drawing/2014/main" id="{8E4B627F-C762-8B16-89D8-C9614EA8FD74}"/>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7" name="Picture 56" descr="A picture containing icon&#10;&#10;Description automatically generated">
              <a:extLst>
                <a:ext uri="{FF2B5EF4-FFF2-40B4-BE49-F238E27FC236}">
                  <a16:creationId xmlns:a16="http://schemas.microsoft.com/office/drawing/2014/main" id="{D6FEB6FC-BCE6-452D-65B6-870B3484240E}"/>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40655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692000"/>
            <a:ext cx="36792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itle 1"/>
          <p:cNvSpPr>
            <a:spLocks noGrp="1"/>
          </p:cNvSpPr>
          <p:nvPr>
            <p:ph type="title"/>
          </p:nvPr>
        </p:nvSpPr>
        <p:spPr>
          <a:xfrm>
            <a:off x="359999" y="853200"/>
            <a:ext cx="11459981"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2"/>
          <p:cNvSpPr>
            <a:spLocks noGrp="1"/>
          </p:cNvSpPr>
          <p:nvPr>
            <p:ph idx="14"/>
          </p:nvPr>
        </p:nvSpPr>
        <p:spPr>
          <a:xfrm>
            <a:off x="4251325" y="1692000"/>
            <a:ext cx="36792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idx="15"/>
          </p:nvPr>
        </p:nvSpPr>
        <p:spPr>
          <a:xfrm>
            <a:off x="8142653" y="1692000"/>
            <a:ext cx="3677328"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p:cNvSpPr>
            <a:spLocks noGrp="1"/>
          </p:cNvSpPr>
          <p:nvPr>
            <p:ph sz="quarter" idx="16" hasCustomPrompt="1"/>
          </p:nvPr>
        </p:nvSpPr>
        <p:spPr>
          <a:xfrm>
            <a:off x="360000" y="1219825"/>
            <a:ext cx="11468463"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47" name="Slide Number Placeholder 3">
            <a:extLst>
              <a:ext uri="{FF2B5EF4-FFF2-40B4-BE49-F238E27FC236}">
                <a16:creationId xmlns:a16="http://schemas.microsoft.com/office/drawing/2014/main" id="{5DA30D65-1957-620F-0F09-E14AA061C409}"/>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8" name="Text Placeholder 17">
            <a:extLst>
              <a:ext uri="{FF2B5EF4-FFF2-40B4-BE49-F238E27FC236}">
                <a16:creationId xmlns:a16="http://schemas.microsoft.com/office/drawing/2014/main" id="{C688D26E-96E8-07E7-D5C5-E062B91E6FCF}"/>
              </a:ext>
            </a:extLst>
          </p:cNvPr>
          <p:cNvSpPr>
            <a:spLocks noGrp="1"/>
          </p:cNvSpPr>
          <p:nvPr>
            <p:ph type="body" sz="quarter" idx="17"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9" name="Group 48">
            <a:extLst>
              <a:ext uri="{FF2B5EF4-FFF2-40B4-BE49-F238E27FC236}">
                <a16:creationId xmlns:a16="http://schemas.microsoft.com/office/drawing/2014/main" id="{7F112457-07A5-91F9-BCAA-397E9CBA7548}"/>
              </a:ext>
            </a:extLst>
          </p:cNvPr>
          <p:cNvGrpSpPr/>
          <p:nvPr userDrawn="1"/>
        </p:nvGrpSpPr>
        <p:grpSpPr>
          <a:xfrm>
            <a:off x="4624224" y="35672"/>
            <a:ext cx="7183030" cy="502072"/>
            <a:chOff x="376977" y="10401436"/>
            <a:chExt cx="10627399" cy="742823"/>
          </a:xfrm>
        </p:grpSpPr>
        <p:grpSp>
          <p:nvGrpSpPr>
            <p:cNvPr id="50" name="object 15">
              <a:extLst>
                <a:ext uri="{FF2B5EF4-FFF2-40B4-BE49-F238E27FC236}">
                  <a16:creationId xmlns:a16="http://schemas.microsoft.com/office/drawing/2014/main" id="{D9457BFF-F15A-592A-AA78-4F5B99439474}"/>
                </a:ext>
              </a:extLst>
            </p:cNvPr>
            <p:cNvGrpSpPr/>
            <p:nvPr/>
          </p:nvGrpSpPr>
          <p:grpSpPr>
            <a:xfrm>
              <a:off x="376977" y="10555882"/>
              <a:ext cx="418526" cy="418526"/>
              <a:chOff x="376946" y="10555494"/>
              <a:chExt cx="507365" cy="507365"/>
            </a:xfrm>
          </p:grpSpPr>
          <p:sp>
            <p:nvSpPr>
              <p:cNvPr id="60" name="object 16">
                <a:extLst>
                  <a:ext uri="{FF2B5EF4-FFF2-40B4-BE49-F238E27FC236}">
                    <a16:creationId xmlns:a16="http://schemas.microsoft.com/office/drawing/2014/main" id="{19EA73A0-AA1E-8A82-38CD-ACC2A2E3C78E}"/>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1" name="object 17">
                <a:extLst>
                  <a:ext uri="{FF2B5EF4-FFF2-40B4-BE49-F238E27FC236}">
                    <a16:creationId xmlns:a16="http://schemas.microsoft.com/office/drawing/2014/main" id="{DBCFC7B2-7E77-414F-AA42-FB51315A8986}"/>
                  </a:ext>
                </a:extLst>
              </p:cNvPr>
              <p:cNvPicPr/>
              <p:nvPr/>
            </p:nvPicPr>
            <p:blipFill>
              <a:blip r:embed="rId2" cstate="print"/>
              <a:stretch>
                <a:fillRect/>
              </a:stretch>
            </p:blipFill>
            <p:spPr>
              <a:xfrm>
                <a:off x="451153" y="10746301"/>
                <a:ext cx="359287" cy="121954"/>
              </a:xfrm>
              <a:prstGeom prst="rect">
                <a:avLst/>
              </a:prstGeom>
            </p:spPr>
          </p:pic>
        </p:grpSp>
        <p:pic>
          <p:nvPicPr>
            <p:cNvPr id="51" name="Picture 50" descr="Icon&#10;&#10;Description automatically generated">
              <a:extLst>
                <a:ext uri="{FF2B5EF4-FFF2-40B4-BE49-F238E27FC236}">
                  <a16:creationId xmlns:a16="http://schemas.microsoft.com/office/drawing/2014/main" id="{F11BB7ED-21B7-00D9-F61C-94934F3A4BA8}"/>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2" name="Picture 51" descr="Logo&#10;&#10;Description automatically generated">
              <a:extLst>
                <a:ext uri="{FF2B5EF4-FFF2-40B4-BE49-F238E27FC236}">
                  <a16:creationId xmlns:a16="http://schemas.microsoft.com/office/drawing/2014/main" id="{AA7B19F9-AD0E-C8F0-0363-0C9E224E4079}"/>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C82CFDC6-1FC9-66C8-3129-086A9F8B594E}"/>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4" name="Picture 53" descr="Logo&#10;&#10;Description automatically generated with medium confidence">
              <a:extLst>
                <a:ext uri="{FF2B5EF4-FFF2-40B4-BE49-F238E27FC236}">
                  <a16:creationId xmlns:a16="http://schemas.microsoft.com/office/drawing/2014/main" id="{97072035-AFC9-D391-8829-C9ED48C204F6}"/>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5" name="Picture 54">
              <a:extLst>
                <a:ext uri="{FF2B5EF4-FFF2-40B4-BE49-F238E27FC236}">
                  <a16:creationId xmlns:a16="http://schemas.microsoft.com/office/drawing/2014/main" id="{76AC1FD1-DBF2-2D30-0BA6-8BCFA35A40DE}"/>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6" name="Picture 55" descr="Logo&#10;&#10;Description automatically generated">
              <a:extLst>
                <a:ext uri="{FF2B5EF4-FFF2-40B4-BE49-F238E27FC236}">
                  <a16:creationId xmlns:a16="http://schemas.microsoft.com/office/drawing/2014/main" id="{F0D54828-5490-7E50-898F-34018B64B82B}"/>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7" name="Picture 56" descr="Shape&#10;&#10;Description automatically generated with medium confidence">
              <a:extLst>
                <a:ext uri="{FF2B5EF4-FFF2-40B4-BE49-F238E27FC236}">
                  <a16:creationId xmlns:a16="http://schemas.microsoft.com/office/drawing/2014/main" id="{AB605C8F-31E5-A965-2CE7-3A2C4E2AD324}"/>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8" name="Picture 57" descr="Logo&#10;&#10;Description automatically generated">
              <a:extLst>
                <a:ext uri="{FF2B5EF4-FFF2-40B4-BE49-F238E27FC236}">
                  <a16:creationId xmlns:a16="http://schemas.microsoft.com/office/drawing/2014/main" id="{0A71F308-D060-24B8-25EC-497618BC8CC1}"/>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09F338A3-772B-5360-62C0-73554DE15056}"/>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24671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itle 1"/>
          <p:cNvSpPr>
            <a:spLocks noGrp="1"/>
          </p:cNvSpPr>
          <p:nvPr>
            <p:ph type="title"/>
          </p:nvPr>
        </p:nvSpPr>
        <p:spPr>
          <a:xfrm>
            <a:off x="359999" y="853200"/>
            <a:ext cx="11459981" cy="838800"/>
          </a:xfrm>
        </p:spPr>
        <p:txBody>
          <a:bodyPr>
            <a:noAutofit/>
          </a:bodyPr>
          <a:lstStyle>
            <a:lvl1pPr>
              <a:defRPr>
                <a:solidFill>
                  <a:schemeClr val="tx1"/>
                </a:solidFill>
              </a:defRPr>
            </a:lvl1pPr>
          </a:lstStyle>
          <a:p>
            <a:r>
              <a:rPr lang="en-US"/>
              <a:t>Click to edit Master title style</a:t>
            </a:r>
            <a:endParaRPr lang="en-GB"/>
          </a:p>
        </p:txBody>
      </p:sp>
      <p:sp>
        <p:nvSpPr>
          <p:cNvPr id="14" name="Content Placeholder 2"/>
          <p:cNvSpPr>
            <a:spLocks noGrp="1"/>
          </p:cNvSpPr>
          <p:nvPr>
            <p:ph idx="14"/>
          </p:nvPr>
        </p:nvSpPr>
        <p:spPr>
          <a:xfrm>
            <a:off x="3279775"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p:cNvSpPr>
            <a:spLocks noGrp="1"/>
          </p:cNvSpPr>
          <p:nvPr>
            <p:ph idx="15"/>
          </p:nvPr>
        </p:nvSpPr>
        <p:spPr>
          <a:xfrm>
            <a:off x="6199553"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idx="16"/>
          </p:nvPr>
        </p:nvSpPr>
        <p:spPr>
          <a:xfrm>
            <a:off x="9105580"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4"/>
          <p:cNvSpPr>
            <a:spLocks noGrp="1"/>
          </p:cNvSpPr>
          <p:nvPr>
            <p:ph sz="quarter" idx="17" hasCustomPrompt="1"/>
          </p:nvPr>
        </p:nvSpPr>
        <p:spPr>
          <a:xfrm>
            <a:off x="360000" y="1219825"/>
            <a:ext cx="11459980"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48" name="Slide Number Placeholder 3">
            <a:extLst>
              <a:ext uri="{FF2B5EF4-FFF2-40B4-BE49-F238E27FC236}">
                <a16:creationId xmlns:a16="http://schemas.microsoft.com/office/drawing/2014/main" id="{EBAB9451-76E0-CE4A-E62A-7BF6F18B1C71}"/>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9" name="Text Placeholder 17">
            <a:extLst>
              <a:ext uri="{FF2B5EF4-FFF2-40B4-BE49-F238E27FC236}">
                <a16:creationId xmlns:a16="http://schemas.microsoft.com/office/drawing/2014/main" id="{EE7E0DCC-BEC5-3C1D-73FD-04C9FE1A0B00}"/>
              </a:ext>
            </a:extLst>
          </p:cNvPr>
          <p:cNvSpPr>
            <a:spLocks noGrp="1"/>
          </p:cNvSpPr>
          <p:nvPr>
            <p:ph type="body" sz="quarter" idx="18"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50" name="Group 49">
            <a:extLst>
              <a:ext uri="{FF2B5EF4-FFF2-40B4-BE49-F238E27FC236}">
                <a16:creationId xmlns:a16="http://schemas.microsoft.com/office/drawing/2014/main" id="{6486DFE9-392A-F93B-1377-9FA8B51C837F}"/>
              </a:ext>
            </a:extLst>
          </p:cNvPr>
          <p:cNvGrpSpPr/>
          <p:nvPr userDrawn="1"/>
        </p:nvGrpSpPr>
        <p:grpSpPr>
          <a:xfrm>
            <a:off x="4624224" y="35672"/>
            <a:ext cx="7183030" cy="502072"/>
            <a:chOff x="376977" y="10401436"/>
            <a:chExt cx="10627399" cy="742823"/>
          </a:xfrm>
        </p:grpSpPr>
        <p:grpSp>
          <p:nvGrpSpPr>
            <p:cNvPr id="51" name="object 15">
              <a:extLst>
                <a:ext uri="{FF2B5EF4-FFF2-40B4-BE49-F238E27FC236}">
                  <a16:creationId xmlns:a16="http://schemas.microsoft.com/office/drawing/2014/main" id="{A6474820-4928-2310-37AA-637160717435}"/>
                </a:ext>
              </a:extLst>
            </p:cNvPr>
            <p:cNvGrpSpPr/>
            <p:nvPr/>
          </p:nvGrpSpPr>
          <p:grpSpPr>
            <a:xfrm>
              <a:off x="376977" y="10555882"/>
              <a:ext cx="418526" cy="418526"/>
              <a:chOff x="376946" y="10555494"/>
              <a:chExt cx="507365" cy="507365"/>
            </a:xfrm>
          </p:grpSpPr>
          <p:sp>
            <p:nvSpPr>
              <p:cNvPr id="61" name="object 16">
                <a:extLst>
                  <a:ext uri="{FF2B5EF4-FFF2-40B4-BE49-F238E27FC236}">
                    <a16:creationId xmlns:a16="http://schemas.microsoft.com/office/drawing/2014/main" id="{9AD0B651-E16B-4DF1-112A-513BBAAF8D03}"/>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2" name="object 17">
                <a:extLst>
                  <a:ext uri="{FF2B5EF4-FFF2-40B4-BE49-F238E27FC236}">
                    <a16:creationId xmlns:a16="http://schemas.microsoft.com/office/drawing/2014/main" id="{84E72903-9A1D-D2B3-5A23-F27A74990815}"/>
                  </a:ext>
                </a:extLst>
              </p:cNvPr>
              <p:cNvPicPr/>
              <p:nvPr/>
            </p:nvPicPr>
            <p:blipFill>
              <a:blip r:embed="rId2" cstate="print"/>
              <a:stretch>
                <a:fillRect/>
              </a:stretch>
            </p:blipFill>
            <p:spPr>
              <a:xfrm>
                <a:off x="451153" y="10746301"/>
                <a:ext cx="359287" cy="121954"/>
              </a:xfrm>
              <a:prstGeom prst="rect">
                <a:avLst/>
              </a:prstGeom>
            </p:spPr>
          </p:pic>
        </p:grpSp>
        <p:pic>
          <p:nvPicPr>
            <p:cNvPr id="52" name="Picture 51" descr="Icon&#10;&#10;Description automatically generated">
              <a:extLst>
                <a:ext uri="{FF2B5EF4-FFF2-40B4-BE49-F238E27FC236}">
                  <a16:creationId xmlns:a16="http://schemas.microsoft.com/office/drawing/2014/main" id="{B74EE10F-2F6B-9AE9-4DFF-5A69321F3AAF}"/>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3" name="Picture 52" descr="Logo&#10;&#10;Description automatically generated">
              <a:extLst>
                <a:ext uri="{FF2B5EF4-FFF2-40B4-BE49-F238E27FC236}">
                  <a16:creationId xmlns:a16="http://schemas.microsoft.com/office/drawing/2014/main" id="{86BFD4C9-4B96-C8C8-1C91-1E26211A7DB4}"/>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201AECF4-9C6D-28E6-CA3E-1BAE3E70CFE4}"/>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5" name="Picture 54" descr="Logo&#10;&#10;Description automatically generated with medium confidence">
              <a:extLst>
                <a:ext uri="{FF2B5EF4-FFF2-40B4-BE49-F238E27FC236}">
                  <a16:creationId xmlns:a16="http://schemas.microsoft.com/office/drawing/2014/main" id="{1DB23AD0-B7C5-664A-2F9C-0AFFB688EA68}"/>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6" name="Picture 55">
              <a:extLst>
                <a:ext uri="{FF2B5EF4-FFF2-40B4-BE49-F238E27FC236}">
                  <a16:creationId xmlns:a16="http://schemas.microsoft.com/office/drawing/2014/main" id="{00D6CB10-9755-2541-B9F6-772506B79B21}"/>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7" name="Picture 56" descr="Logo&#10;&#10;Description automatically generated">
              <a:extLst>
                <a:ext uri="{FF2B5EF4-FFF2-40B4-BE49-F238E27FC236}">
                  <a16:creationId xmlns:a16="http://schemas.microsoft.com/office/drawing/2014/main" id="{3739F65F-5FAB-B4A3-A43C-70A7B72F5F53}"/>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8" name="Picture 57" descr="Shape&#10;&#10;Description automatically generated with medium confidence">
              <a:extLst>
                <a:ext uri="{FF2B5EF4-FFF2-40B4-BE49-F238E27FC236}">
                  <a16:creationId xmlns:a16="http://schemas.microsoft.com/office/drawing/2014/main" id="{C45D7E0A-DBFB-6901-2736-68ACB4793A0A}"/>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9" name="Picture 58" descr="Logo&#10;&#10;Description automatically generated">
              <a:extLst>
                <a:ext uri="{FF2B5EF4-FFF2-40B4-BE49-F238E27FC236}">
                  <a16:creationId xmlns:a16="http://schemas.microsoft.com/office/drawing/2014/main" id="{E0D12864-29D8-654E-7F6D-F609828C64D6}"/>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E66EF74C-474E-D9D2-FBFA-FFD6DF1C5C95}"/>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319702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60000" y="853200"/>
            <a:ext cx="11466874"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4"/>
          <p:cNvSpPr>
            <a:spLocks noGrp="1"/>
          </p:cNvSpPr>
          <p:nvPr>
            <p:ph sz="quarter" idx="14" hasCustomPrompt="1"/>
          </p:nvPr>
        </p:nvSpPr>
        <p:spPr>
          <a:xfrm>
            <a:off x="360000" y="1219825"/>
            <a:ext cx="11466873"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44" name="Slide Number Placeholder 3">
            <a:extLst>
              <a:ext uri="{FF2B5EF4-FFF2-40B4-BE49-F238E27FC236}">
                <a16:creationId xmlns:a16="http://schemas.microsoft.com/office/drawing/2014/main" id="{B797E3BD-CBA6-7AF0-A424-289994584B1B}"/>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5" name="Text Placeholder 17">
            <a:extLst>
              <a:ext uri="{FF2B5EF4-FFF2-40B4-BE49-F238E27FC236}">
                <a16:creationId xmlns:a16="http://schemas.microsoft.com/office/drawing/2014/main" id="{64452DF1-E277-27E7-C117-B428E8A85DA1}"/>
              </a:ext>
            </a:extLst>
          </p:cNvPr>
          <p:cNvSpPr>
            <a:spLocks noGrp="1"/>
          </p:cNvSpPr>
          <p:nvPr>
            <p:ph type="body" sz="quarter" idx="18"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6" name="Group 45">
            <a:extLst>
              <a:ext uri="{FF2B5EF4-FFF2-40B4-BE49-F238E27FC236}">
                <a16:creationId xmlns:a16="http://schemas.microsoft.com/office/drawing/2014/main" id="{84AFBDF9-0571-5E4F-3265-90251CDC1356}"/>
              </a:ext>
            </a:extLst>
          </p:cNvPr>
          <p:cNvGrpSpPr/>
          <p:nvPr userDrawn="1"/>
        </p:nvGrpSpPr>
        <p:grpSpPr>
          <a:xfrm>
            <a:off x="4624224" y="35672"/>
            <a:ext cx="7183030" cy="502072"/>
            <a:chOff x="376977" y="10401436"/>
            <a:chExt cx="10627399" cy="742823"/>
          </a:xfrm>
        </p:grpSpPr>
        <p:grpSp>
          <p:nvGrpSpPr>
            <p:cNvPr id="47" name="object 15">
              <a:extLst>
                <a:ext uri="{FF2B5EF4-FFF2-40B4-BE49-F238E27FC236}">
                  <a16:creationId xmlns:a16="http://schemas.microsoft.com/office/drawing/2014/main" id="{7D7D37C6-436F-CA25-E23F-DCC603F21DAC}"/>
                </a:ext>
              </a:extLst>
            </p:cNvPr>
            <p:cNvGrpSpPr/>
            <p:nvPr/>
          </p:nvGrpSpPr>
          <p:grpSpPr>
            <a:xfrm>
              <a:off x="376977" y="10555882"/>
              <a:ext cx="418526" cy="418526"/>
              <a:chOff x="376946" y="10555494"/>
              <a:chExt cx="507365" cy="507365"/>
            </a:xfrm>
          </p:grpSpPr>
          <p:sp>
            <p:nvSpPr>
              <p:cNvPr id="57" name="object 16">
                <a:extLst>
                  <a:ext uri="{FF2B5EF4-FFF2-40B4-BE49-F238E27FC236}">
                    <a16:creationId xmlns:a16="http://schemas.microsoft.com/office/drawing/2014/main" id="{475E48D1-8525-C418-B22C-97F517625BC3}"/>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58" name="object 17">
                <a:extLst>
                  <a:ext uri="{FF2B5EF4-FFF2-40B4-BE49-F238E27FC236}">
                    <a16:creationId xmlns:a16="http://schemas.microsoft.com/office/drawing/2014/main" id="{16A82CF0-9D94-0C7D-4DC4-F2E30383DDC8}"/>
                  </a:ext>
                </a:extLst>
              </p:cNvPr>
              <p:cNvPicPr/>
              <p:nvPr/>
            </p:nvPicPr>
            <p:blipFill>
              <a:blip r:embed="rId2" cstate="print"/>
              <a:stretch>
                <a:fillRect/>
              </a:stretch>
            </p:blipFill>
            <p:spPr>
              <a:xfrm>
                <a:off x="451153" y="10746301"/>
                <a:ext cx="359287" cy="121954"/>
              </a:xfrm>
              <a:prstGeom prst="rect">
                <a:avLst/>
              </a:prstGeom>
            </p:spPr>
          </p:pic>
        </p:grpSp>
        <p:pic>
          <p:nvPicPr>
            <p:cNvPr id="48" name="Picture 47" descr="Icon&#10;&#10;Description automatically generated">
              <a:extLst>
                <a:ext uri="{FF2B5EF4-FFF2-40B4-BE49-F238E27FC236}">
                  <a16:creationId xmlns:a16="http://schemas.microsoft.com/office/drawing/2014/main" id="{17C70874-0085-43B7-D615-C7C0230CB2AE}"/>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49" name="Picture 48" descr="Logo&#10;&#10;Description automatically generated">
              <a:extLst>
                <a:ext uri="{FF2B5EF4-FFF2-40B4-BE49-F238E27FC236}">
                  <a16:creationId xmlns:a16="http://schemas.microsoft.com/office/drawing/2014/main" id="{7568791D-C51B-060B-755D-5FAE89A9FAB4}"/>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632EBE57-C9C0-8E7D-BC96-8ED612260E98}"/>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9C1E2AF8-A57E-26C7-5034-D378E0D3FEED}"/>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2" name="Picture 51">
              <a:extLst>
                <a:ext uri="{FF2B5EF4-FFF2-40B4-BE49-F238E27FC236}">
                  <a16:creationId xmlns:a16="http://schemas.microsoft.com/office/drawing/2014/main" id="{AE0C409B-F7C3-0AC9-CD15-1A944A70557F}"/>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3" name="Picture 52" descr="Logo&#10;&#10;Description automatically generated">
              <a:extLst>
                <a:ext uri="{FF2B5EF4-FFF2-40B4-BE49-F238E27FC236}">
                  <a16:creationId xmlns:a16="http://schemas.microsoft.com/office/drawing/2014/main" id="{CB83EBB1-CBEF-38C4-49A8-511879313DB4}"/>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4" name="Picture 53" descr="Shape&#10;&#10;Description automatically generated with medium confidence">
              <a:extLst>
                <a:ext uri="{FF2B5EF4-FFF2-40B4-BE49-F238E27FC236}">
                  <a16:creationId xmlns:a16="http://schemas.microsoft.com/office/drawing/2014/main" id="{2FDF076B-C7D1-BA96-BC8D-3FEA9636200B}"/>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5" name="Picture 54" descr="Logo&#10;&#10;Description automatically generated">
              <a:extLst>
                <a:ext uri="{FF2B5EF4-FFF2-40B4-BE49-F238E27FC236}">
                  <a16:creationId xmlns:a16="http://schemas.microsoft.com/office/drawing/2014/main" id="{4FEACCC9-DFF5-9A92-72EA-13E777E08B84}"/>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1A9F8734-FDC4-DDBC-C708-A769B50E22EA}"/>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352421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1E5EEA28-58EC-E337-DE4C-FBDFD5774E6A}"/>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21" name="Text Placeholder 17">
            <a:extLst>
              <a:ext uri="{FF2B5EF4-FFF2-40B4-BE49-F238E27FC236}">
                <a16:creationId xmlns:a16="http://schemas.microsoft.com/office/drawing/2014/main" id="{3231B5E0-737E-5404-3219-1433A5A55EFF}"/>
              </a:ext>
            </a:extLst>
          </p:cNvPr>
          <p:cNvSpPr>
            <a:spLocks noGrp="1"/>
          </p:cNvSpPr>
          <p:nvPr>
            <p:ph type="body" sz="quarter" idx="18"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22" name="Group 21">
            <a:extLst>
              <a:ext uri="{FF2B5EF4-FFF2-40B4-BE49-F238E27FC236}">
                <a16:creationId xmlns:a16="http://schemas.microsoft.com/office/drawing/2014/main" id="{D235D54A-859D-1B01-257E-FB8D6F542DBE}"/>
              </a:ext>
            </a:extLst>
          </p:cNvPr>
          <p:cNvGrpSpPr/>
          <p:nvPr userDrawn="1"/>
        </p:nvGrpSpPr>
        <p:grpSpPr>
          <a:xfrm>
            <a:off x="4624224" y="35672"/>
            <a:ext cx="7183030" cy="502072"/>
            <a:chOff x="376977" y="10401436"/>
            <a:chExt cx="10627399" cy="742823"/>
          </a:xfrm>
        </p:grpSpPr>
        <p:grpSp>
          <p:nvGrpSpPr>
            <p:cNvPr id="23" name="object 15">
              <a:extLst>
                <a:ext uri="{FF2B5EF4-FFF2-40B4-BE49-F238E27FC236}">
                  <a16:creationId xmlns:a16="http://schemas.microsoft.com/office/drawing/2014/main" id="{363390EE-8403-E4EC-B90F-7F2421785129}"/>
                </a:ext>
              </a:extLst>
            </p:cNvPr>
            <p:cNvGrpSpPr/>
            <p:nvPr/>
          </p:nvGrpSpPr>
          <p:grpSpPr>
            <a:xfrm>
              <a:off x="376977" y="10555882"/>
              <a:ext cx="418526" cy="418526"/>
              <a:chOff x="376946" y="10555494"/>
              <a:chExt cx="507365" cy="507365"/>
            </a:xfrm>
          </p:grpSpPr>
          <p:sp>
            <p:nvSpPr>
              <p:cNvPr id="42" name="object 16">
                <a:extLst>
                  <a:ext uri="{FF2B5EF4-FFF2-40B4-BE49-F238E27FC236}">
                    <a16:creationId xmlns:a16="http://schemas.microsoft.com/office/drawing/2014/main" id="{FAA56122-41BE-E5BE-9494-2B67B32357D1}"/>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43" name="object 17">
                <a:extLst>
                  <a:ext uri="{FF2B5EF4-FFF2-40B4-BE49-F238E27FC236}">
                    <a16:creationId xmlns:a16="http://schemas.microsoft.com/office/drawing/2014/main" id="{7A1349A8-6C5A-BD1F-C544-B13FE7C60369}"/>
                  </a:ext>
                </a:extLst>
              </p:cNvPr>
              <p:cNvPicPr/>
              <p:nvPr/>
            </p:nvPicPr>
            <p:blipFill>
              <a:blip r:embed="rId2" cstate="print"/>
              <a:stretch>
                <a:fillRect/>
              </a:stretch>
            </p:blipFill>
            <p:spPr>
              <a:xfrm>
                <a:off x="451153" y="10746301"/>
                <a:ext cx="359287" cy="121954"/>
              </a:xfrm>
              <a:prstGeom prst="rect">
                <a:avLst/>
              </a:prstGeom>
            </p:spPr>
          </p:pic>
        </p:grpSp>
        <p:pic>
          <p:nvPicPr>
            <p:cNvPr id="24" name="Picture 23" descr="Icon&#10;&#10;Description automatically generated">
              <a:extLst>
                <a:ext uri="{FF2B5EF4-FFF2-40B4-BE49-F238E27FC236}">
                  <a16:creationId xmlns:a16="http://schemas.microsoft.com/office/drawing/2014/main" id="{29483688-B050-1C92-E3CE-3932E4C664A4}"/>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25" name="Picture 24" descr="Logo&#10;&#10;Description automatically generated">
              <a:extLst>
                <a:ext uri="{FF2B5EF4-FFF2-40B4-BE49-F238E27FC236}">
                  <a16:creationId xmlns:a16="http://schemas.microsoft.com/office/drawing/2014/main" id="{8432277C-CE3E-E614-CE6D-45D25311CD75}"/>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D2102F4C-30BE-E669-19EB-DAB6B2D402CD}"/>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27" name="Picture 26" descr="Logo&#10;&#10;Description automatically generated with medium confidence">
              <a:extLst>
                <a:ext uri="{FF2B5EF4-FFF2-40B4-BE49-F238E27FC236}">
                  <a16:creationId xmlns:a16="http://schemas.microsoft.com/office/drawing/2014/main" id="{E0F28C9C-53FB-80DC-11AD-B237814B6EDA}"/>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28" name="Picture 27">
              <a:extLst>
                <a:ext uri="{FF2B5EF4-FFF2-40B4-BE49-F238E27FC236}">
                  <a16:creationId xmlns:a16="http://schemas.microsoft.com/office/drawing/2014/main" id="{826CE280-4CC3-4DBF-991E-61067EB098F1}"/>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38" name="Picture 37" descr="Logo&#10;&#10;Description automatically generated">
              <a:extLst>
                <a:ext uri="{FF2B5EF4-FFF2-40B4-BE49-F238E27FC236}">
                  <a16:creationId xmlns:a16="http://schemas.microsoft.com/office/drawing/2014/main" id="{A30A939D-25F3-FD93-3313-CA2E7785404D}"/>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CE0E9E2C-06BD-F03B-612B-0A3F691986F0}"/>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40" name="Picture 39" descr="Logo&#10;&#10;Description automatically generated">
              <a:extLst>
                <a:ext uri="{FF2B5EF4-FFF2-40B4-BE49-F238E27FC236}">
                  <a16:creationId xmlns:a16="http://schemas.microsoft.com/office/drawing/2014/main" id="{6CE68536-F591-6450-7458-FD219A7CA942}"/>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BD46E9C4-B6CB-6F75-6F0A-C9042E9BF9E2}"/>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37142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BD8FEC-8457-4C94-8089-8641BDF31D91}"/>
              </a:ext>
            </a:extLst>
          </p:cNvPr>
          <p:cNvPicPr>
            <a:picLocks noChangeAspect="1"/>
          </p:cNvPicPr>
          <p:nvPr userDrawn="1"/>
        </p:nvPicPr>
        <p:blipFill rotWithShape="1">
          <a:blip r:embed="rId2"/>
          <a:srcRect t="15625"/>
          <a:stretch/>
        </p:blipFill>
        <p:spPr>
          <a:xfrm>
            <a:off x="0" y="0"/>
            <a:ext cx="12192000" cy="6858000"/>
          </a:xfrm>
          <a:prstGeom prst="rect">
            <a:avLst/>
          </a:prstGeom>
        </p:spPr>
      </p:pic>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a:t>Click to edit Master title style</a:t>
            </a:r>
            <a:endParaRPr lang="en-GB"/>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337830" y="561242"/>
            <a:ext cx="2052000" cy="417129"/>
          </a:xfrm>
          <a:prstGeom prst="rect">
            <a:avLst/>
          </a:prstGeom>
        </p:spPr>
      </p:pic>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a:t>Click to add footer text</a:t>
            </a:r>
          </a:p>
        </p:txBody>
      </p:sp>
    </p:spTree>
    <p:extLst>
      <p:ext uri="{BB962C8B-B14F-4D97-AF65-F5344CB8AC3E}">
        <p14:creationId xmlns:p14="http://schemas.microsoft.com/office/powerpoint/2010/main" val="253607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FFFFF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000000"/>
                </a:solidFill>
              </a:defRPr>
            </a:lvl1pPr>
          </a:lstStyle>
          <a:p>
            <a:fld id="{4034BEE3-566C-4068-A777-C3A4762E861B}" type="slidenum">
              <a:rPr lang="en-GB" smtClean="0"/>
              <a:pPr/>
              <a:t>‹#›</a:t>
            </a:fld>
            <a:endParaRPr lang="en-GB" dirty="0"/>
          </a:p>
        </p:txBody>
      </p:sp>
      <p:sp>
        <p:nvSpPr>
          <p:cNvPr id="7"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rgbClr val="000000"/>
                </a:solidFill>
              </a:defRPr>
            </a:lvl1pPr>
          </a:lstStyle>
          <a:p>
            <a:pPr lvl="0"/>
            <a:r>
              <a:rPr lang="en-US"/>
              <a:t>Click to add footer text</a:t>
            </a:r>
          </a:p>
        </p:txBody>
      </p:sp>
      <p:sp>
        <p:nvSpPr>
          <p:cNvPr id="8" name="Title 1"/>
          <p:cNvSpPr>
            <a:spLocks noGrp="1"/>
          </p:cNvSpPr>
          <p:nvPr>
            <p:ph type="ctrTitle"/>
          </p:nvPr>
        </p:nvSpPr>
        <p:spPr>
          <a:xfrm>
            <a:off x="360000" y="3846097"/>
            <a:ext cx="11466875" cy="1143000"/>
          </a:xfrm>
        </p:spPr>
        <p:txBody>
          <a:bodyPr anchor="b">
            <a:noAutofit/>
          </a:bodyPr>
          <a:lstStyle>
            <a:lvl1pPr algn="l">
              <a:defRPr sz="2400" b="1">
                <a:solidFill>
                  <a:srgbClr val="000000"/>
                </a:solidFill>
              </a:defRPr>
            </a:lvl1pPr>
          </a:lstStyle>
          <a:p>
            <a:r>
              <a:rPr lang="en-US"/>
              <a:t>Click to edit Master title style</a:t>
            </a:r>
            <a:endParaRPr lang="en-GB"/>
          </a:p>
        </p:txBody>
      </p:sp>
      <p:sp>
        <p:nvSpPr>
          <p:cNvPr id="9"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2" name="Google Shape;54;p13">
            <a:extLst>
              <a:ext uri="{FF2B5EF4-FFF2-40B4-BE49-F238E27FC236}">
                <a16:creationId xmlns:a16="http://schemas.microsoft.com/office/drawing/2014/main" id="{6928ADD8-C468-02C7-C551-BE3066F2E1EA}"/>
              </a:ext>
            </a:extLst>
          </p:cNvPr>
          <p:cNvGrpSpPr/>
          <p:nvPr userDrawn="1"/>
        </p:nvGrpSpPr>
        <p:grpSpPr>
          <a:xfrm rot="19081525">
            <a:off x="2156794" y="-4118107"/>
            <a:ext cx="8425321" cy="8605219"/>
            <a:chOff x="1378000" y="238125"/>
            <a:chExt cx="4864000" cy="5238750"/>
          </a:xfrm>
        </p:grpSpPr>
        <p:sp>
          <p:nvSpPr>
            <p:cNvPr id="3" name="Google Shape;55;p13">
              <a:extLst>
                <a:ext uri="{FF2B5EF4-FFF2-40B4-BE49-F238E27FC236}">
                  <a16:creationId xmlns:a16="http://schemas.microsoft.com/office/drawing/2014/main" id="{8567C52A-0426-A7D4-09B5-5D8C4075813A}"/>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6;p13">
              <a:extLst>
                <a:ext uri="{FF2B5EF4-FFF2-40B4-BE49-F238E27FC236}">
                  <a16:creationId xmlns:a16="http://schemas.microsoft.com/office/drawing/2014/main" id="{895E56A9-D3A1-1B42-1D7C-9823BB098537}"/>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7;p13">
              <a:extLst>
                <a:ext uri="{FF2B5EF4-FFF2-40B4-BE49-F238E27FC236}">
                  <a16:creationId xmlns:a16="http://schemas.microsoft.com/office/drawing/2014/main" id="{1455D182-C543-ED57-B0B8-C305705480D7}"/>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8;p13">
              <a:extLst>
                <a:ext uri="{FF2B5EF4-FFF2-40B4-BE49-F238E27FC236}">
                  <a16:creationId xmlns:a16="http://schemas.microsoft.com/office/drawing/2014/main" id="{7959778A-AD4C-B0CB-810E-28757559B5BF}"/>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9;p13">
              <a:extLst>
                <a:ext uri="{FF2B5EF4-FFF2-40B4-BE49-F238E27FC236}">
                  <a16:creationId xmlns:a16="http://schemas.microsoft.com/office/drawing/2014/main" id="{5D016E16-8EB6-DE98-2F73-722596F6824A}"/>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p13">
              <a:extLst>
                <a:ext uri="{FF2B5EF4-FFF2-40B4-BE49-F238E27FC236}">
                  <a16:creationId xmlns:a16="http://schemas.microsoft.com/office/drawing/2014/main" id="{FAC9153D-BD7D-8B87-3A96-CFA2ED934EEA}"/>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1;p13">
              <a:extLst>
                <a:ext uri="{FF2B5EF4-FFF2-40B4-BE49-F238E27FC236}">
                  <a16:creationId xmlns:a16="http://schemas.microsoft.com/office/drawing/2014/main" id="{52B046F7-53EB-9513-EF76-D9B16716AC17}"/>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2;p13">
              <a:extLst>
                <a:ext uri="{FF2B5EF4-FFF2-40B4-BE49-F238E27FC236}">
                  <a16:creationId xmlns:a16="http://schemas.microsoft.com/office/drawing/2014/main" id="{CD524D33-CB66-13D0-459B-B00C02F478EA}"/>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D6544ADF-8D37-191E-6824-79D87EF12CDA}"/>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4;p13">
              <a:extLst>
                <a:ext uri="{FF2B5EF4-FFF2-40B4-BE49-F238E27FC236}">
                  <a16:creationId xmlns:a16="http://schemas.microsoft.com/office/drawing/2014/main" id="{A7383636-90CE-ECEB-29A7-6F0F16EEF593}"/>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5;p13">
              <a:extLst>
                <a:ext uri="{FF2B5EF4-FFF2-40B4-BE49-F238E27FC236}">
                  <a16:creationId xmlns:a16="http://schemas.microsoft.com/office/drawing/2014/main" id="{4A4546DE-0EA3-ACAB-D540-52122DD406C8}"/>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6;p13">
              <a:extLst>
                <a:ext uri="{FF2B5EF4-FFF2-40B4-BE49-F238E27FC236}">
                  <a16:creationId xmlns:a16="http://schemas.microsoft.com/office/drawing/2014/main" id="{7DC87BAF-6ED8-8FF7-959A-5345EDC0B924}"/>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7;p13">
              <a:extLst>
                <a:ext uri="{FF2B5EF4-FFF2-40B4-BE49-F238E27FC236}">
                  <a16:creationId xmlns:a16="http://schemas.microsoft.com/office/drawing/2014/main" id="{12D4EB6C-81DD-A7C2-CD71-A0D93F7E8DB5}"/>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8;p13">
              <a:extLst>
                <a:ext uri="{FF2B5EF4-FFF2-40B4-BE49-F238E27FC236}">
                  <a16:creationId xmlns:a16="http://schemas.microsoft.com/office/drawing/2014/main" id="{5D19B939-DABC-7B3C-C33F-20D8479E36E4}"/>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69;p13">
              <a:extLst>
                <a:ext uri="{FF2B5EF4-FFF2-40B4-BE49-F238E27FC236}">
                  <a16:creationId xmlns:a16="http://schemas.microsoft.com/office/drawing/2014/main" id="{A0AF9FF1-8ED8-5CED-3B6B-4B0C9854A835}"/>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p13">
              <a:extLst>
                <a:ext uri="{FF2B5EF4-FFF2-40B4-BE49-F238E27FC236}">
                  <a16:creationId xmlns:a16="http://schemas.microsoft.com/office/drawing/2014/main" id="{9FDC7801-F230-AD2B-3394-9A965B8C3016}"/>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p13">
              <a:extLst>
                <a:ext uri="{FF2B5EF4-FFF2-40B4-BE49-F238E27FC236}">
                  <a16:creationId xmlns:a16="http://schemas.microsoft.com/office/drawing/2014/main" id="{93C53286-B358-7110-E8FE-5CCD71F6271E}"/>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2;p13">
              <a:extLst>
                <a:ext uri="{FF2B5EF4-FFF2-40B4-BE49-F238E27FC236}">
                  <a16:creationId xmlns:a16="http://schemas.microsoft.com/office/drawing/2014/main" id="{BE4FB6A5-3DE3-424F-45AC-EA70049898EC}"/>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3;p13">
              <a:extLst>
                <a:ext uri="{FF2B5EF4-FFF2-40B4-BE49-F238E27FC236}">
                  <a16:creationId xmlns:a16="http://schemas.microsoft.com/office/drawing/2014/main" id="{B03C381A-4EFE-5BF8-8D07-E18A31BAF0D9}"/>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4;p13">
              <a:extLst>
                <a:ext uri="{FF2B5EF4-FFF2-40B4-BE49-F238E27FC236}">
                  <a16:creationId xmlns:a16="http://schemas.microsoft.com/office/drawing/2014/main" id="{0764DD75-4871-E054-30BA-1337517ED314}"/>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5;p13">
              <a:extLst>
                <a:ext uri="{FF2B5EF4-FFF2-40B4-BE49-F238E27FC236}">
                  <a16:creationId xmlns:a16="http://schemas.microsoft.com/office/drawing/2014/main" id="{8C62A7D5-820E-18A7-210B-2CD810E35087}"/>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6;p13">
              <a:extLst>
                <a:ext uri="{FF2B5EF4-FFF2-40B4-BE49-F238E27FC236}">
                  <a16:creationId xmlns:a16="http://schemas.microsoft.com/office/drawing/2014/main" id="{2ABE6B74-1A7C-5085-5430-801380DFA2CC}"/>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7;p13">
              <a:extLst>
                <a:ext uri="{FF2B5EF4-FFF2-40B4-BE49-F238E27FC236}">
                  <a16:creationId xmlns:a16="http://schemas.microsoft.com/office/drawing/2014/main" id="{B9A69859-B3D2-D629-FE23-244FDFEC15F0}"/>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8;p13">
              <a:extLst>
                <a:ext uri="{FF2B5EF4-FFF2-40B4-BE49-F238E27FC236}">
                  <a16:creationId xmlns:a16="http://schemas.microsoft.com/office/drawing/2014/main" id="{62440E3D-50B7-88B7-7148-D08C25BC4548}"/>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79;p13">
              <a:extLst>
                <a:ext uri="{FF2B5EF4-FFF2-40B4-BE49-F238E27FC236}">
                  <a16:creationId xmlns:a16="http://schemas.microsoft.com/office/drawing/2014/main" id="{E36AE5D7-91FC-E9E6-4450-1E61383CBBB6}"/>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80;p13">
              <a:extLst>
                <a:ext uri="{FF2B5EF4-FFF2-40B4-BE49-F238E27FC236}">
                  <a16:creationId xmlns:a16="http://schemas.microsoft.com/office/drawing/2014/main" id="{2723A3D0-2ECC-3847-2345-834689A513FE}"/>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1;p13">
              <a:extLst>
                <a:ext uri="{FF2B5EF4-FFF2-40B4-BE49-F238E27FC236}">
                  <a16:creationId xmlns:a16="http://schemas.microsoft.com/office/drawing/2014/main" id="{2B7DAFEF-F06C-84EC-2135-65ACEB26BC6B}"/>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2;p13">
              <a:extLst>
                <a:ext uri="{FF2B5EF4-FFF2-40B4-BE49-F238E27FC236}">
                  <a16:creationId xmlns:a16="http://schemas.microsoft.com/office/drawing/2014/main" id="{5F8CB71C-21E7-F458-33CF-7279F47AFF7D}"/>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83;p13">
              <a:extLst>
                <a:ext uri="{FF2B5EF4-FFF2-40B4-BE49-F238E27FC236}">
                  <a16:creationId xmlns:a16="http://schemas.microsoft.com/office/drawing/2014/main" id="{B20AEBBF-691A-7518-2C59-C639DA0E4267}"/>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84;p13">
              <a:extLst>
                <a:ext uri="{FF2B5EF4-FFF2-40B4-BE49-F238E27FC236}">
                  <a16:creationId xmlns:a16="http://schemas.microsoft.com/office/drawing/2014/main" id="{CD02EB2F-FBAA-A4E9-4C18-D221CECB6618}"/>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5;p13">
              <a:extLst>
                <a:ext uri="{FF2B5EF4-FFF2-40B4-BE49-F238E27FC236}">
                  <a16:creationId xmlns:a16="http://schemas.microsoft.com/office/drawing/2014/main" id="{D5481A47-E5E4-4EAF-8EC8-5CE65283A643}"/>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86;p13">
              <a:extLst>
                <a:ext uri="{FF2B5EF4-FFF2-40B4-BE49-F238E27FC236}">
                  <a16:creationId xmlns:a16="http://schemas.microsoft.com/office/drawing/2014/main" id="{31918A66-48B6-813A-7788-01EB2FD83237}"/>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7;p13">
              <a:extLst>
                <a:ext uri="{FF2B5EF4-FFF2-40B4-BE49-F238E27FC236}">
                  <a16:creationId xmlns:a16="http://schemas.microsoft.com/office/drawing/2014/main" id="{64BC2643-5D28-D208-5E59-94A9DB294DC4}"/>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8;p13">
              <a:extLst>
                <a:ext uri="{FF2B5EF4-FFF2-40B4-BE49-F238E27FC236}">
                  <a16:creationId xmlns:a16="http://schemas.microsoft.com/office/drawing/2014/main" id="{57ED0687-8466-76B4-24CD-4FCF4BE64CAC}"/>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9;p13">
              <a:extLst>
                <a:ext uri="{FF2B5EF4-FFF2-40B4-BE49-F238E27FC236}">
                  <a16:creationId xmlns:a16="http://schemas.microsoft.com/office/drawing/2014/main" id="{40C750B4-C611-1B08-FC4F-BF895EBBD789}"/>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0;p13">
              <a:extLst>
                <a:ext uri="{FF2B5EF4-FFF2-40B4-BE49-F238E27FC236}">
                  <a16:creationId xmlns:a16="http://schemas.microsoft.com/office/drawing/2014/main" id="{7C33C289-0C1B-6BFE-8246-01B9851F571B}"/>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1;p13">
              <a:extLst>
                <a:ext uri="{FF2B5EF4-FFF2-40B4-BE49-F238E27FC236}">
                  <a16:creationId xmlns:a16="http://schemas.microsoft.com/office/drawing/2014/main" id="{3F7C4CEA-81D5-4D2C-4B9C-8D9B87245B9F}"/>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p13">
              <a:extLst>
                <a:ext uri="{FF2B5EF4-FFF2-40B4-BE49-F238E27FC236}">
                  <a16:creationId xmlns:a16="http://schemas.microsoft.com/office/drawing/2014/main" id="{CBBD98C5-6279-6F5F-CFE0-854410BAEE23}"/>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3;p13">
              <a:extLst>
                <a:ext uri="{FF2B5EF4-FFF2-40B4-BE49-F238E27FC236}">
                  <a16:creationId xmlns:a16="http://schemas.microsoft.com/office/drawing/2014/main" id="{DCF93184-7D2D-B6C1-8337-2E5C9083C7E9}"/>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p13">
              <a:extLst>
                <a:ext uri="{FF2B5EF4-FFF2-40B4-BE49-F238E27FC236}">
                  <a16:creationId xmlns:a16="http://schemas.microsoft.com/office/drawing/2014/main" id="{A5D3E165-345C-6FB8-37A2-4763C8658246}"/>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p13">
              <a:extLst>
                <a:ext uri="{FF2B5EF4-FFF2-40B4-BE49-F238E27FC236}">
                  <a16:creationId xmlns:a16="http://schemas.microsoft.com/office/drawing/2014/main" id="{18CBA93C-F26F-4834-9B5E-8F6831B41569}"/>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p13">
              <a:extLst>
                <a:ext uri="{FF2B5EF4-FFF2-40B4-BE49-F238E27FC236}">
                  <a16:creationId xmlns:a16="http://schemas.microsoft.com/office/drawing/2014/main" id="{18186DD7-F7E1-8915-56EA-10B37F7212A3}"/>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p13">
              <a:extLst>
                <a:ext uri="{FF2B5EF4-FFF2-40B4-BE49-F238E27FC236}">
                  <a16:creationId xmlns:a16="http://schemas.microsoft.com/office/drawing/2014/main" id="{09CE063E-E624-0019-D900-D2D269F08E6E}"/>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p13">
              <a:extLst>
                <a:ext uri="{FF2B5EF4-FFF2-40B4-BE49-F238E27FC236}">
                  <a16:creationId xmlns:a16="http://schemas.microsoft.com/office/drawing/2014/main" id="{47D4F5FF-6162-506F-0651-2F94F5BEBD29}"/>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9;p13">
              <a:extLst>
                <a:ext uri="{FF2B5EF4-FFF2-40B4-BE49-F238E27FC236}">
                  <a16:creationId xmlns:a16="http://schemas.microsoft.com/office/drawing/2014/main" id="{360284B5-179E-2FDF-B8B0-E6A79FC34694}"/>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0;p13">
              <a:extLst>
                <a:ext uri="{FF2B5EF4-FFF2-40B4-BE49-F238E27FC236}">
                  <a16:creationId xmlns:a16="http://schemas.microsoft.com/office/drawing/2014/main" id="{A45A420F-8C47-F406-0712-71A2F3D94E07}"/>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1;p13">
              <a:extLst>
                <a:ext uri="{FF2B5EF4-FFF2-40B4-BE49-F238E27FC236}">
                  <a16:creationId xmlns:a16="http://schemas.microsoft.com/office/drawing/2014/main" id="{7C1A7A23-346F-F53D-4279-EE5E8E913073}"/>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p13">
              <a:extLst>
                <a:ext uri="{FF2B5EF4-FFF2-40B4-BE49-F238E27FC236}">
                  <a16:creationId xmlns:a16="http://schemas.microsoft.com/office/drawing/2014/main" id="{AFB3F990-1A31-09C5-F51B-AD8667444179}"/>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3;p13">
              <a:extLst>
                <a:ext uri="{FF2B5EF4-FFF2-40B4-BE49-F238E27FC236}">
                  <a16:creationId xmlns:a16="http://schemas.microsoft.com/office/drawing/2014/main" id="{9FB24A44-EABF-6871-ABCB-99CAB76C327E}"/>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4;p13">
              <a:extLst>
                <a:ext uri="{FF2B5EF4-FFF2-40B4-BE49-F238E27FC236}">
                  <a16:creationId xmlns:a16="http://schemas.microsoft.com/office/drawing/2014/main" id="{CDC0C716-5F71-CDDC-8FC0-06EA436D8400}"/>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5;p13">
              <a:extLst>
                <a:ext uri="{FF2B5EF4-FFF2-40B4-BE49-F238E27FC236}">
                  <a16:creationId xmlns:a16="http://schemas.microsoft.com/office/drawing/2014/main" id="{3F084F70-64C2-1B0C-ED9F-6B4ADAC43A3F}"/>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6;p13">
              <a:extLst>
                <a:ext uri="{FF2B5EF4-FFF2-40B4-BE49-F238E27FC236}">
                  <a16:creationId xmlns:a16="http://schemas.microsoft.com/office/drawing/2014/main" id="{E27AB40A-37CC-BAC2-5718-D8AEA9675D70}"/>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7;p13">
              <a:extLst>
                <a:ext uri="{FF2B5EF4-FFF2-40B4-BE49-F238E27FC236}">
                  <a16:creationId xmlns:a16="http://schemas.microsoft.com/office/drawing/2014/main" id="{02A2615D-A38D-6880-6880-68AE483DC711}"/>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p13">
              <a:extLst>
                <a:ext uri="{FF2B5EF4-FFF2-40B4-BE49-F238E27FC236}">
                  <a16:creationId xmlns:a16="http://schemas.microsoft.com/office/drawing/2014/main" id="{2617C3A5-7B48-2B88-D50B-CFFBDDBC25C9}"/>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9;p13">
              <a:extLst>
                <a:ext uri="{FF2B5EF4-FFF2-40B4-BE49-F238E27FC236}">
                  <a16:creationId xmlns:a16="http://schemas.microsoft.com/office/drawing/2014/main" id="{6056FAE4-69AE-A749-BA4D-233AB5C8E0FB}"/>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0;p13">
              <a:extLst>
                <a:ext uri="{FF2B5EF4-FFF2-40B4-BE49-F238E27FC236}">
                  <a16:creationId xmlns:a16="http://schemas.microsoft.com/office/drawing/2014/main" id="{A7C99460-108F-6B57-BC88-09FE00025A4B}"/>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11;p13">
              <a:extLst>
                <a:ext uri="{FF2B5EF4-FFF2-40B4-BE49-F238E27FC236}">
                  <a16:creationId xmlns:a16="http://schemas.microsoft.com/office/drawing/2014/main" id="{8051D098-7D21-ED46-9122-B5AEB2D0201A}"/>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2;p13">
              <a:extLst>
                <a:ext uri="{FF2B5EF4-FFF2-40B4-BE49-F238E27FC236}">
                  <a16:creationId xmlns:a16="http://schemas.microsoft.com/office/drawing/2014/main" id="{EF946121-4C1A-75F9-D6ED-55DED52B1D4F}"/>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13;p13">
              <a:extLst>
                <a:ext uri="{FF2B5EF4-FFF2-40B4-BE49-F238E27FC236}">
                  <a16:creationId xmlns:a16="http://schemas.microsoft.com/office/drawing/2014/main" id="{12D6216F-6E6E-5062-54AF-891AE9FB6E71}"/>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4;p13">
              <a:extLst>
                <a:ext uri="{FF2B5EF4-FFF2-40B4-BE49-F238E27FC236}">
                  <a16:creationId xmlns:a16="http://schemas.microsoft.com/office/drawing/2014/main" id="{B8921F79-3AEA-09B7-C00C-0AE3425425B7}"/>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15;p13">
              <a:extLst>
                <a:ext uri="{FF2B5EF4-FFF2-40B4-BE49-F238E27FC236}">
                  <a16:creationId xmlns:a16="http://schemas.microsoft.com/office/drawing/2014/main" id="{39BE421A-5F38-7CC0-1116-D534DD3512D7}"/>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6;p13">
              <a:extLst>
                <a:ext uri="{FF2B5EF4-FFF2-40B4-BE49-F238E27FC236}">
                  <a16:creationId xmlns:a16="http://schemas.microsoft.com/office/drawing/2014/main" id="{2F46A716-576D-41AF-CE3B-1486732E28BA}"/>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17;p13">
              <a:extLst>
                <a:ext uri="{FF2B5EF4-FFF2-40B4-BE49-F238E27FC236}">
                  <a16:creationId xmlns:a16="http://schemas.microsoft.com/office/drawing/2014/main" id="{1B04FB96-B104-CF15-035A-86D7D2C20E80}"/>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18;p13">
              <a:extLst>
                <a:ext uri="{FF2B5EF4-FFF2-40B4-BE49-F238E27FC236}">
                  <a16:creationId xmlns:a16="http://schemas.microsoft.com/office/drawing/2014/main" id="{1AD81024-760C-D0CD-3E05-DF09A9A0D9AD}"/>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19;p13">
              <a:extLst>
                <a:ext uri="{FF2B5EF4-FFF2-40B4-BE49-F238E27FC236}">
                  <a16:creationId xmlns:a16="http://schemas.microsoft.com/office/drawing/2014/main" id="{4BD00E74-C07E-E80F-A23C-318A7393352C}"/>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0;p13">
              <a:extLst>
                <a:ext uri="{FF2B5EF4-FFF2-40B4-BE49-F238E27FC236}">
                  <a16:creationId xmlns:a16="http://schemas.microsoft.com/office/drawing/2014/main" id="{D69B3E99-2865-DB02-BFA3-55153D46B04F}"/>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1;p13">
              <a:extLst>
                <a:ext uri="{FF2B5EF4-FFF2-40B4-BE49-F238E27FC236}">
                  <a16:creationId xmlns:a16="http://schemas.microsoft.com/office/drawing/2014/main" id="{4DC1711C-3741-92BF-345A-864ACE99204C}"/>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2;p13">
              <a:extLst>
                <a:ext uri="{FF2B5EF4-FFF2-40B4-BE49-F238E27FC236}">
                  <a16:creationId xmlns:a16="http://schemas.microsoft.com/office/drawing/2014/main" id="{E9D11578-C4DB-6A28-3A18-841F31E63070}"/>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3;p13">
              <a:extLst>
                <a:ext uri="{FF2B5EF4-FFF2-40B4-BE49-F238E27FC236}">
                  <a16:creationId xmlns:a16="http://schemas.microsoft.com/office/drawing/2014/main" id="{044A6FBF-1699-5DB0-F979-67F1AF3D2636}"/>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4;p13">
              <a:extLst>
                <a:ext uri="{FF2B5EF4-FFF2-40B4-BE49-F238E27FC236}">
                  <a16:creationId xmlns:a16="http://schemas.microsoft.com/office/drawing/2014/main" id="{9D79431C-3CF5-5B02-2716-63C52C0EC461}"/>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5;p13">
              <a:extLst>
                <a:ext uri="{FF2B5EF4-FFF2-40B4-BE49-F238E27FC236}">
                  <a16:creationId xmlns:a16="http://schemas.microsoft.com/office/drawing/2014/main" id="{09575FE5-F39F-1CBF-D923-B4A1A6BF32F3}"/>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6;p13">
              <a:extLst>
                <a:ext uri="{FF2B5EF4-FFF2-40B4-BE49-F238E27FC236}">
                  <a16:creationId xmlns:a16="http://schemas.microsoft.com/office/drawing/2014/main" id="{41B9F6B8-960A-28E1-D275-0386EA25946F}"/>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7;p13">
              <a:extLst>
                <a:ext uri="{FF2B5EF4-FFF2-40B4-BE49-F238E27FC236}">
                  <a16:creationId xmlns:a16="http://schemas.microsoft.com/office/drawing/2014/main" id="{430DE4EF-84D8-E225-D303-6CEC99A6DF22}"/>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p13">
              <a:extLst>
                <a:ext uri="{FF2B5EF4-FFF2-40B4-BE49-F238E27FC236}">
                  <a16:creationId xmlns:a16="http://schemas.microsoft.com/office/drawing/2014/main" id="{ED5E9E8C-5B4B-66C0-DBFC-BF4914A64336}"/>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p13">
              <a:extLst>
                <a:ext uri="{FF2B5EF4-FFF2-40B4-BE49-F238E27FC236}">
                  <a16:creationId xmlns:a16="http://schemas.microsoft.com/office/drawing/2014/main" id="{9E11AD89-48E2-8DC2-A522-E32C671E7757}"/>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30;p13">
              <a:extLst>
                <a:ext uri="{FF2B5EF4-FFF2-40B4-BE49-F238E27FC236}">
                  <a16:creationId xmlns:a16="http://schemas.microsoft.com/office/drawing/2014/main" id="{01E2485C-E18F-8578-4177-110D0E3FD4CE}"/>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31;p13">
              <a:extLst>
                <a:ext uri="{FF2B5EF4-FFF2-40B4-BE49-F238E27FC236}">
                  <a16:creationId xmlns:a16="http://schemas.microsoft.com/office/drawing/2014/main" id="{807900AD-E526-DD68-D657-3C6ED124B272}"/>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32;p13">
              <a:extLst>
                <a:ext uri="{FF2B5EF4-FFF2-40B4-BE49-F238E27FC236}">
                  <a16:creationId xmlns:a16="http://schemas.microsoft.com/office/drawing/2014/main" id="{D77FAFF9-14ED-EE90-7D07-AA6692103FF5}"/>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33;p13">
              <a:extLst>
                <a:ext uri="{FF2B5EF4-FFF2-40B4-BE49-F238E27FC236}">
                  <a16:creationId xmlns:a16="http://schemas.microsoft.com/office/drawing/2014/main" id="{532D0331-8514-ED0A-D9E0-70330ED236CA}"/>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34;p13">
              <a:extLst>
                <a:ext uri="{FF2B5EF4-FFF2-40B4-BE49-F238E27FC236}">
                  <a16:creationId xmlns:a16="http://schemas.microsoft.com/office/drawing/2014/main" id="{18BCC06E-25A6-C048-1946-BCCE3ABE252A}"/>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35;p13">
              <a:extLst>
                <a:ext uri="{FF2B5EF4-FFF2-40B4-BE49-F238E27FC236}">
                  <a16:creationId xmlns:a16="http://schemas.microsoft.com/office/drawing/2014/main" id="{60F74FB7-A5B6-10C0-9435-5B65575F0AF0}"/>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36;p13">
              <a:extLst>
                <a:ext uri="{FF2B5EF4-FFF2-40B4-BE49-F238E27FC236}">
                  <a16:creationId xmlns:a16="http://schemas.microsoft.com/office/drawing/2014/main" id="{8F529CA8-721C-01B5-010D-E3383058D471}"/>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37;p13">
              <a:extLst>
                <a:ext uri="{FF2B5EF4-FFF2-40B4-BE49-F238E27FC236}">
                  <a16:creationId xmlns:a16="http://schemas.microsoft.com/office/drawing/2014/main" id="{00CA11D1-3EB4-1BFB-AE48-93C171F898CE}"/>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38;p13">
              <a:extLst>
                <a:ext uri="{FF2B5EF4-FFF2-40B4-BE49-F238E27FC236}">
                  <a16:creationId xmlns:a16="http://schemas.microsoft.com/office/drawing/2014/main" id="{7FEAE85F-3EFE-9A1F-5630-0F0F514F851D}"/>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9;p13">
              <a:extLst>
                <a:ext uri="{FF2B5EF4-FFF2-40B4-BE49-F238E27FC236}">
                  <a16:creationId xmlns:a16="http://schemas.microsoft.com/office/drawing/2014/main" id="{DC8527FA-8311-DDFA-1353-28C84FC6E7E3}"/>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40;p13">
              <a:extLst>
                <a:ext uri="{FF2B5EF4-FFF2-40B4-BE49-F238E27FC236}">
                  <a16:creationId xmlns:a16="http://schemas.microsoft.com/office/drawing/2014/main" id="{5357071E-873B-5247-1D16-29074B3835E3}"/>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41;p13">
              <a:extLst>
                <a:ext uri="{FF2B5EF4-FFF2-40B4-BE49-F238E27FC236}">
                  <a16:creationId xmlns:a16="http://schemas.microsoft.com/office/drawing/2014/main" id="{8C532356-149A-A353-3FEF-DAFACAE1BAD9}"/>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42;p13">
              <a:extLst>
                <a:ext uri="{FF2B5EF4-FFF2-40B4-BE49-F238E27FC236}">
                  <a16:creationId xmlns:a16="http://schemas.microsoft.com/office/drawing/2014/main" id="{E272EA6A-F66E-0188-D345-90BA104BFC0B}"/>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43;p13">
              <a:extLst>
                <a:ext uri="{FF2B5EF4-FFF2-40B4-BE49-F238E27FC236}">
                  <a16:creationId xmlns:a16="http://schemas.microsoft.com/office/drawing/2014/main" id="{29D08529-AA6E-2245-E5D0-20B23171ECDE}"/>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44;p13">
              <a:extLst>
                <a:ext uri="{FF2B5EF4-FFF2-40B4-BE49-F238E27FC236}">
                  <a16:creationId xmlns:a16="http://schemas.microsoft.com/office/drawing/2014/main" id="{EC7ACAAF-587F-B2BF-D664-4B559F3FF3ED}"/>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45;p13">
              <a:extLst>
                <a:ext uri="{FF2B5EF4-FFF2-40B4-BE49-F238E27FC236}">
                  <a16:creationId xmlns:a16="http://schemas.microsoft.com/office/drawing/2014/main" id="{4E497681-D06C-809E-1442-0D22F3090726}"/>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46;p13">
              <a:extLst>
                <a:ext uri="{FF2B5EF4-FFF2-40B4-BE49-F238E27FC236}">
                  <a16:creationId xmlns:a16="http://schemas.microsoft.com/office/drawing/2014/main" id="{D9E47232-3BE1-B0C5-1D2A-13E220E7780F}"/>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47;p13">
              <a:extLst>
                <a:ext uri="{FF2B5EF4-FFF2-40B4-BE49-F238E27FC236}">
                  <a16:creationId xmlns:a16="http://schemas.microsoft.com/office/drawing/2014/main" id="{8E9C31F4-A7D0-83B8-AC13-19870C407145}"/>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48;p13">
              <a:extLst>
                <a:ext uri="{FF2B5EF4-FFF2-40B4-BE49-F238E27FC236}">
                  <a16:creationId xmlns:a16="http://schemas.microsoft.com/office/drawing/2014/main" id="{F96113EE-AB5A-7041-DF36-C2F7CFC47FDB}"/>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49;p13">
              <a:extLst>
                <a:ext uri="{FF2B5EF4-FFF2-40B4-BE49-F238E27FC236}">
                  <a16:creationId xmlns:a16="http://schemas.microsoft.com/office/drawing/2014/main" id="{08158B1F-564C-355B-464A-96919646935E}"/>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50;p13">
              <a:extLst>
                <a:ext uri="{FF2B5EF4-FFF2-40B4-BE49-F238E27FC236}">
                  <a16:creationId xmlns:a16="http://schemas.microsoft.com/office/drawing/2014/main" id="{48E12E3F-59A2-EDBC-1EB6-29773645B1FD}"/>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51;p13">
              <a:extLst>
                <a:ext uri="{FF2B5EF4-FFF2-40B4-BE49-F238E27FC236}">
                  <a16:creationId xmlns:a16="http://schemas.microsoft.com/office/drawing/2014/main" id="{0BD2EA9B-DB89-B248-277F-9D3A6B76102F}"/>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52;p13">
              <a:extLst>
                <a:ext uri="{FF2B5EF4-FFF2-40B4-BE49-F238E27FC236}">
                  <a16:creationId xmlns:a16="http://schemas.microsoft.com/office/drawing/2014/main" id="{E9077C9E-377A-1EE3-2A69-4C18C4C78A39}"/>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53;p13">
              <a:extLst>
                <a:ext uri="{FF2B5EF4-FFF2-40B4-BE49-F238E27FC236}">
                  <a16:creationId xmlns:a16="http://schemas.microsoft.com/office/drawing/2014/main" id="{EE5E1E73-2768-BCAA-8F52-A0215F48C6C1}"/>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54;p13">
              <a:extLst>
                <a:ext uri="{FF2B5EF4-FFF2-40B4-BE49-F238E27FC236}">
                  <a16:creationId xmlns:a16="http://schemas.microsoft.com/office/drawing/2014/main" id="{F68B8872-B8C9-75F9-9A98-2402D7958380}"/>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55;p13">
              <a:extLst>
                <a:ext uri="{FF2B5EF4-FFF2-40B4-BE49-F238E27FC236}">
                  <a16:creationId xmlns:a16="http://schemas.microsoft.com/office/drawing/2014/main" id="{17689768-3808-018A-44C5-A1F9F9771B2F}"/>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56;p13">
              <a:extLst>
                <a:ext uri="{FF2B5EF4-FFF2-40B4-BE49-F238E27FC236}">
                  <a16:creationId xmlns:a16="http://schemas.microsoft.com/office/drawing/2014/main" id="{F2BF4B70-5FE6-101E-2C80-9A620A016A1D}"/>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57;p13">
              <a:extLst>
                <a:ext uri="{FF2B5EF4-FFF2-40B4-BE49-F238E27FC236}">
                  <a16:creationId xmlns:a16="http://schemas.microsoft.com/office/drawing/2014/main" id="{167AFD73-0E36-D435-A582-6AE8699B6FC9}"/>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58;p13">
              <a:extLst>
                <a:ext uri="{FF2B5EF4-FFF2-40B4-BE49-F238E27FC236}">
                  <a16:creationId xmlns:a16="http://schemas.microsoft.com/office/drawing/2014/main" id="{B86E0FF0-4E82-8EC1-697D-4464E84B0B07}"/>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59;p13">
              <a:extLst>
                <a:ext uri="{FF2B5EF4-FFF2-40B4-BE49-F238E27FC236}">
                  <a16:creationId xmlns:a16="http://schemas.microsoft.com/office/drawing/2014/main" id="{C21264CC-6582-3DC8-E85D-6357303172EF}"/>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60;p13">
              <a:extLst>
                <a:ext uri="{FF2B5EF4-FFF2-40B4-BE49-F238E27FC236}">
                  <a16:creationId xmlns:a16="http://schemas.microsoft.com/office/drawing/2014/main" id="{11BF02D7-9EA5-A53F-95CF-C97EC6F68A02}"/>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61;p13">
              <a:extLst>
                <a:ext uri="{FF2B5EF4-FFF2-40B4-BE49-F238E27FC236}">
                  <a16:creationId xmlns:a16="http://schemas.microsoft.com/office/drawing/2014/main" id="{28A6B0C6-BDE4-6A73-AA73-F37A7B537ED5}"/>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62;p13">
              <a:extLst>
                <a:ext uri="{FF2B5EF4-FFF2-40B4-BE49-F238E27FC236}">
                  <a16:creationId xmlns:a16="http://schemas.microsoft.com/office/drawing/2014/main" id="{87B9FE2B-3127-A1AF-48B4-8910D57A98E8}"/>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63;p13">
              <a:extLst>
                <a:ext uri="{FF2B5EF4-FFF2-40B4-BE49-F238E27FC236}">
                  <a16:creationId xmlns:a16="http://schemas.microsoft.com/office/drawing/2014/main" id="{D1AFF9C3-82AD-10C2-BF18-0BBFF3D3B411}"/>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85288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000000"/>
                </a:solidFill>
              </a:defRPr>
            </a:lvl1pPr>
          </a:lstStyle>
          <a:p>
            <a:fld id="{4DD98664-882C-4D8A-B754-A20392790825}" type="slidenum">
              <a:rPr lang="en-GB" smtClean="0"/>
              <a:pPr/>
              <a:t>‹#›</a:t>
            </a:fld>
            <a:endParaRPr lang="en-GB" dirty="0"/>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rgbClr val="000000"/>
                </a:solidFill>
              </a:defRPr>
            </a:lvl1pPr>
          </a:lstStyle>
          <a:p>
            <a:pPr lvl="0"/>
            <a:r>
              <a:rPr lang="en-US"/>
              <a:t>Click to add footer text</a:t>
            </a:r>
          </a:p>
        </p:txBody>
      </p:sp>
      <p:sp>
        <p:nvSpPr>
          <p:cNvPr id="5" name="Text Placeholder 2"/>
          <p:cNvSpPr>
            <a:spLocks noGrp="1"/>
          </p:cNvSpPr>
          <p:nvPr>
            <p:ph type="body" sz="quarter" idx="15"/>
          </p:nvPr>
        </p:nvSpPr>
        <p:spPr>
          <a:xfrm>
            <a:off x="359998" y="2984855"/>
            <a:ext cx="6118623" cy="1585557"/>
          </a:xfrm>
        </p:spPr>
        <p:txBody>
          <a:bodyPr anchor="t"/>
          <a:lstStyle>
            <a:lvl1pPr algn="l">
              <a:spcBef>
                <a:spcPts val="200"/>
              </a:spcBef>
              <a:defRPr sz="2400" b="1">
                <a:solidFill>
                  <a:srgbClr val="000000"/>
                </a:solidFill>
              </a:defRPr>
            </a:lvl1pPr>
            <a:lvl2pPr marL="0" indent="0" algn="l">
              <a:spcBef>
                <a:spcPts val="200"/>
              </a:spcBef>
              <a:buNone/>
              <a:defRPr sz="2200" b="0">
                <a:solidFill>
                  <a:srgbClr val="000000"/>
                </a:solidFill>
              </a:defRPr>
            </a:lvl2pPr>
          </a:lstStyle>
          <a:p>
            <a:pPr lvl="0"/>
            <a:r>
              <a:rPr lang="en-US"/>
              <a:t>Edit Master text styles</a:t>
            </a:r>
          </a:p>
          <a:p>
            <a:pPr lvl="1"/>
            <a:r>
              <a:rPr lang="en-US"/>
              <a:t>Second level</a:t>
            </a:r>
          </a:p>
        </p:txBody>
      </p:sp>
      <p:sp>
        <p:nvSpPr>
          <p:cNvPr id="7" name="Text Placeholder 2"/>
          <p:cNvSpPr>
            <a:spLocks noGrp="1"/>
          </p:cNvSpPr>
          <p:nvPr>
            <p:ph type="body" sz="quarter" idx="16" hasCustomPrompt="1"/>
          </p:nvPr>
        </p:nvSpPr>
        <p:spPr>
          <a:xfrm>
            <a:off x="360363" y="2564672"/>
            <a:ext cx="976312" cy="411163"/>
          </a:xfrm>
        </p:spPr>
        <p:txBody>
          <a:bodyPr anchor="t"/>
          <a:lstStyle>
            <a:lvl1pPr algn="l">
              <a:spcBef>
                <a:spcPts val="200"/>
              </a:spcBef>
              <a:defRPr sz="2400" b="1">
                <a:solidFill>
                  <a:srgbClr val="000000"/>
                </a:solidFill>
              </a:defRPr>
            </a:lvl1pPr>
            <a:lvl2pPr marL="0" indent="0" algn="l">
              <a:spcBef>
                <a:spcPts val="200"/>
              </a:spcBef>
              <a:buNone/>
              <a:defRPr sz="2200" b="0">
                <a:solidFill>
                  <a:schemeClr val="tx1"/>
                </a:solidFill>
              </a:defRPr>
            </a:lvl2pPr>
          </a:lstStyle>
          <a:p>
            <a:pPr lvl="0"/>
            <a:r>
              <a:rPr lang="en-US"/>
              <a:t>No.</a:t>
            </a:r>
          </a:p>
        </p:txBody>
      </p:sp>
      <p:grpSp>
        <p:nvGrpSpPr>
          <p:cNvPr id="2" name="Google Shape;54;p13">
            <a:extLst>
              <a:ext uri="{FF2B5EF4-FFF2-40B4-BE49-F238E27FC236}">
                <a16:creationId xmlns:a16="http://schemas.microsoft.com/office/drawing/2014/main" id="{F05704F8-CE24-E2D9-57C0-63B985496224}"/>
              </a:ext>
            </a:extLst>
          </p:cNvPr>
          <p:cNvGrpSpPr/>
          <p:nvPr userDrawn="1"/>
        </p:nvGrpSpPr>
        <p:grpSpPr>
          <a:xfrm>
            <a:off x="6478621" y="352303"/>
            <a:ext cx="6121738" cy="6252450"/>
            <a:chOff x="1378000" y="238125"/>
            <a:chExt cx="4864000" cy="5238750"/>
          </a:xfrm>
        </p:grpSpPr>
        <p:sp>
          <p:nvSpPr>
            <p:cNvPr id="3" name="Google Shape;55;p13">
              <a:extLst>
                <a:ext uri="{FF2B5EF4-FFF2-40B4-BE49-F238E27FC236}">
                  <a16:creationId xmlns:a16="http://schemas.microsoft.com/office/drawing/2014/main" id="{F56F6484-2F47-4FCA-3405-693E67C2F7EF}"/>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6;p13">
              <a:extLst>
                <a:ext uri="{FF2B5EF4-FFF2-40B4-BE49-F238E27FC236}">
                  <a16:creationId xmlns:a16="http://schemas.microsoft.com/office/drawing/2014/main" id="{0FCF3C46-7B4F-3022-A135-99F696EF826C}"/>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7;p13">
              <a:extLst>
                <a:ext uri="{FF2B5EF4-FFF2-40B4-BE49-F238E27FC236}">
                  <a16:creationId xmlns:a16="http://schemas.microsoft.com/office/drawing/2014/main" id="{C49948FE-BB3E-E9BA-768B-ACCC36700A55}"/>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8;p13">
              <a:extLst>
                <a:ext uri="{FF2B5EF4-FFF2-40B4-BE49-F238E27FC236}">
                  <a16:creationId xmlns:a16="http://schemas.microsoft.com/office/drawing/2014/main" id="{F624B7CD-223D-F0A6-34A7-997581819A7B}"/>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9;p13">
              <a:extLst>
                <a:ext uri="{FF2B5EF4-FFF2-40B4-BE49-F238E27FC236}">
                  <a16:creationId xmlns:a16="http://schemas.microsoft.com/office/drawing/2014/main" id="{3B2D002D-2B00-F528-BB4C-876F3CBEED51}"/>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p13">
              <a:extLst>
                <a:ext uri="{FF2B5EF4-FFF2-40B4-BE49-F238E27FC236}">
                  <a16:creationId xmlns:a16="http://schemas.microsoft.com/office/drawing/2014/main" id="{77EFB6BE-9309-03D4-30A2-20E49331E9B8}"/>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1;p13">
              <a:extLst>
                <a:ext uri="{FF2B5EF4-FFF2-40B4-BE49-F238E27FC236}">
                  <a16:creationId xmlns:a16="http://schemas.microsoft.com/office/drawing/2014/main" id="{318A5EC3-6E0D-7261-1496-C5391808DC0D}"/>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2;p13">
              <a:extLst>
                <a:ext uri="{FF2B5EF4-FFF2-40B4-BE49-F238E27FC236}">
                  <a16:creationId xmlns:a16="http://schemas.microsoft.com/office/drawing/2014/main" id="{85FDCA0C-7C76-E41B-8579-B99D3F67738F}"/>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12D24929-1061-63FE-4528-C3B4D5E10681}"/>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4;p13">
              <a:extLst>
                <a:ext uri="{FF2B5EF4-FFF2-40B4-BE49-F238E27FC236}">
                  <a16:creationId xmlns:a16="http://schemas.microsoft.com/office/drawing/2014/main" id="{133D1014-092A-2375-3F3F-52935E0243DC}"/>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5;p13">
              <a:extLst>
                <a:ext uri="{FF2B5EF4-FFF2-40B4-BE49-F238E27FC236}">
                  <a16:creationId xmlns:a16="http://schemas.microsoft.com/office/drawing/2014/main" id="{60AE85FC-792C-EC23-6056-D8D463C0052B}"/>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6;p13">
              <a:extLst>
                <a:ext uri="{FF2B5EF4-FFF2-40B4-BE49-F238E27FC236}">
                  <a16:creationId xmlns:a16="http://schemas.microsoft.com/office/drawing/2014/main" id="{BC51F00A-1E51-6516-CC88-606D21CF05FE}"/>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7;p13">
              <a:extLst>
                <a:ext uri="{FF2B5EF4-FFF2-40B4-BE49-F238E27FC236}">
                  <a16:creationId xmlns:a16="http://schemas.microsoft.com/office/drawing/2014/main" id="{946B0E29-5FC3-9B55-ECAC-3318D2D8C0DF}"/>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8;p13">
              <a:extLst>
                <a:ext uri="{FF2B5EF4-FFF2-40B4-BE49-F238E27FC236}">
                  <a16:creationId xmlns:a16="http://schemas.microsoft.com/office/drawing/2014/main" id="{55D22289-E907-221C-9ABE-056E1E41707F}"/>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69;p13">
              <a:extLst>
                <a:ext uri="{FF2B5EF4-FFF2-40B4-BE49-F238E27FC236}">
                  <a16:creationId xmlns:a16="http://schemas.microsoft.com/office/drawing/2014/main" id="{AEFCA928-020E-D58E-9BEC-496192814FEA}"/>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p13">
              <a:extLst>
                <a:ext uri="{FF2B5EF4-FFF2-40B4-BE49-F238E27FC236}">
                  <a16:creationId xmlns:a16="http://schemas.microsoft.com/office/drawing/2014/main" id="{4D16AD42-3165-4735-F824-76C1AA7AB4A9}"/>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p13">
              <a:extLst>
                <a:ext uri="{FF2B5EF4-FFF2-40B4-BE49-F238E27FC236}">
                  <a16:creationId xmlns:a16="http://schemas.microsoft.com/office/drawing/2014/main" id="{0EDB946D-8F25-9425-2583-A3202CEA1239}"/>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2;p13">
              <a:extLst>
                <a:ext uri="{FF2B5EF4-FFF2-40B4-BE49-F238E27FC236}">
                  <a16:creationId xmlns:a16="http://schemas.microsoft.com/office/drawing/2014/main" id="{322930E0-C11E-474D-E635-BA33019F1569}"/>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3;p13">
              <a:extLst>
                <a:ext uri="{FF2B5EF4-FFF2-40B4-BE49-F238E27FC236}">
                  <a16:creationId xmlns:a16="http://schemas.microsoft.com/office/drawing/2014/main" id="{5C13C405-D064-FF24-78D4-7422B3DF464F}"/>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4;p13">
              <a:extLst>
                <a:ext uri="{FF2B5EF4-FFF2-40B4-BE49-F238E27FC236}">
                  <a16:creationId xmlns:a16="http://schemas.microsoft.com/office/drawing/2014/main" id="{8A420B42-6506-BDB2-5921-EE3FFD28019D}"/>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5;p13">
              <a:extLst>
                <a:ext uri="{FF2B5EF4-FFF2-40B4-BE49-F238E27FC236}">
                  <a16:creationId xmlns:a16="http://schemas.microsoft.com/office/drawing/2014/main" id="{066988AF-9CB7-0410-0A36-0859B6BEC4FA}"/>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6;p13">
              <a:extLst>
                <a:ext uri="{FF2B5EF4-FFF2-40B4-BE49-F238E27FC236}">
                  <a16:creationId xmlns:a16="http://schemas.microsoft.com/office/drawing/2014/main" id="{49A0845A-A13F-BB0E-40F2-6C86AC7FFCAE}"/>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7;p13">
              <a:extLst>
                <a:ext uri="{FF2B5EF4-FFF2-40B4-BE49-F238E27FC236}">
                  <a16:creationId xmlns:a16="http://schemas.microsoft.com/office/drawing/2014/main" id="{5A357903-73E3-AA1E-BD99-9A61C6837D70}"/>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8;p13">
              <a:extLst>
                <a:ext uri="{FF2B5EF4-FFF2-40B4-BE49-F238E27FC236}">
                  <a16:creationId xmlns:a16="http://schemas.microsoft.com/office/drawing/2014/main" id="{ACFE0910-BB1E-0714-D95A-09C3A7F6AE6A}"/>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79;p13">
              <a:extLst>
                <a:ext uri="{FF2B5EF4-FFF2-40B4-BE49-F238E27FC236}">
                  <a16:creationId xmlns:a16="http://schemas.microsoft.com/office/drawing/2014/main" id="{1B0BB0FD-916E-EA2A-56E8-08AD5E359F70}"/>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80;p13">
              <a:extLst>
                <a:ext uri="{FF2B5EF4-FFF2-40B4-BE49-F238E27FC236}">
                  <a16:creationId xmlns:a16="http://schemas.microsoft.com/office/drawing/2014/main" id="{24164B92-E6D5-E595-566D-6C31A01B4E56}"/>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1;p13">
              <a:extLst>
                <a:ext uri="{FF2B5EF4-FFF2-40B4-BE49-F238E27FC236}">
                  <a16:creationId xmlns:a16="http://schemas.microsoft.com/office/drawing/2014/main" id="{007599BB-664A-23DF-D5E3-06B02891BC53}"/>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2;p13">
              <a:extLst>
                <a:ext uri="{FF2B5EF4-FFF2-40B4-BE49-F238E27FC236}">
                  <a16:creationId xmlns:a16="http://schemas.microsoft.com/office/drawing/2014/main" id="{8CF66A36-4C14-A4EE-48AB-164FC13D7004}"/>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83;p13">
              <a:extLst>
                <a:ext uri="{FF2B5EF4-FFF2-40B4-BE49-F238E27FC236}">
                  <a16:creationId xmlns:a16="http://schemas.microsoft.com/office/drawing/2014/main" id="{71914330-520F-27CD-67FA-723E24FCAFA1}"/>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84;p13">
              <a:extLst>
                <a:ext uri="{FF2B5EF4-FFF2-40B4-BE49-F238E27FC236}">
                  <a16:creationId xmlns:a16="http://schemas.microsoft.com/office/drawing/2014/main" id="{19B32505-58DB-6E3C-6F2D-6136DB0E6FC9}"/>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5;p13">
              <a:extLst>
                <a:ext uri="{FF2B5EF4-FFF2-40B4-BE49-F238E27FC236}">
                  <a16:creationId xmlns:a16="http://schemas.microsoft.com/office/drawing/2014/main" id="{42012AEA-E67D-DE8D-F671-F3393C971207}"/>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86;p13">
              <a:extLst>
                <a:ext uri="{FF2B5EF4-FFF2-40B4-BE49-F238E27FC236}">
                  <a16:creationId xmlns:a16="http://schemas.microsoft.com/office/drawing/2014/main" id="{A282ED88-E7B7-E98E-3667-F3799C6550BA}"/>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7;p13">
              <a:extLst>
                <a:ext uri="{FF2B5EF4-FFF2-40B4-BE49-F238E27FC236}">
                  <a16:creationId xmlns:a16="http://schemas.microsoft.com/office/drawing/2014/main" id="{2360C5A1-649C-603C-E761-98FB7298E4E5}"/>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8;p13">
              <a:extLst>
                <a:ext uri="{FF2B5EF4-FFF2-40B4-BE49-F238E27FC236}">
                  <a16:creationId xmlns:a16="http://schemas.microsoft.com/office/drawing/2014/main" id="{3B13CA29-F917-F80B-464B-705B8C34DB9D}"/>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9;p13">
              <a:extLst>
                <a:ext uri="{FF2B5EF4-FFF2-40B4-BE49-F238E27FC236}">
                  <a16:creationId xmlns:a16="http://schemas.microsoft.com/office/drawing/2014/main" id="{AC1813F4-16A9-1FD8-2E42-A941FD1EA08D}"/>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0;p13">
              <a:extLst>
                <a:ext uri="{FF2B5EF4-FFF2-40B4-BE49-F238E27FC236}">
                  <a16:creationId xmlns:a16="http://schemas.microsoft.com/office/drawing/2014/main" id="{C20C3D2A-E2D3-8D8B-1F15-D25309B32F39}"/>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1;p13">
              <a:extLst>
                <a:ext uri="{FF2B5EF4-FFF2-40B4-BE49-F238E27FC236}">
                  <a16:creationId xmlns:a16="http://schemas.microsoft.com/office/drawing/2014/main" id="{AD291CC1-06A9-3CBA-826D-98C5C9537144}"/>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p13">
              <a:extLst>
                <a:ext uri="{FF2B5EF4-FFF2-40B4-BE49-F238E27FC236}">
                  <a16:creationId xmlns:a16="http://schemas.microsoft.com/office/drawing/2014/main" id="{A62373C2-158F-31B8-4E96-74B3E4DFEBFF}"/>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3;p13">
              <a:extLst>
                <a:ext uri="{FF2B5EF4-FFF2-40B4-BE49-F238E27FC236}">
                  <a16:creationId xmlns:a16="http://schemas.microsoft.com/office/drawing/2014/main" id="{D608AB1F-6503-58D1-20E5-2DA752F4FEC3}"/>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p13">
              <a:extLst>
                <a:ext uri="{FF2B5EF4-FFF2-40B4-BE49-F238E27FC236}">
                  <a16:creationId xmlns:a16="http://schemas.microsoft.com/office/drawing/2014/main" id="{E948B329-6ACB-1386-8009-EE9779BD41D7}"/>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p13">
              <a:extLst>
                <a:ext uri="{FF2B5EF4-FFF2-40B4-BE49-F238E27FC236}">
                  <a16:creationId xmlns:a16="http://schemas.microsoft.com/office/drawing/2014/main" id="{D8CD3F65-E94F-91E2-37D5-021D9569F25E}"/>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p13">
              <a:extLst>
                <a:ext uri="{FF2B5EF4-FFF2-40B4-BE49-F238E27FC236}">
                  <a16:creationId xmlns:a16="http://schemas.microsoft.com/office/drawing/2014/main" id="{2825D510-87EE-1AB8-C093-2436F768F178}"/>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p13">
              <a:extLst>
                <a:ext uri="{FF2B5EF4-FFF2-40B4-BE49-F238E27FC236}">
                  <a16:creationId xmlns:a16="http://schemas.microsoft.com/office/drawing/2014/main" id="{EC6AB62F-F961-7414-E462-0930F5D9D7A7}"/>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p13">
              <a:extLst>
                <a:ext uri="{FF2B5EF4-FFF2-40B4-BE49-F238E27FC236}">
                  <a16:creationId xmlns:a16="http://schemas.microsoft.com/office/drawing/2014/main" id="{DB1D40BB-788A-59A8-A682-1B0B52640105}"/>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9;p13">
              <a:extLst>
                <a:ext uri="{FF2B5EF4-FFF2-40B4-BE49-F238E27FC236}">
                  <a16:creationId xmlns:a16="http://schemas.microsoft.com/office/drawing/2014/main" id="{0A31CBAB-E2AD-3E85-A758-010E8A00A5A1}"/>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0;p13">
              <a:extLst>
                <a:ext uri="{FF2B5EF4-FFF2-40B4-BE49-F238E27FC236}">
                  <a16:creationId xmlns:a16="http://schemas.microsoft.com/office/drawing/2014/main" id="{5FF2B61D-FC56-C343-10C7-F4F3111FBF1E}"/>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1;p13">
              <a:extLst>
                <a:ext uri="{FF2B5EF4-FFF2-40B4-BE49-F238E27FC236}">
                  <a16:creationId xmlns:a16="http://schemas.microsoft.com/office/drawing/2014/main" id="{6AE86AD6-F790-C15F-E97A-B1BC2219855E}"/>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p13">
              <a:extLst>
                <a:ext uri="{FF2B5EF4-FFF2-40B4-BE49-F238E27FC236}">
                  <a16:creationId xmlns:a16="http://schemas.microsoft.com/office/drawing/2014/main" id="{B9140B44-B154-BF9A-52B2-2D5DA257BFC2}"/>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3;p13">
              <a:extLst>
                <a:ext uri="{FF2B5EF4-FFF2-40B4-BE49-F238E27FC236}">
                  <a16:creationId xmlns:a16="http://schemas.microsoft.com/office/drawing/2014/main" id="{4E5A86F0-8B31-5491-E439-67C4E2A93A7D}"/>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4;p13">
              <a:extLst>
                <a:ext uri="{FF2B5EF4-FFF2-40B4-BE49-F238E27FC236}">
                  <a16:creationId xmlns:a16="http://schemas.microsoft.com/office/drawing/2014/main" id="{588E5F70-D082-710F-465B-00458B2BE8B0}"/>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5;p13">
              <a:extLst>
                <a:ext uri="{FF2B5EF4-FFF2-40B4-BE49-F238E27FC236}">
                  <a16:creationId xmlns:a16="http://schemas.microsoft.com/office/drawing/2014/main" id="{DF55559C-E4B0-8F8C-9D9A-416F166CF883}"/>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6;p13">
              <a:extLst>
                <a:ext uri="{FF2B5EF4-FFF2-40B4-BE49-F238E27FC236}">
                  <a16:creationId xmlns:a16="http://schemas.microsoft.com/office/drawing/2014/main" id="{AAA09626-9014-7332-F5D6-F29AF6482327}"/>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7;p13">
              <a:extLst>
                <a:ext uri="{FF2B5EF4-FFF2-40B4-BE49-F238E27FC236}">
                  <a16:creationId xmlns:a16="http://schemas.microsoft.com/office/drawing/2014/main" id="{98031E82-7D96-835E-BCE1-5A909C68A46E}"/>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p13">
              <a:extLst>
                <a:ext uri="{FF2B5EF4-FFF2-40B4-BE49-F238E27FC236}">
                  <a16:creationId xmlns:a16="http://schemas.microsoft.com/office/drawing/2014/main" id="{8911CB31-ADBD-4DBF-A732-DF8EEACDE824}"/>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9;p13">
              <a:extLst>
                <a:ext uri="{FF2B5EF4-FFF2-40B4-BE49-F238E27FC236}">
                  <a16:creationId xmlns:a16="http://schemas.microsoft.com/office/drawing/2014/main" id="{E45B5BB0-5965-A674-D22D-B72D6D78AC74}"/>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0;p13">
              <a:extLst>
                <a:ext uri="{FF2B5EF4-FFF2-40B4-BE49-F238E27FC236}">
                  <a16:creationId xmlns:a16="http://schemas.microsoft.com/office/drawing/2014/main" id="{B1520052-2A94-E77B-6B48-E6DA16467BC3}"/>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11;p13">
              <a:extLst>
                <a:ext uri="{FF2B5EF4-FFF2-40B4-BE49-F238E27FC236}">
                  <a16:creationId xmlns:a16="http://schemas.microsoft.com/office/drawing/2014/main" id="{3F380C4F-CD6B-1176-1319-AC1AD1012444}"/>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2;p13">
              <a:extLst>
                <a:ext uri="{FF2B5EF4-FFF2-40B4-BE49-F238E27FC236}">
                  <a16:creationId xmlns:a16="http://schemas.microsoft.com/office/drawing/2014/main" id="{43349CA2-253A-C0EA-2002-BB892677B772}"/>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13;p13">
              <a:extLst>
                <a:ext uri="{FF2B5EF4-FFF2-40B4-BE49-F238E27FC236}">
                  <a16:creationId xmlns:a16="http://schemas.microsoft.com/office/drawing/2014/main" id="{114A531C-0F81-41B0-F96A-06626B920101}"/>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4;p13">
              <a:extLst>
                <a:ext uri="{FF2B5EF4-FFF2-40B4-BE49-F238E27FC236}">
                  <a16:creationId xmlns:a16="http://schemas.microsoft.com/office/drawing/2014/main" id="{FB4B7CFA-C88E-CBBE-2C2C-359D9BA215E8}"/>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15;p13">
              <a:extLst>
                <a:ext uri="{FF2B5EF4-FFF2-40B4-BE49-F238E27FC236}">
                  <a16:creationId xmlns:a16="http://schemas.microsoft.com/office/drawing/2014/main" id="{DCE6A4EA-F4CC-6583-D0C6-BF05B1314166}"/>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6;p13">
              <a:extLst>
                <a:ext uri="{FF2B5EF4-FFF2-40B4-BE49-F238E27FC236}">
                  <a16:creationId xmlns:a16="http://schemas.microsoft.com/office/drawing/2014/main" id="{3B580917-5642-8825-2E69-318647A19085}"/>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17;p13">
              <a:extLst>
                <a:ext uri="{FF2B5EF4-FFF2-40B4-BE49-F238E27FC236}">
                  <a16:creationId xmlns:a16="http://schemas.microsoft.com/office/drawing/2014/main" id="{08C00113-C5DF-E697-CF95-DD4CF7C69BEA}"/>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18;p13">
              <a:extLst>
                <a:ext uri="{FF2B5EF4-FFF2-40B4-BE49-F238E27FC236}">
                  <a16:creationId xmlns:a16="http://schemas.microsoft.com/office/drawing/2014/main" id="{CB2B7540-E99C-085A-0369-8C2CCD3C1652}"/>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19;p13">
              <a:extLst>
                <a:ext uri="{FF2B5EF4-FFF2-40B4-BE49-F238E27FC236}">
                  <a16:creationId xmlns:a16="http://schemas.microsoft.com/office/drawing/2014/main" id="{5409C550-96F9-D19E-B244-C78BD8136521}"/>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0;p13">
              <a:extLst>
                <a:ext uri="{FF2B5EF4-FFF2-40B4-BE49-F238E27FC236}">
                  <a16:creationId xmlns:a16="http://schemas.microsoft.com/office/drawing/2014/main" id="{BC0D109F-6EC7-7DE4-816D-18FF68FA1FD3}"/>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1;p13">
              <a:extLst>
                <a:ext uri="{FF2B5EF4-FFF2-40B4-BE49-F238E27FC236}">
                  <a16:creationId xmlns:a16="http://schemas.microsoft.com/office/drawing/2014/main" id="{2F143665-C50B-6C84-593B-061AC2F4F5C4}"/>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2;p13">
              <a:extLst>
                <a:ext uri="{FF2B5EF4-FFF2-40B4-BE49-F238E27FC236}">
                  <a16:creationId xmlns:a16="http://schemas.microsoft.com/office/drawing/2014/main" id="{F11487B8-C5C1-BA5B-BF15-42412A804B77}"/>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3;p13">
              <a:extLst>
                <a:ext uri="{FF2B5EF4-FFF2-40B4-BE49-F238E27FC236}">
                  <a16:creationId xmlns:a16="http://schemas.microsoft.com/office/drawing/2014/main" id="{5A1E4696-6059-E341-8D47-3F832E003F26}"/>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4;p13">
              <a:extLst>
                <a:ext uri="{FF2B5EF4-FFF2-40B4-BE49-F238E27FC236}">
                  <a16:creationId xmlns:a16="http://schemas.microsoft.com/office/drawing/2014/main" id="{022BD631-8827-9C6C-2DEB-A1E19EB0AADF}"/>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5;p13">
              <a:extLst>
                <a:ext uri="{FF2B5EF4-FFF2-40B4-BE49-F238E27FC236}">
                  <a16:creationId xmlns:a16="http://schemas.microsoft.com/office/drawing/2014/main" id="{B094ACBE-D502-29E1-20BF-E7CA3373FD5E}"/>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6;p13">
              <a:extLst>
                <a:ext uri="{FF2B5EF4-FFF2-40B4-BE49-F238E27FC236}">
                  <a16:creationId xmlns:a16="http://schemas.microsoft.com/office/drawing/2014/main" id="{CBF5A85F-0CDB-8E13-2562-17258A661A90}"/>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7;p13">
              <a:extLst>
                <a:ext uri="{FF2B5EF4-FFF2-40B4-BE49-F238E27FC236}">
                  <a16:creationId xmlns:a16="http://schemas.microsoft.com/office/drawing/2014/main" id="{7EEAA557-33DA-5B93-3E2D-D0891E00E118}"/>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p13">
              <a:extLst>
                <a:ext uri="{FF2B5EF4-FFF2-40B4-BE49-F238E27FC236}">
                  <a16:creationId xmlns:a16="http://schemas.microsoft.com/office/drawing/2014/main" id="{0F6A7CEF-422B-5F1F-6B36-5F1106A058EA}"/>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p13">
              <a:extLst>
                <a:ext uri="{FF2B5EF4-FFF2-40B4-BE49-F238E27FC236}">
                  <a16:creationId xmlns:a16="http://schemas.microsoft.com/office/drawing/2014/main" id="{DC7338C8-8C56-082C-C6CD-C9AF4AA2CF6E}"/>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30;p13">
              <a:extLst>
                <a:ext uri="{FF2B5EF4-FFF2-40B4-BE49-F238E27FC236}">
                  <a16:creationId xmlns:a16="http://schemas.microsoft.com/office/drawing/2014/main" id="{A5EE6A15-D6D9-DF13-37D0-3600958F4B5D}"/>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31;p13">
              <a:extLst>
                <a:ext uri="{FF2B5EF4-FFF2-40B4-BE49-F238E27FC236}">
                  <a16:creationId xmlns:a16="http://schemas.microsoft.com/office/drawing/2014/main" id="{0B495310-DF75-9D9A-0368-806953C11E5C}"/>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32;p13">
              <a:extLst>
                <a:ext uri="{FF2B5EF4-FFF2-40B4-BE49-F238E27FC236}">
                  <a16:creationId xmlns:a16="http://schemas.microsoft.com/office/drawing/2014/main" id="{92AD809F-0FB6-4625-AA27-72AC6F79142E}"/>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33;p13">
              <a:extLst>
                <a:ext uri="{FF2B5EF4-FFF2-40B4-BE49-F238E27FC236}">
                  <a16:creationId xmlns:a16="http://schemas.microsoft.com/office/drawing/2014/main" id="{D3C8C1BC-5B2C-06DB-AB5D-D3FF8DD67972}"/>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34;p13">
              <a:extLst>
                <a:ext uri="{FF2B5EF4-FFF2-40B4-BE49-F238E27FC236}">
                  <a16:creationId xmlns:a16="http://schemas.microsoft.com/office/drawing/2014/main" id="{E668CF6D-D149-19E0-3A63-ED4189014DE0}"/>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35;p13">
              <a:extLst>
                <a:ext uri="{FF2B5EF4-FFF2-40B4-BE49-F238E27FC236}">
                  <a16:creationId xmlns:a16="http://schemas.microsoft.com/office/drawing/2014/main" id="{82839337-0670-1FFD-84F1-5F9B3E1A58E9}"/>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36;p13">
              <a:extLst>
                <a:ext uri="{FF2B5EF4-FFF2-40B4-BE49-F238E27FC236}">
                  <a16:creationId xmlns:a16="http://schemas.microsoft.com/office/drawing/2014/main" id="{ECC44560-0651-2DFF-2175-59EA0B2BF95A}"/>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37;p13">
              <a:extLst>
                <a:ext uri="{FF2B5EF4-FFF2-40B4-BE49-F238E27FC236}">
                  <a16:creationId xmlns:a16="http://schemas.microsoft.com/office/drawing/2014/main" id="{4399E2AC-485B-D945-D7E2-1B4870D6EC44}"/>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38;p13">
              <a:extLst>
                <a:ext uri="{FF2B5EF4-FFF2-40B4-BE49-F238E27FC236}">
                  <a16:creationId xmlns:a16="http://schemas.microsoft.com/office/drawing/2014/main" id="{5C76E995-907E-9174-1CBB-262618353AA1}"/>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9;p13">
              <a:extLst>
                <a:ext uri="{FF2B5EF4-FFF2-40B4-BE49-F238E27FC236}">
                  <a16:creationId xmlns:a16="http://schemas.microsoft.com/office/drawing/2014/main" id="{0EFE21EE-B884-91F6-16AF-16B798587EF5}"/>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40;p13">
              <a:extLst>
                <a:ext uri="{FF2B5EF4-FFF2-40B4-BE49-F238E27FC236}">
                  <a16:creationId xmlns:a16="http://schemas.microsoft.com/office/drawing/2014/main" id="{5DB9D545-8805-986D-88E8-9CE3B9E40567}"/>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41;p13">
              <a:extLst>
                <a:ext uri="{FF2B5EF4-FFF2-40B4-BE49-F238E27FC236}">
                  <a16:creationId xmlns:a16="http://schemas.microsoft.com/office/drawing/2014/main" id="{20911D19-4D04-28BD-0AD9-901A2CD11E53}"/>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42;p13">
              <a:extLst>
                <a:ext uri="{FF2B5EF4-FFF2-40B4-BE49-F238E27FC236}">
                  <a16:creationId xmlns:a16="http://schemas.microsoft.com/office/drawing/2014/main" id="{CE6EEB3D-3446-60EB-1153-80A9698E84F7}"/>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43;p13">
              <a:extLst>
                <a:ext uri="{FF2B5EF4-FFF2-40B4-BE49-F238E27FC236}">
                  <a16:creationId xmlns:a16="http://schemas.microsoft.com/office/drawing/2014/main" id="{5E2CBE27-27A7-66BE-AA54-A74AC982B317}"/>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44;p13">
              <a:extLst>
                <a:ext uri="{FF2B5EF4-FFF2-40B4-BE49-F238E27FC236}">
                  <a16:creationId xmlns:a16="http://schemas.microsoft.com/office/drawing/2014/main" id="{9BDDEEB8-0402-B779-003D-A76C4DD62AA8}"/>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45;p13">
              <a:extLst>
                <a:ext uri="{FF2B5EF4-FFF2-40B4-BE49-F238E27FC236}">
                  <a16:creationId xmlns:a16="http://schemas.microsoft.com/office/drawing/2014/main" id="{FE9804D4-A455-10C5-6342-667EB46A26BE}"/>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46;p13">
              <a:extLst>
                <a:ext uri="{FF2B5EF4-FFF2-40B4-BE49-F238E27FC236}">
                  <a16:creationId xmlns:a16="http://schemas.microsoft.com/office/drawing/2014/main" id="{7755FF80-E76B-8C1F-1E81-52F7ECE01BFE}"/>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47;p13">
              <a:extLst>
                <a:ext uri="{FF2B5EF4-FFF2-40B4-BE49-F238E27FC236}">
                  <a16:creationId xmlns:a16="http://schemas.microsoft.com/office/drawing/2014/main" id="{D8ACE7F1-B634-4990-19DD-15121714017F}"/>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48;p13">
              <a:extLst>
                <a:ext uri="{FF2B5EF4-FFF2-40B4-BE49-F238E27FC236}">
                  <a16:creationId xmlns:a16="http://schemas.microsoft.com/office/drawing/2014/main" id="{7FD32412-B85A-E8AA-1D17-1678CCC3DB5E}"/>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49;p13">
              <a:extLst>
                <a:ext uri="{FF2B5EF4-FFF2-40B4-BE49-F238E27FC236}">
                  <a16:creationId xmlns:a16="http://schemas.microsoft.com/office/drawing/2014/main" id="{3298A865-BDA0-9544-31CE-8893A49DD5F1}"/>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50;p13">
              <a:extLst>
                <a:ext uri="{FF2B5EF4-FFF2-40B4-BE49-F238E27FC236}">
                  <a16:creationId xmlns:a16="http://schemas.microsoft.com/office/drawing/2014/main" id="{BAB53647-87E1-295C-7FCA-8459B3BA332D}"/>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51;p13">
              <a:extLst>
                <a:ext uri="{FF2B5EF4-FFF2-40B4-BE49-F238E27FC236}">
                  <a16:creationId xmlns:a16="http://schemas.microsoft.com/office/drawing/2014/main" id="{8AD5120E-3411-CA55-D0DC-4E3A07505FC3}"/>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52;p13">
              <a:extLst>
                <a:ext uri="{FF2B5EF4-FFF2-40B4-BE49-F238E27FC236}">
                  <a16:creationId xmlns:a16="http://schemas.microsoft.com/office/drawing/2014/main" id="{76718951-24ED-53C3-F60B-A9338D9C0807}"/>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53;p13">
              <a:extLst>
                <a:ext uri="{FF2B5EF4-FFF2-40B4-BE49-F238E27FC236}">
                  <a16:creationId xmlns:a16="http://schemas.microsoft.com/office/drawing/2014/main" id="{C5650BF7-5795-221D-7D2F-5D66FE939462}"/>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54;p13">
              <a:extLst>
                <a:ext uri="{FF2B5EF4-FFF2-40B4-BE49-F238E27FC236}">
                  <a16:creationId xmlns:a16="http://schemas.microsoft.com/office/drawing/2014/main" id="{F2F97B06-A9D9-7E1C-C86E-800C081443A4}"/>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55;p13">
              <a:extLst>
                <a:ext uri="{FF2B5EF4-FFF2-40B4-BE49-F238E27FC236}">
                  <a16:creationId xmlns:a16="http://schemas.microsoft.com/office/drawing/2014/main" id="{A558EA24-BD2F-400C-448F-733A98F62862}"/>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56;p13">
              <a:extLst>
                <a:ext uri="{FF2B5EF4-FFF2-40B4-BE49-F238E27FC236}">
                  <a16:creationId xmlns:a16="http://schemas.microsoft.com/office/drawing/2014/main" id="{D47F621A-ADB3-0B83-D432-886D9878C4CA}"/>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57;p13">
              <a:extLst>
                <a:ext uri="{FF2B5EF4-FFF2-40B4-BE49-F238E27FC236}">
                  <a16:creationId xmlns:a16="http://schemas.microsoft.com/office/drawing/2014/main" id="{C7E6335F-FEEF-EC80-13F8-0EDA1533FB50}"/>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58;p13">
              <a:extLst>
                <a:ext uri="{FF2B5EF4-FFF2-40B4-BE49-F238E27FC236}">
                  <a16:creationId xmlns:a16="http://schemas.microsoft.com/office/drawing/2014/main" id="{19868652-7F3E-9AD4-A9E6-106043AC9333}"/>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59;p13">
              <a:extLst>
                <a:ext uri="{FF2B5EF4-FFF2-40B4-BE49-F238E27FC236}">
                  <a16:creationId xmlns:a16="http://schemas.microsoft.com/office/drawing/2014/main" id="{2A9FBDF6-3B16-8349-4FBE-E7976BD16E87}"/>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60;p13">
              <a:extLst>
                <a:ext uri="{FF2B5EF4-FFF2-40B4-BE49-F238E27FC236}">
                  <a16:creationId xmlns:a16="http://schemas.microsoft.com/office/drawing/2014/main" id="{F96AF39A-81C5-8972-A148-1BF9768CBD47}"/>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61;p13">
              <a:extLst>
                <a:ext uri="{FF2B5EF4-FFF2-40B4-BE49-F238E27FC236}">
                  <a16:creationId xmlns:a16="http://schemas.microsoft.com/office/drawing/2014/main" id="{D74141A3-6627-0377-FD7C-7A0BE72384AC}"/>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62;p13">
              <a:extLst>
                <a:ext uri="{FF2B5EF4-FFF2-40B4-BE49-F238E27FC236}">
                  <a16:creationId xmlns:a16="http://schemas.microsoft.com/office/drawing/2014/main" id="{9538CD81-9D87-9B23-1AFD-ADD9B79D8DA6}"/>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63;p13">
              <a:extLst>
                <a:ext uri="{FF2B5EF4-FFF2-40B4-BE49-F238E27FC236}">
                  <a16:creationId xmlns:a16="http://schemas.microsoft.com/office/drawing/2014/main" id="{55578722-DD59-9F68-B970-4C6FAAD022CB}"/>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9907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with im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000000"/>
                </a:solidFill>
              </a:defRPr>
            </a:lvl1pPr>
          </a:lstStyle>
          <a:p>
            <a:fld id="{4DD98664-882C-4D8A-B754-A20392790825}" type="slidenum">
              <a:rPr lang="en-GB" smtClean="0"/>
              <a:pPr/>
              <a:t>‹#›</a:t>
            </a:fld>
            <a:endParaRPr lang="en-GB" dirty="0"/>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rgbClr val="000000"/>
                </a:solidFill>
              </a:defRPr>
            </a:lvl1pPr>
          </a:lstStyle>
          <a:p>
            <a:pPr lvl="0"/>
            <a:r>
              <a:rPr lang="en-US"/>
              <a:t>Click to add footer text</a:t>
            </a:r>
          </a:p>
        </p:txBody>
      </p:sp>
      <p:sp>
        <p:nvSpPr>
          <p:cNvPr id="7" name="Text Placeholder 2"/>
          <p:cNvSpPr>
            <a:spLocks noGrp="1"/>
          </p:cNvSpPr>
          <p:nvPr>
            <p:ph type="body" sz="quarter" idx="15"/>
          </p:nvPr>
        </p:nvSpPr>
        <p:spPr>
          <a:xfrm>
            <a:off x="359998" y="2984855"/>
            <a:ext cx="4474649" cy="1585557"/>
          </a:xfrm>
        </p:spPr>
        <p:txBody>
          <a:bodyPr anchor="t"/>
          <a:lstStyle>
            <a:lvl1pPr algn="l">
              <a:spcBef>
                <a:spcPts val="200"/>
              </a:spcBef>
              <a:defRPr sz="2400" b="1">
                <a:solidFill>
                  <a:srgbClr val="000000"/>
                </a:solidFill>
              </a:defRPr>
            </a:lvl1pPr>
            <a:lvl2pPr marL="0" indent="0" algn="l">
              <a:spcBef>
                <a:spcPts val="200"/>
              </a:spcBef>
              <a:buNone/>
              <a:defRPr sz="2200" b="0">
                <a:solidFill>
                  <a:srgbClr val="000000"/>
                </a:solidFill>
              </a:defRPr>
            </a:lvl2pPr>
          </a:lstStyle>
          <a:p>
            <a:pPr lvl="0"/>
            <a:r>
              <a:rPr lang="en-US"/>
              <a:t>Edit Master text styles</a:t>
            </a:r>
          </a:p>
          <a:p>
            <a:pPr lvl="1"/>
            <a:r>
              <a:rPr lang="en-US"/>
              <a:t>Second level</a:t>
            </a:r>
          </a:p>
        </p:txBody>
      </p:sp>
      <p:sp>
        <p:nvSpPr>
          <p:cNvPr id="9"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rgbClr val="000000"/>
                </a:solidFill>
              </a:defRPr>
            </a:lvl1pPr>
            <a:lvl2pPr marL="0" indent="0" algn="l">
              <a:spcBef>
                <a:spcPts val="200"/>
              </a:spcBef>
              <a:buNone/>
              <a:defRPr sz="2200" b="0">
                <a:solidFill>
                  <a:schemeClr val="tx1"/>
                </a:solidFill>
              </a:defRPr>
            </a:lvl2pPr>
          </a:lstStyle>
          <a:p>
            <a:pPr lvl="0"/>
            <a:r>
              <a:rPr lang="en-US"/>
              <a:t>No.</a:t>
            </a:r>
          </a:p>
        </p:txBody>
      </p:sp>
      <p:grpSp>
        <p:nvGrpSpPr>
          <p:cNvPr id="2" name="Google Shape;54;p13">
            <a:extLst>
              <a:ext uri="{FF2B5EF4-FFF2-40B4-BE49-F238E27FC236}">
                <a16:creationId xmlns:a16="http://schemas.microsoft.com/office/drawing/2014/main" id="{7CF4503A-11FF-06F9-5220-3245D731EBB5}"/>
              </a:ext>
            </a:extLst>
          </p:cNvPr>
          <p:cNvGrpSpPr/>
          <p:nvPr userDrawn="1"/>
        </p:nvGrpSpPr>
        <p:grpSpPr>
          <a:xfrm>
            <a:off x="5889477" y="-640217"/>
            <a:ext cx="8219007" cy="8394500"/>
            <a:chOff x="1378000" y="238125"/>
            <a:chExt cx="4864000" cy="5238750"/>
          </a:xfrm>
        </p:grpSpPr>
        <p:sp>
          <p:nvSpPr>
            <p:cNvPr id="3" name="Google Shape;55;p13">
              <a:extLst>
                <a:ext uri="{FF2B5EF4-FFF2-40B4-BE49-F238E27FC236}">
                  <a16:creationId xmlns:a16="http://schemas.microsoft.com/office/drawing/2014/main" id="{5591DDEA-DC33-56D5-FD53-BD7415BAFBFC}"/>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6;p13">
              <a:extLst>
                <a:ext uri="{FF2B5EF4-FFF2-40B4-BE49-F238E27FC236}">
                  <a16:creationId xmlns:a16="http://schemas.microsoft.com/office/drawing/2014/main" id="{09BE934B-AEA2-7DA1-1CCC-8FEFBEE01E66}"/>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7;p13">
              <a:extLst>
                <a:ext uri="{FF2B5EF4-FFF2-40B4-BE49-F238E27FC236}">
                  <a16:creationId xmlns:a16="http://schemas.microsoft.com/office/drawing/2014/main" id="{8775402A-76C4-4B4F-4DBF-BF76D4F95025}"/>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8;p13">
              <a:extLst>
                <a:ext uri="{FF2B5EF4-FFF2-40B4-BE49-F238E27FC236}">
                  <a16:creationId xmlns:a16="http://schemas.microsoft.com/office/drawing/2014/main" id="{2CE311EC-AE83-1743-8423-DD834D388A30}"/>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9;p13">
              <a:extLst>
                <a:ext uri="{FF2B5EF4-FFF2-40B4-BE49-F238E27FC236}">
                  <a16:creationId xmlns:a16="http://schemas.microsoft.com/office/drawing/2014/main" id="{98D77BA8-1632-06CE-4A5C-DFF6309A2FF7}"/>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p13">
              <a:extLst>
                <a:ext uri="{FF2B5EF4-FFF2-40B4-BE49-F238E27FC236}">
                  <a16:creationId xmlns:a16="http://schemas.microsoft.com/office/drawing/2014/main" id="{276EA319-CCBE-612B-349F-1B308C49003C}"/>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1;p13">
              <a:extLst>
                <a:ext uri="{FF2B5EF4-FFF2-40B4-BE49-F238E27FC236}">
                  <a16:creationId xmlns:a16="http://schemas.microsoft.com/office/drawing/2014/main" id="{8771401C-19A3-E03A-403C-6B40AD05215C}"/>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2;p13">
              <a:extLst>
                <a:ext uri="{FF2B5EF4-FFF2-40B4-BE49-F238E27FC236}">
                  <a16:creationId xmlns:a16="http://schemas.microsoft.com/office/drawing/2014/main" id="{5A1E3DB7-2E1A-001A-8710-9582F0352E7B}"/>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1D478063-5D18-DCF2-5DAD-57BAF9AC8041}"/>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4;p13">
              <a:extLst>
                <a:ext uri="{FF2B5EF4-FFF2-40B4-BE49-F238E27FC236}">
                  <a16:creationId xmlns:a16="http://schemas.microsoft.com/office/drawing/2014/main" id="{2BE0052B-07AF-A6BB-68CE-A8F5229DD8DB}"/>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5;p13">
              <a:extLst>
                <a:ext uri="{FF2B5EF4-FFF2-40B4-BE49-F238E27FC236}">
                  <a16:creationId xmlns:a16="http://schemas.microsoft.com/office/drawing/2014/main" id="{591D6D5B-07F9-5828-4B23-1BD5B344105F}"/>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6;p13">
              <a:extLst>
                <a:ext uri="{FF2B5EF4-FFF2-40B4-BE49-F238E27FC236}">
                  <a16:creationId xmlns:a16="http://schemas.microsoft.com/office/drawing/2014/main" id="{A2DEC045-C8B3-3AC7-F693-EE7EA2484435}"/>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7;p13">
              <a:extLst>
                <a:ext uri="{FF2B5EF4-FFF2-40B4-BE49-F238E27FC236}">
                  <a16:creationId xmlns:a16="http://schemas.microsoft.com/office/drawing/2014/main" id="{84D70E09-BE27-397D-B9D5-D3D36B4E676E}"/>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8;p13">
              <a:extLst>
                <a:ext uri="{FF2B5EF4-FFF2-40B4-BE49-F238E27FC236}">
                  <a16:creationId xmlns:a16="http://schemas.microsoft.com/office/drawing/2014/main" id="{A649805E-419F-E4A0-C3A1-11A7E2997BA7}"/>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69;p13">
              <a:extLst>
                <a:ext uri="{FF2B5EF4-FFF2-40B4-BE49-F238E27FC236}">
                  <a16:creationId xmlns:a16="http://schemas.microsoft.com/office/drawing/2014/main" id="{1FE802EE-98D0-DEDF-4CF1-5E7B524C6572}"/>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p13">
              <a:extLst>
                <a:ext uri="{FF2B5EF4-FFF2-40B4-BE49-F238E27FC236}">
                  <a16:creationId xmlns:a16="http://schemas.microsoft.com/office/drawing/2014/main" id="{18C29A9E-D194-C250-48D2-9E81018CCEA2}"/>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p13">
              <a:extLst>
                <a:ext uri="{FF2B5EF4-FFF2-40B4-BE49-F238E27FC236}">
                  <a16:creationId xmlns:a16="http://schemas.microsoft.com/office/drawing/2014/main" id="{3BE33102-0BB9-1790-4795-09CC58826F2D}"/>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2;p13">
              <a:extLst>
                <a:ext uri="{FF2B5EF4-FFF2-40B4-BE49-F238E27FC236}">
                  <a16:creationId xmlns:a16="http://schemas.microsoft.com/office/drawing/2014/main" id="{B7B251E4-D4B7-9027-3F78-B03D4A3743E7}"/>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3;p13">
              <a:extLst>
                <a:ext uri="{FF2B5EF4-FFF2-40B4-BE49-F238E27FC236}">
                  <a16:creationId xmlns:a16="http://schemas.microsoft.com/office/drawing/2014/main" id="{DE7342BD-B66E-780F-0255-FB3B6C294EB7}"/>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4;p13">
              <a:extLst>
                <a:ext uri="{FF2B5EF4-FFF2-40B4-BE49-F238E27FC236}">
                  <a16:creationId xmlns:a16="http://schemas.microsoft.com/office/drawing/2014/main" id="{CED571E0-CBF4-B7AF-FD36-9B359302065A}"/>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5;p13">
              <a:extLst>
                <a:ext uri="{FF2B5EF4-FFF2-40B4-BE49-F238E27FC236}">
                  <a16:creationId xmlns:a16="http://schemas.microsoft.com/office/drawing/2014/main" id="{0E806554-1CB0-D8D0-29DF-CD0C9F317FF3}"/>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6;p13">
              <a:extLst>
                <a:ext uri="{FF2B5EF4-FFF2-40B4-BE49-F238E27FC236}">
                  <a16:creationId xmlns:a16="http://schemas.microsoft.com/office/drawing/2014/main" id="{77DD4452-A06B-2561-D87D-B08885BA2B97}"/>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7;p13">
              <a:extLst>
                <a:ext uri="{FF2B5EF4-FFF2-40B4-BE49-F238E27FC236}">
                  <a16:creationId xmlns:a16="http://schemas.microsoft.com/office/drawing/2014/main" id="{EFD51049-83F2-DB5B-3DDF-A5AE585AAFD3}"/>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8;p13">
              <a:extLst>
                <a:ext uri="{FF2B5EF4-FFF2-40B4-BE49-F238E27FC236}">
                  <a16:creationId xmlns:a16="http://schemas.microsoft.com/office/drawing/2014/main" id="{2D14CFE6-BC9F-5B8D-EC6C-2C7FE06CAE6E}"/>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79;p13">
              <a:extLst>
                <a:ext uri="{FF2B5EF4-FFF2-40B4-BE49-F238E27FC236}">
                  <a16:creationId xmlns:a16="http://schemas.microsoft.com/office/drawing/2014/main" id="{652F441C-7F08-0550-65A1-B1FB16E73B45}"/>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80;p13">
              <a:extLst>
                <a:ext uri="{FF2B5EF4-FFF2-40B4-BE49-F238E27FC236}">
                  <a16:creationId xmlns:a16="http://schemas.microsoft.com/office/drawing/2014/main" id="{80752C61-084B-19CE-3AC2-A04393E350C5}"/>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1;p13">
              <a:extLst>
                <a:ext uri="{FF2B5EF4-FFF2-40B4-BE49-F238E27FC236}">
                  <a16:creationId xmlns:a16="http://schemas.microsoft.com/office/drawing/2014/main" id="{4D198ECB-3E93-9D2F-4C53-CF0F43456C84}"/>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2;p13">
              <a:extLst>
                <a:ext uri="{FF2B5EF4-FFF2-40B4-BE49-F238E27FC236}">
                  <a16:creationId xmlns:a16="http://schemas.microsoft.com/office/drawing/2014/main" id="{8C993176-FB9F-058D-CE56-C90B20EF8EB7}"/>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83;p13">
              <a:extLst>
                <a:ext uri="{FF2B5EF4-FFF2-40B4-BE49-F238E27FC236}">
                  <a16:creationId xmlns:a16="http://schemas.microsoft.com/office/drawing/2014/main" id="{6E4E0A73-DEFD-2A7D-2935-087D22378DA7}"/>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84;p13">
              <a:extLst>
                <a:ext uri="{FF2B5EF4-FFF2-40B4-BE49-F238E27FC236}">
                  <a16:creationId xmlns:a16="http://schemas.microsoft.com/office/drawing/2014/main" id="{A2999E6F-1AFB-4207-3CB3-6503A45110A4}"/>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5;p13">
              <a:extLst>
                <a:ext uri="{FF2B5EF4-FFF2-40B4-BE49-F238E27FC236}">
                  <a16:creationId xmlns:a16="http://schemas.microsoft.com/office/drawing/2014/main" id="{9281CC53-A64A-70AA-2838-7E70695FB394}"/>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86;p13">
              <a:extLst>
                <a:ext uri="{FF2B5EF4-FFF2-40B4-BE49-F238E27FC236}">
                  <a16:creationId xmlns:a16="http://schemas.microsoft.com/office/drawing/2014/main" id="{2AB70476-E7DC-6E3E-75EA-41E2E7CA782E}"/>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7;p13">
              <a:extLst>
                <a:ext uri="{FF2B5EF4-FFF2-40B4-BE49-F238E27FC236}">
                  <a16:creationId xmlns:a16="http://schemas.microsoft.com/office/drawing/2014/main" id="{2CCE0341-CB17-B7F5-1C36-1F10C8B32CEA}"/>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8;p13">
              <a:extLst>
                <a:ext uri="{FF2B5EF4-FFF2-40B4-BE49-F238E27FC236}">
                  <a16:creationId xmlns:a16="http://schemas.microsoft.com/office/drawing/2014/main" id="{FD5B926F-8265-F433-EDBE-BBFF1193234E}"/>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9;p13">
              <a:extLst>
                <a:ext uri="{FF2B5EF4-FFF2-40B4-BE49-F238E27FC236}">
                  <a16:creationId xmlns:a16="http://schemas.microsoft.com/office/drawing/2014/main" id="{B7890C26-9BAC-2EC4-3A0A-9C425948B3C3}"/>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0;p13">
              <a:extLst>
                <a:ext uri="{FF2B5EF4-FFF2-40B4-BE49-F238E27FC236}">
                  <a16:creationId xmlns:a16="http://schemas.microsoft.com/office/drawing/2014/main" id="{1C84AFD3-1880-E34E-2FE6-6FA28E7DC433}"/>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1;p13">
              <a:extLst>
                <a:ext uri="{FF2B5EF4-FFF2-40B4-BE49-F238E27FC236}">
                  <a16:creationId xmlns:a16="http://schemas.microsoft.com/office/drawing/2014/main" id="{3E9EE336-1F49-088E-B5DE-EA946F8FB8BC}"/>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p13">
              <a:extLst>
                <a:ext uri="{FF2B5EF4-FFF2-40B4-BE49-F238E27FC236}">
                  <a16:creationId xmlns:a16="http://schemas.microsoft.com/office/drawing/2014/main" id="{1FDFF72B-6138-A050-7C89-8E12C8E12184}"/>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3;p13">
              <a:extLst>
                <a:ext uri="{FF2B5EF4-FFF2-40B4-BE49-F238E27FC236}">
                  <a16:creationId xmlns:a16="http://schemas.microsoft.com/office/drawing/2014/main" id="{5745A4BC-F30B-300D-41FB-A30C5661411B}"/>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p13">
              <a:extLst>
                <a:ext uri="{FF2B5EF4-FFF2-40B4-BE49-F238E27FC236}">
                  <a16:creationId xmlns:a16="http://schemas.microsoft.com/office/drawing/2014/main" id="{7124627D-E749-7C8E-34DB-4B5B6669F02A}"/>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p13">
              <a:extLst>
                <a:ext uri="{FF2B5EF4-FFF2-40B4-BE49-F238E27FC236}">
                  <a16:creationId xmlns:a16="http://schemas.microsoft.com/office/drawing/2014/main" id="{15E7160A-4E0B-1BC0-9B9D-A33F96F02C3E}"/>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p13">
              <a:extLst>
                <a:ext uri="{FF2B5EF4-FFF2-40B4-BE49-F238E27FC236}">
                  <a16:creationId xmlns:a16="http://schemas.microsoft.com/office/drawing/2014/main" id="{84AC8391-8F98-4291-6A2F-30E10A0FD0E4}"/>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p13">
              <a:extLst>
                <a:ext uri="{FF2B5EF4-FFF2-40B4-BE49-F238E27FC236}">
                  <a16:creationId xmlns:a16="http://schemas.microsoft.com/office/drawing/2014/main" id="{DA81DFAF-3BFD-98B1-3756-B48067EB6E05}"/>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p13">
              <a:extLst>
                <a:ext uri="{FF2B5EF4-FFF2-40B4-BE49-F238E27FC236}">
                  <a16:creationId xmlns:a16="http://schemas.microsoft.com/office/drawing/2014/main" id="{44F48C0A-6061-FA71-5408-D574A9151BAF}"/>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9;p13">
              <a:extLst>
                <a:ext uri="{FF2B5EF4-FFF2-40B4-BE49-F238E27FC236}">
                  <a16:creationId xmlns:a16="http://schemas.microsoft.com/office/drawing/2014/main" id="{B7631F10-9927-81B4-F2ED-8527F56E9B3A}"/>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0;p13">
              <a:extLst>
                <a:ext uri="{FF2B5EF4-FFF2-40B4-BE49-F238E27FC236}">
                  <a16:creationId xmlns:a16="http://schemas.microsoft.com/office/drawing/2014/main" id="{D160B068-1641-B950-18BC-9FCD2389C562}"/>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1;p13">
              <a:extLst>
                <a:ext uri="{FF2B5EF4-FFF2-40B4-BE49-F238E27FC236}">
                  <a16:creationId xmlns:a16="http://schemas.microsoft.com/office/drawing/2014/main" id="{148AD35E-9064-1B5D-D879-5EA9CFF53896}"/>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p13">
              <a:extLst>
                <a:ext uri="{FF2B5EF4-FFF2-40B4-BE49-F238E27FC236}">
                  <a16:creationId xmlns:a16="http://schemas.microsoft.com/office/drawing/2014/main" id="{07328818-9298-CC32-BBFA-9E23EF4CED74}"/>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3;p13">
              <a:extLst>
                <a:ext uri="{FF2B5EF4-FFF2-40B4-BE49-F238E27FC236}">
                  <a16:creationId xmlns:a16="http://schemas.microsoft.com/office/drawing/2014/main" id="{E086C64B-ADCD-BC87-A6E5-6202E1E55096}"/>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4;p13">
              <a:extLst>
                <a:ext uri="{FF2B5EF4-FFF2-40B4-BE49-F238E27FC236}">
                  <a16:creationId xmlns:a16="http://schemas.microsoft.com/office/drawing/2014/main" id="{B3BED173-BD50-7EED-5133-A1564D2FCA64}"/>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5;p13">
              <a:extLst>
                <a:ext uri="{FF2B5EF4-FFF2-40B4-BE49-F238E27FC236}">
                  <a16:creationId xmlns:a16="http://schemas.microsoft.com/office/drawing/2014/main" id="{60C1EF36-A45A-415C-545C-84BFC59B017F}"/>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6;p13">
              <a:extLst>
                <a:ext uri="{FF2B5EF4-FFF2-40B4-BE49-F238E27FC236}">
                  <a16:creationId xmlns:a16="http://schemas.microsoft.com/office/drawing/2014/main" id="{3E600818-BEB9-8A76-E997-306B63B7EB7D}"/>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7;p13">
              <a:extLst>
                <a:ext uri="{FF2B5EF4-FFF2-40B4-BE49-F238E27FC236}">
                  <a16:creationId xmlns:a16="http://schemas.microsoft.com/office/drawing/2014/main" id="{82DA7034-970C-6DDD-3A51-153986C789AE}"/>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p13">
              <a:extLst>
                <a:ext uri="{FF2B5EF4-FFF2-40B4-BE49-F238E27FC236}">
                  <a16:creationId xmlns:a16="http://schemas.microsoft.com/office/drawing/2014/main" id="{05A98D72-A52A-A232-FF2F-133721FD0B7A}"/>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9;p13">
              <a:extLst>
                <a:ext uri="{FF2B5EF4-FFF2-40B4-BE49-F238E27FC236}">
                  <a16:creationId xmlns:a16="http://schemas.microsoft.com/office/drawing/2014/main" id="{8AC697CD-13A1-A900-3FCA-7AE1E91020F7}"/>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0;p13">
              <a:extLst>
                <a:ext uri="{FF2B5EF4-FFF2-40B4-BE49-F238E27FC236}">
                  <a16:creationId xmlns:a16="http://schemas.microsoft.com/office/drawing/2014/main" id="{9E7AE479-4557-ADF4-CC4F-3538284B87E3}"/>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11;p13">
              <a:extLst>
                <a:ext uri="{FF2B5EF4-FFF2-40B4-BE49-F238E27FC236}">
                  <a16:creationId xmlns:a16="http://schemas.microsoft.com/office/drawing/2014/main" id="{1B1E87B7-3085-1C29-808E-C2A37399C838}"/>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2;p13">
              <a:extLst>
                <a:ext uri="{FF2B5EF4-FFF2-40B4-BE49-F238E27FC236}">
                  <a16:creationId xmlns:a16="http://schemas.microsoft.com/office/drawing/2014/main" id="{07D1560B-B06A-B5B5-CD05-C014736C6DB1}"/>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13;p13">
              <a:extLst>
                <a:ext uri="{FF2B5EF4-FFF2-40B4-BE49-F238E27FC236}">
                  <a16:creationId xmlns:a16="http://schemas.microsoft.com/office/drawing/2014/main" id="{E9B793A9-AC0A-E15F-00C5-EF09F3D9078C}"/>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4;p13">
              <a:extLst>
                <a:ext uri="{FF2B5EF4-FFF2-40B4-BE49-F238E27FC236}">
                  <a16:creationId xmlns:a16="http://schemas.microsoft.com/office/drawing/2014/main" id="{E30581DA-44A9-BF0F-9A00-84E6EEC8E2F0}"/>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15;p13">
              <a:extLst>
                <a:ext uri="{FF2B5EF4-FFF2-40B4-BE49-F238E27FC236}">
                  <a16:creationId xmlns:a16="http://schemas.microsoft.com/office/drawing/2014/main" id="{E48151A1-FF3A-15CF-DF33-6618BDA60273}"/>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6;p13">
              <a:extLst>
                <a:ext uri="{FF2B5EF4-FFF2-40B4-BE49-F238E27FC236}">
                  <a16:creationId xmlns:a16="http://schemas.microsoft.com/office/drawing/2014/main" id="{66B3C0A5-B3F3-2987-63A5-7E341057E714}"/>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17;p13">
              <a:extLst>
                <a:ext uri="{FF2B5EF4-FFF2-40B4-BE49-F238E27FC236}">
                  <a16:creationId xmlns:a16="http://schemas.microsoft.com/office/drawing/2014/main" id="{AB512177-320B-F6D1-8BAC-4B9E2CF8BC61}"/>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18;p13">
              <a:extLst>
                <a:ext uri="{FF2B5EF4-FFF2-40B4-BE49-F238E27FC236}">
                  <a16:creationId xmlns:a16="http://schemas.microsoft.com/office/drawing/2014/main" id="{76ECA825-DDBE-078D-70A8-7F3211BCA146}"/>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19;p13">
              <a:extLst>
                <a:ext uri="{FF2B5EF4-FFF2-40B4-BE49-F238E27FC236}">
                  <a16:creationId xmlns:a16="http://schemas.microsoft.com/office/drawing/2014/main" id="{B4C05DCB-F30F-59C7-D1E3-7F236F1BD17C}"/>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0;p13">
              <a:extLst>
                <a:ext uri="{FF2B5EF4-FFF2-40B4-BE49-F238E27FC236}">
                  <a16:creationId xmlns:a16="http://schemas.microsoft.com/office/drawing/2014/main" id="{FB657217-B2FA-0BA1-6CAA-1AA5907F25A7}"/>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1;p13">
              <a:extLst>
                <a:ext uri="{FF2B5EF4-FFF2-40B4-BE49-F238E27FC236}">
                  <a16:creationId xmlns:a16="http://schemas.microsoft.com/office/drawing/2014/main" id="{777825CC-41B0-63CC-FFEB-426642984DAC}"/>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2;p13">
              <a:extLst>
                <a:ext uri="{FF2B5EF4-FFF2-40B4-BE49-F238E27FC236}">
                  <a16:creationId xmlns:a16="http://schemas.microsoft.com/office/drawing/2014/main" id="{818D9633-1E74-3B89-C2AC-D079625CB8D8}"/>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3;p13">
              <a:extLst>
                <a:ext uri="{FF2B5EF4-FFF2-40B4-BE49-F238E27FC236}">
                  <a16:creationId xmlns:a16="http://schemas.microsoft.com/office/drawing/2014/main" id="{53248B5C-4D1C-1909-C8F1-9A243C70232F}"/>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4;p13">
              <a:extLst>
                <a:ext uri="{FF2B5EF4-FFF2-40B4-BE49-F238E27FC236}">
                  <a16:creationId xmlns:a16="http://schemas.microsoft.com/office/drawing/2014/main" id="{AC58E088-0ED0-51F7-AE4F-404347F17380}"/>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5;p13">
              <a:extLst>
                <a:ext uri="{FF2B5EF4-FFF2-40B4-BE49-F238E27FC236}">
                  <a16:creationId xmlns:a16="http://schemas.microsoft.com/office/drawing/2014/main" id="{3855B1F4-BC9A-3A0F-F89E-01EF89F6708F}"/>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6;p13">
              <a:extLst>
                <a:ext uri="{FF2B5EF4-FFF2-40B4-BE49-F238E27FC236}">
                  <a16:creationId xmlns:a16="http://schemas.microsoft.com/office/drawing/2014/main" id="{3277A878-BC22-D939-BECE-48540BC977E0}"/>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7;p13">
              <a:extLst>
                <a:ext uri="{FF2B5EF4-FFF2-40B4-BE49-F238E27FC236}">
                  <a16:creationId xmlns:a16="http://schemas.microsoft.com/office/drawing/2014/main" id="{446E2717-3D83-339C-ED27-A2578C37B6DF}"/>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p13">
              <a:extLst>
                <a:ext uri="{FF2B5EF4-FFF2-40B4-BE49-F238E27FC236}">
                  <a16:creationId xmlns:a16="http://schemas.microsoft.com/office/drawing/2014/main" id="{F2AED42A-955E-7348-254A-6580E39FAFB7}"/>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p13">
              <a:extLst>
                <a:ext uri="{FF2B5EF4-FFF2-40B4-BE49-F238E27FC236}">
                  <a16:creationId xmlns:a16="http://schemas.microsoft.com/office/drawing/2014/main" id="{0CDD1221-13B3-13A6-B6F2-3A00941A81D9}"/>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30;p13">
              <a:extLst>
                <a:ext uri="{FF2B5EF4-FFF2-40B4-BE49-F238E27FC236}">
                  <a16:creationId xmlns:a16="http://schemas.microsoft.com/office/drawing/2014/main" id="{327949DC-AF81-3A6F-22CB-97CFDA3A69A9}"/>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31;p13">
              <a:extLst>
                <a:ext uri="{FF2B5EF4-FFF2-40B4-BE49-F238E27FC236}">
                  <a16:creationId xmlns:a16="http://schemas.microsoft.com/office/drawing/2014/main" id="{03501590-3D8C-CC86-28D5-B89F02A02C39}"/>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32;p13">
              <a:extLst>
                <a:ext uri="{FF2B5EF4-FFF2-40B4-BE49-F238E27FC236}">
                  <a16:creationId xmlns:a16="http://schemas.microsoft.com/office/drawing/2014/main" id="{7E9FC837-B5B6-0BD4-A4A2-C366704CFB7D}"/>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33;p13">
              <a:extLst>
                <a:ext uri="{FF2B5EF4-FFF2-40B4-BE49-F238E27FC236}">
                  <a16:creationId xmlns:a16="http://schemas.microsoft.com/office/drawing/2014/main" id="{3AA5B0F9-E731-0BB2-758F-6B62827E4BF4}"/>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34;p13">
              <a:extLst>
                <a:ext uri="{FF2B5EF4-FFF2-40B4-BE49-F238E27FC236}">
                  <a16:creationId xmlns:a16="http://schemas.microsoft.com/office/drawing/2014/main" id="{3CBD7F54-66FE-B133-6A64-161307FE4E96}"/>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35;p13">
              <a:extLst>
                <a:ext uri="{FF2B5EF4-FFF2-40B4-BE49-F238E27FC236}">
                  <a16:creationId xmlns:a16="http://schemas.microsoft.com/office/drawing/2014/main" id="{F0D253B5-6931-B897-CD3E-B7048128C4D8}"/>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36;p13">
              <a:extLst>
                <a:ext uri="{FF2B5EF4-FFF2-40B4-BE49-F238E27FC236}">
                  <a16:creationId xmlns:a16="http://schemas.microsoft.com/office/drawing/2014/main" id="{802ABE62-84D2-4965-9D73-8B05B1C4E134}"/>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37;p13">
              <a:extLst>
                <a:ext uri="{FF2B5EF4-FFF2-40B4-BE49-F238E27FC236}">
                  <a16:creationId xmlns:a16="http://schemas.microsoft.com/office/drawing/2014/main" id="{39BA7C87-4AA1-3347-9005-F057C2F1D08A}"/>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38;p13">
              <a:extLst>
                <a:ext uri="{FF2B5EF4-FFF2-40B4-BE49-F238E27FC236}">
                  <a16:creationId xmlns:a16="http://schemas.microsoft.com/office/drawing/2014/main" id="{900794B6-37CF-1B7B-B439-6307B4259F6D}"/>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9;p13">
              <a:extLst>
                <a:ext uri="{FF2B5EF4-FFF2-40B4-BE49-F238E27FC236}">
                  <a16:creationId xmlns:a16="http://schemas.microsoft.com/office/drawing/2014/main" id="{8E07F6A9-5781-F159-20AD-E289415759BD}"/>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40;p13">
              <a:extLst>
                <a:ext uri="{FF2B5EF4-FFF2-40B4-BE49-F238E27FC236}">
                  <a16:creationId xmlns:a16="http://schemas.microsoft.com/office/drawing/2014/main" id="{55708235-26FE-235D-F972-F59C600A07C5}"/>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41;p13">
              <a:extLst>
                <a:ext uri="{FF2B5EF4-FFF2-40B4-BE49-F238E27FC236}">
                  <a16:creationId xmlns:a16="http://schemas.microsoft.com/office/drawing/2014/main" id="{94D42E10-15B4-9296-2443-EC3BA56E9DD0}"/>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42;p13">
              <a:extLst>
                <a:ext uri="{FF2B5EF4-FFF2-40B4-BE49-F238E27FC236}">
                  <a16:creationId xmlns:a16="http://schemas.microsoft.com/office/drawing/2014/main" id="{BB24969B-1D7A-D90F-5F62-05572DD1392F}"/>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43;p13">
              <a:extLst>
                <a:ext uri="{FF2B5EF4-FFF2-40B4-BE49-F238E27FC236}">
                  <a16:creationId xmlns:a16="http://schemas.microsoft.com/office/drawing/2014/main" id="{20039BB8-B947-2900-F611-32647336EB30}"/>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44;p13">
              <a:extLst>
                <a:ext uri="{FF2B5EF4-FFF2-40B4-BE49-F238E27FC236}">
                  <a16:creationId xmlns:a16="http://schemas.microsoft.com/office/drawing/2014/main" id="{DA48FCEE-48AB-820B-30F3-0806CDEC2D36}"/>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45;p13">
              <a:extLst>
                <a:ext uri="{FF2B5EF4-FFF2-40B4-BE49-F238E27FC236}">
                  <a16:creationId xmlns:a16="http://schemas.microsoft.com/office/drawing/2014/main" id="{1A1F3044-A740-918F-0EFA-C737F7CA7F4B}"/>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46;p13">
              <a:extLst>
                <a:ext uri="{FF2B5EF4-FFF2-40B4-BE49-F238E27FC236}">
                  <a16:creationId xmlns:a16="http://schemas.microsoft.com/office/drawing/2014/main" id="{428FAB12-4C77-72F4-F1FB-F27958A4D54B}"/>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47;p13">
              <a:extLst>
                <a:ext uri="{FF2B5EF4-FFF2-40B4-BE49-F238E27FC236}">
                  <a16:creationId xmlns:a16="http://schemas.microsoft.com/office/drawing/2014/main" id="{AE2E4878-285D-3CAD-C07E-5B75D4F97282}"/>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48;p13">
              <a:extLst>
                <a:ext uri="{FF2B5EF4-FFF2-40B4-BE49-F238E27FC236}">
                  <a16:creationId xmlns:a16="http://schemas.microsoft.com/office/drawing/2014/main" id="{9CCDF3FA-1EBA-522A-2FE7-05F9EB21FCDA}"/>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49;p13">
              <a:extLst>
                <a:ext uri="{FF2B5EF4-FFF2-40B4-BE49-F238E27FC236}">
                  <a16:creationId xmlns:a16="http://schemas.microsoft.com/office/drawing/2014/main" id="{99A26079-7D06-9C1C-02C2-E76B3149F03F}"/>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50;p13">
              <a:extLst>
                <a:ext uri="{FF2B5EF4-FFF2-40B4-BE49-F238E27FC236}">
                  <a16:creationId xmlns:a16="http://schemas.microsoft.com/office/drawing/2014/main" id="{2C69246A-14A5-D71D-9BEB-DFE7E46CBF90}"/>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51;p13">
              <a:extLst>
                <a:ext uri="{FF2B5EF4-FFF2-40B4-BE49-F238E27FC236}">
                  <a16:creationId xmlns:a16="http://schemas.microsoft.com/office/drawing/2014/main" id="{E41402F6-6E05-CCC7-3FC3-623B479DEAB6}"/>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52;p13">
              <a:extLst>
                <a:ext uri="{FF2B5EF4-FFF2-40B4-BE49-F238E27FC236}">
                  <a16:creationId xmlns:a16="http://schemas.microsoft.com/office/drawing/2014/main" id="{AD871480-5EC8-39A1-277B-7407559FF4D9}"/>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53;p13">
              <a:extLst>
                <a:ext uri="{FF2B5EF4-FFF2-40B4-BE49-F238E27FC236}">
                  <a16:creationId xmlns:a16="http://schemas.microsoft.com/office/drawing/2014/main" id="{FB5764C5-DE79-129C-8F69-538CB6AA8472}"/>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54;p13">
              <a:extLst>
                <a:ext uri="{FF2B5EF4-FFF2-40B4-BE49-F238E27FC236}">
                  <a16:creationId xmlns:a16="http://schemas.microsoft.com/office/drawing/2014/main" id="{8C41B462-73EA-DD75-EA23-7A8F4B9A4CE3}"/>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55;p13">
              <a:extLst>
                <a:ext uri="{FF2B5EF4-FFF2-40B4-BE49-F238E27FC236}">
                  <a16:creationId xmlns:a16="http://schemas.microsoft.com/office/drawing/2014/main" id="{4D6F344B-051D-1350-B51F-4DF1B2AC6A53}"/>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56;p13">
              <a:extLst>
                <a:ext uri="{FF2B5EF4-FFF2-40B4-BE49-F238E27FC236}">
                  <a16:creationId xmlns:a16="http://schemas.microsoft.com/office/drawing/2014/main" id="{CEF62314-6A2A-B9C4-38C0-F51EF71D39F3}"/>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57;p13">
              <a:extLst>
                <a:ext uri="{FF2B5EF4-FFF2-40B4-BE49-F238E27FC236}">
                  <a16:creationId xmlns:a16="http://schemas.microsoft.com/office/drawing/2014/main" id="{F57C5E99-A818-D761-23A2-DF9FF6463809}"/>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58;p13">
              <a:extLst>
                <a:ext uri="{FF2B5EF4-FFF2-40B4-BE49-F238E27FC236}">
                  <a16:creationId xmlns:a16="http://schemas.microsoft.com/office/drawing/2014/main" id="{92D7EC3C-144E-0DC0-C73F-D9B9183DBFAA}"/>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59;p13">
              <a:extLst>
                <a:ext uri="{FF2B5EF4-FFF2-40B4-BE49-F238E27FC236}">
                  <a16:creationId xmlns:a16="http://schemas.microsoft.com/office/drawing/2014/main" id="{3EB15A93-027E-8454-187C-19E746201172}"/>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60;p13">
              <a:extLst>
                <a:ext uri="{FF2B5EF4-FFF2-40B4-BE49-F238E27FC236}">
                  <a16:creationId xmlns:a16="http://schemas.microsoft.com/office/drawing/2014/main" id="{A891E8F0-BBA4-BF62-E7A4-50E85B509C67}"/>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61;p13">
              <a:extLst>
                <a:ext uri="{FF2B5EF4-FFF2-40B4-BE49-F238E27FC236}">
                  <a16:creationId xmlns:a16="http://schemas.microsoft.com/office/drawing/2014/main" id="{55D41ACB-5402-5588-0CF0-EAA8B15C82AB}"/>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62;p13">
              <a:extLst>
                <a:ext uri="{FF2B5EF4-FFF2-40B4-BE49-F238E27FC236}">
                  <a16:creationId xmlns:a16="http://schemas.microsoft.com/office/drawing/2014/main" id="{EE187310-A39F-6F01-11E5-58560C2B6A80}"/>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63;p13">
              <a:extLst>
                <a:ext uri="{FF2B5EF4-FFF2-40B4-BE49-F238E27FC236}">
                  <a16:creationId xmlns:a16="http://schemas.microsoft.com/office/drawing/2014/main" id="{1E75C236-7219-2CDE-0F5A-C46BDB320E73}"/>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08254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1"/>
            <a:ext cx="5626800" cy="4003675"/>
          </a:xfrm>
        </p:spPr>
        <p:txBody>
          <a:bodyPr>
            <a:noAutofit/>
          </a:bodyPr>
          <a:lstStyle>
            <a:lvl1pPr>
              <a:defRPr sz="1800" b="0">
                <a:solidFill>
                  <a:schemeClr val="tx1"/>
                </a:solidFill>
              </a:defRPr>
            </a:lvl1pPr>
            <a:lvl2pPr>
              <a:spcBef>
                <a:spcPts val="769"/>
              </a:spcBef>
              <a:defRPr sz="1800">
                <a:solidFill>
                  <a:schemeClr val="tx1"/>
                </a:solidFill>
              </a:defRPr>
            </a:lvl2pPr>
            <a:lvl3pPr>
              <a:spcBef>
                <a:spcPts val="769"/>
              </a:spcBef>
              <a:defRPr sz="1800">
                <a:solidFill>
                  <a:schemeClr val="tx1"/>
                </a:solidFill>
              </a:defRPr>
            </a:lvl3pPr>
            <a:lvl4pPr>
              <a:spcBef>
                <a:spcPts val="769"/>
              </a:spcBef>
              <a:defRPr sz="1800">
                <a:solidFill>
                  <a:schemeClr val="tx1"/>
                </a:solidFill>
              </a:defRPr>
            </a:lvl4pPr>
            <a:lvl5pPr>
              <a:spcBef>
                <a:spcPts val="769"/>
              </a:spcBef>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5"/>
          <p:cNvSpPr>
            <a:spLocks noGrp="1"/>
          </p:cNvSpPr>
          <p:nvPr>
            <p:ph sz="quarter" idx="14"/>
          </p:nvPr>
        </p:nvSpPr>
        <p:spPr>
          <a:xfrm>
            <a:off x="6191575" y="1708150"/>
            <a:ext cx="5628408" cy="4003676"/>
          </a:xfrm>
        </p:spPr>
        <p:txBody>
          <a:bodyPr>
            <a:noAutofit/>
          </a:bodyPr>
          <a:lstStyle>
            <a:lvl1pPr>
              <a:defRPr sz="1800" b="0">
                <a:solidFill>
                  <a:schemeClr val="tx1"/>
                </a:solidFill>
              </a:defRPr>
            </a:lvl1pPr>
            <a:lvl2pPr>
              <a:spcBef>
                <a:spcPts val="769"/>
              </a:spcBef>
              <a:defRPr sz="1800">
                <a:solidFill>
                  <a:schemeClr val="tx1"/>
                </a:solidFill>
              </a:defRPr>
            </a:lvl2pPr>
            <a:lvl3pPr>
              <a:spcBef>
                <a:spcPts val="769"/>
              </a:spcBef>
              <a:defRPr sz="1800">
                <a:solidFill>
                  <a:schemeClr val="tx1"/>
                </a:solidFill>
              </a:defRPr>
            </a:lvl3pPr>
            <a:lvl4pPr>
              <a:spcBef>
                <a:spcPts val="769"/>
              </a:spcBef>
              <a:defRPr sz="1800">
                <a:solidFill>
                  <a:schemeClr val="tx1"/>
                </a:solidFill>
              </a:defRPr>
            </a:lvl4pPr>
            <a:lvl5pPr>
              <a:spcBef>
                <a:spcPts val="769"/>
              </a:spcBef>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60001" y="430722"/>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9" y="909642"/>
            <a:ext cx="11477331" cy="396875"/>
          </a:xfrm>
        </p:spPr>
        <p:txBody>
          <a:bodyPr/>
          <a:lstStyle>
            <a:lvl1pPr>
              <a:defRPr sz="2300"/>
            </a:lvl1pPr>
          </a:lstStyle>
          <a:p>
            <a:pPr lvl="0"/>
            <a:r>
              <a:rPr lang="en-US"/>
              <a:t>Click to edit Master text styles</a:t>
            </a:r>
          </a:p>
        </p:txBody>
      </p:sp>
      <p:sp>
        <p:nvSpPr>
          <p:cNvPr id="15" name="Text Placeholder 17"/>
          <p:cNvSpPr>
            <a:spLocks noGrp="1"/>
          </p:cNvSpPr>
          <p:nvPr>
            <p:ph type="body" sz="quarter" idx="15" hasCustomPrompt="1"/>
          </p:nvPr>
        </p:nvSpPr>
        <p:spPr>
          <a:xfrm>
            <a:off x="6096001" y="6393513"/>
            <a:ext cx="4670779" cy="197792"/>
          </a:xfrm>
        </p:spPr>
        <p:txBody>
          <a:bodyPr anchor="ctr">
            <a:noAutofit/>
          </a:bodyPr>
          <a:lstStyle>
            <a:lvl1pPr>
              <a:spcBef>
                <a:spcPts val="769"/>
              </a:spcBef>
              <a:defRPr sz="1000">
                <a:solidFill>
                  <a:schemeClr val="tx1"/>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3" cy="196850"/>
          </a:xfrm>
          <a:prstGeom prst="rect">
            <a:avLst/>
          </a:prstGeom>
        </p:spPr>
        <p:txBody>
          <a:bodyPr vert="horz" lIns="0" tIns="0" rIns="0" bIns="0" rtlCol="0" anchor="ctr"/>
          <a:lstStyle>
            <a:lvl1pPr algn="r">
              <a:defRPr sz="13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grpSp>
        <p:nvGrpSpPr>
          <p:cNvPr id="29" name="Group 28">
            <a:extLst>
              <a:ext uri="{FF2B5EF4-FFF2-40B4-BE49-F238E27FC236}">
                <a16:creationId xmlns:a16="http://schemas.microsoft.com/office/drawing/2014/main" id="{8BD06105-31B6-667A-D1DC-5D795836A5A4}"/>
              </a:ext>
            </a:extLst>
          </p:cNvPr>
          <p:cNvGrpSpPr/>
          <p:nvPr userDrawn="1"/>
        </p:nvGrpSpPr>
        <p:grpSpPr>
          <a:xfrm>
            <a:off x="4624224" y="35672"/>
            <a:ext cx="7183030" cy="502072"/>
            <a:chOff x="376977" y="10401436"/>
            <a:chExt cx="10627399" cy="742823"/>
          </a:xfrm>
        </p:grpSpPr>
        <p:grpSp>
          <p:nvGrpSpPr>
            <p:cNvPr id="30" name="object 15">
              <a:extLst>
                <a:ext uri="{FF2B5EF4-FFF2-40B4-BE49-F238E27FC236}">
                  <a16:creationId xmlns:a16="http://schemas.microsoft.com/office/drawing/2014/main" id="{0B4487F3-8BDD-418B-4573-8D04F5DEF41D}"/>
                </a:ext>
              </a:extLst>
            </p:cNvPr>
            <p:cNvGrpSpPr/>
            <p:nvPr/>
          </p:nvGrpSpPr>
          <p:grpSpPr>
            <a:xfrm>
              <a:off x="376977" y="10555882"/>
              <a:ext cx="418526" cy="418526"/>
              <a:chOff x="376946" y="10555494"/>
              <a:chExt cx="507365" cy="507365"/>
            </a:xfrm>
          </p:grpSpPr>
          <p:sp>
            <p:nvSpPr>
              <p:cNvPr id="45" name="object 16">
                <a:extLst>
                  <a:ext uri="{FF2B5EF4-FFF2-40B4-BE49-F238E27FC236}">
                    <a16:creationId xmlns:a16="http://schemas.microsoft.com/office/drawing/2014/main" id="{35794606-967F-3811-0F9A-385DAB1AB7C9}"/>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46" name="object 17">
                <a:extLst>
                  <a:ext uri="{FF2B5EF4-FFF2-40B4-BE49-F238E27FC236}">
                    <a16:creationId xmlns:a16="http://schemas.microsoft.com/office/drawing/2014/main" id="{C0B669AE-4F23-FDFE-83A8-5DDF1BF88F7A}"/>
                  </a:ext>
                </a:extLst>
              </p:cNvPr>
              <p:cNvPicPr/>
              <p:nvPr/>
            </p:nvPicPr>
            <p:blipFill>
              <a:blip r:embed="rId2" cstate="print"/>
              <a:stretch>
                <a:fillRect/>
              </a:stretch>
            </p:blipFill>
            <p:spPr>
              <a:xfrm>
                <a:off x="451153" y="10746301"/>
                <a:ext cx="359287" cy="121954"/>
              </a:xfrm>
              <a:prstGeom prst="rect">
                <a:avLst/>
              </a:prstGeom>
            </p:spPr>
          </p:pic>
        </p:grpSp>
        <p:pic>
          <p:nvPicPr>
            <p:cNvPr id="31" name="Picture 30" descr="Icon&#10;&#10;Description automatically generated">
              <a:extLst>
                <a:ext uri="{FF2B5EF4-FFF2-40B4-BE49-F238E27FC236}">
                  <a16:creationId xmlns:a16="http://schemas.microsoft.com/office/drawing/2014/main" id="{BC7F92F9-657D-8C67-4D83-43C5C733B662}"/>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32" name="Picture 31" descr="Logo&#10;&#10;Description automatically generated">
              <a:extLst>
                <a:ext uri="{FF2B5EF4-FFF2-40B4-BE49-F238E27FC236}">
                  <a16:creationId xmlns:a16="http://schemas.microsoft.com/office/drawing/2014/main" id="{160E1619-26FB-A700-A2E7-40A246CBF2E0}"/>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3AE9CFC3-C350-6699-1AF7-2EF6BF1FC26B}"/>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4FA5C6E5-5918-9C12-301B-B2206F4ECC7E}"/>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35" name="Picture 34">
              <a:extLst>
                <a:ext uri="{FF2B5EF4-FFF2-40B4-BE49-F238E27FC236}">
                  <a16:creationId xmlns:a16="http://schemas.microsoft.com/office/drawing/2014/main" id="{D4001617-CA65-2E84-562B-E3E8834667A2}"/>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36" name="Picture 35" descr="Logo&#10;&#10;Description automatically generated">
              <a:extLst>
                <a:ext uri="{FF2B5EF4-FFF2-40B4-BE49-F238E27FC236}">
                  <a16:creationId xmlns:a16="http://schemas.microsoft.com/office/drawing/2014/main" id="{90F87599-04EA-525C-AA48-29832738AB8E}"/>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42" name="Picture 41" descr="Shape&#10;&#10;Description automatically generated with medium confidence">
              <a:extLst>
                <a:ext uri="{FF2B5EF4-FFF2-40B4-BE49-F238E27FC236}">
                  <a16:creationId xmlns:a16="http://schemas.microsoft.com/office/drawing/2014/main" id="{DE88A5EB-8A7B-11E5-D09F-6D240C115840}"/>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43" name="Picture 42" descr="Logo&#10;&#10;Description automatically generated">
              <a:extLst>
                <a:ext uri="{FF2B5EF4-FFF2-40B4-BE49-F238E27FC236}">
                  <a16:creationId xmlns:a16="http://schemas.microsoft.com/office/drawing/2014/main" id="{80E75DA3-8067-02C5-F374-2F53478648F9}"/>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4104DD74-44F6-3243-FFAB-96D0DFAB2F2D}"/>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7958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Red Slides Master Content Header">
    <p:spTree>
      <p:nvGrpSpPr>
        <p:cNvPr id="1" name=""/>
        <p:cNvGrpSpPr/>
        <p:nvPr/>
      </p:nvGrpSpPr>
      <p:grpSpPr>
        <a:xfrm>
          <a:off x="0" y="0"/>
          <a:ext cx="0" cy="0"/>
          <a:chOff x="0" y="0"/>
          <a:chExt cx="0" cy="0"/>
        </a:xfrm>
      </p:grpSpPr>
      <p:sp>
        <p:nvSpPr>
          <p:cNvPr id="5" name="Text Placeholder 3"/>
          <p:cNvSpPr>
            <a:spLocks noGrp="1"/>
          </p:cNvSpPr>
          <p:nvPr>
            <p:ph type="body" sz="quarter" idx="16" hasCustomPrompt="1"/>
          </p:nvPr>
        </p:nvSpPr>
        <p:spPr>
          <a:xfrm>
            <a:off x="306918" y="6415088"/>
            <a:ext cx="11580281" cy="214312"/>
          </a:xfrm>
          <a:prstGeom prst="rect">
            <a:avLst/>
          </a:prstGeom>
        </p:spPr>
        <p:txBody>
          <a:bodyPr vert="horz" lIns="0" tIns="0" rIns="0" bIns="0" anchor="ctr" anchorCtr="0"/>
          <a:lstStyle>
            <a:lvl1pPr marL="0" indent="0" algn="ctr">
              <a:buFontTx/>
              <a:buNone/>
              <a:defRPr sz="700" baseline="0">
                <a:solidFill>
                  <a:schemeClr val="bg1">
                    <a:lumMod val="65000"/>
                  </a:schemeClr>
                </a:solidFill>
                <a:latin typeface="+mj-lt"/>
                <a:cs typeface="Franklin Gothic Medium"/>
              </a:defRPr>
            </a:lvl1pPr>
          </a:lstStyle>
          <a:p>
            <a:pPr lvl="0"/>
            <a:r>
              <a:rPr lang="en-US"/>
              <a:t>Insert source text here</a:t>
            </a:r>
          </a:p>
        </p:txBody>
      </p:sp>
      <p:sp>
        <p:nvSpPr>
          <p:cNvPr id="7" name="Title Placeholder 1"/>
          <p:cNvSpPr>
            <a:spLocks noGrp="1"/>
          </p:cNvSpPr>
          <p:nvPr>
            <p:ph type="title"/>
          </p:nvPr>
        </p:nvSpPr>
        <p:spPr>
          <a:xfrm>
            <a:off x="304800" y="449605"/>
            <a:ext cx="11582400" cy="921995"/>
          </a:xfrm>
          <a:prstGeom prst="rect">
            <a:avLst/>
          </a:prstGeom>
        </p:spPr>
        <p:txBody>
          <a:bodyPr vert="horz" lIns="0" tIns="0" rIns="0" bIns="0" rtlCol="0" anchor="t" anchorCtr="0">
            <a:normAutofit/>
          </a:bodyPr>
          <a:lstStyle>
            <a:lvl1pPr algn="l">
              <a:lnSpc>
                <a:spcPct val="100000"/>
              </a:lnSpc>
              <a:defRPr sz="3200">
                <a:solidFill>
                  <a:schemeClr val="tx1"/>
                </a:solidFill>
                <a:latin typeface="Century Gothic"/>
                <a:cs typeface="Century Gothic"/>
              </a:defRPr>
            </a:lvl1pPr>
          </a:lstStyle>
          <a:p>
            <a:r>
              <a:rPr lang="en-GB"/>
              <a:t>Click to edit Master title style</a:t>
            </a:r>
            <a:endParaRPr lang="en-US"/>
          </a:p>
        </p:txBody>
      </p:sp>
      <p:grpSp>
        <p:nvGrpSpPr>
          <p:cNvPr id="55" name="Group 54">
            <a:extLst>
              <a:ext uri="{FF2B5EF4-FFF2-40B4-BE49-F238E27FC236}">
                <a16:creationId xmlns:a16="http://schemas.microsoft.com/office/drawing/2014/main" id="{872B8224-0392-C099-6D99-315C6C5CE9F0}"/>
              </a:ext>
            </a:extLst>
          </p:cNvPr>
          <p:cNvGrpSpPr/>
          <p:nvPr userDrawn="1"/>
        </p:nvGrpSpPr>
        <p:grpSpPr>
          <a:xfrm>
            <a:off x="4624224" y="35672"/>
            <a:ext cx="7183030" cy="502072"/>
            <a:chOff x="376977" y="10401436"/>
            <a:chExt cx="10627399" cy="742823"/>
          </a:xfrm>
        </p:grpSpPr>
        <p:grpSp>
          <p:nvGrpSpPr>
            <p:cNvPr id="56" name="object 15">
              <a:extLst>
                <a:ext uri="{FF2B5EF4-FFF2-40B4-BE49-F238E27FC236}">
                  <a16:creationId xmlns:a16="http://schemas.microsoft.com/office/drawing/2014/main" id="{C027A4B7-02E5-DFBD-D741-543C8A05718D}"/>
                </a:ext>
              </a:extLst>
            </p:cNvPr>
            <p:cNvGrpSpPr/>
            <p:nvPr/>
          </p:nvGrpSpPr>
          <p:grpSpPr>
            <a:xfrm>
              <a:off x="376977" y="10555882"/>
              <a:ext cx="418526" cy="418526"/>
              <a:chOff x="376946" y="10555494"/>
              <a:chExt cx="507365" cy="507365"/>
            </a:xfrm>
          </p:grpSpPr>
          <p:sp>
            <p:nvSpPr>
              <p:cNvPr id="66" name="object 16">
                <a:extLst>
                  <a:ext uri="{FF2B5EF4-FFF2-40B4-BE49-F238E27FC236}">
                    <a16:creationId xmlns:a16="http://schemas.microsoft.com/office/drawing/2014/main" id="{45321EC5-0B91-017E-1F0A-085D9B37E6F0}"/>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7" name="object 17">
                <a:extLst>
                  <a:ext uri="{FF2B5EF4-FFF2-40B4-BE49-F238E27FC236}">
                    <a16:creationId xmlns:a16="http://schemas.microsoft.com/office/drawing/2014/main" id="{FBF3A9A5-98B3-90F2-313C-76AA35D2CD3E}"/>
                  </a:ext>
                </a:extLst>
              </p:cNvPr>
              <p:cNvPicPr/>
              <p:nvPr/>
            </p:nvPicPr>
            <p:blipFill>
              <a:blip r:embed="rId2" cstate="print"/>
              <a:stretch>
                <a:fillRect/>
              </a:stretch>
            </p:blipFill>
            <p:spPr>
              <a:xfrm>
                <a:off x="451153" y="10746301"/>
                <a:ext cx="359287" cy="121954"/>
              </a:xfrm>
              <a:prstGeom prst="rect">
                <a:avLst/>
              </a:prstGeom>
            </p:spPr>
          </p:pic>
        </p:grpSp>
        <p:pic>
          <p:nvPicPr>
            <p:cNvPr id="57" name="Picture 56" descr="Icon&#10;&#10;Description automatically generated">
              <a:extLst>
                <a:ext uri="{FF2B5EF4-FFF2-40B4-BE49-F238E27FC236}">
                  <a16:creationId xmlns:a16="http://schemas.microsoft.com/office/drawing/2014/main" id="{1981C29C-0188-6555-16AF-A924E97316A0}"/>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8" name="Picture 57" descr="Logo&#10;&#10;Description automatically generated">
              <a:extLst>
                <a:ext uri="{FF2B5EF4-FFF2-40B4-BE49-F238E27FC236}">
                  <a16:creationId xmlns:a16="http://schemas.microsoft.com/office/drawing/2014/main" id="{325F473C-FCD6-DEB9-F49B-9E4AC88642BA}"/>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432D8FCF-622C-A481-B1F9-FEEB1CEB355F}"/>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60" name="Picture 59" descr="Logo&#10;&#10;Description automatically generated with medium confidence">
              <a:extLst>
                <a:ext uri="{FF2B5EF4-FFF2-40B4-BE49-F238E27FC236}">
                  <a16:creationId xmlns:a16="http://schemas.microsoft.com/office/drawing/2014/main" id="{4601667B-6474-3D71-E6E0-C24C0F9F4D9C}"/>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61" name="Picture 60">
              <a:extLst>
                <a:ext uri="{FF2B5EF4-FFF2-40B4-BE49-F238E27FC236}">
                  <a16:creationId xmlns:a16="http://schemas.microsoft.com/office/drawing/2014/main" id="{3C177B64-3921-0BCA-4E4C-1485E49F084C}"/>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62" name="Picture 61" descr="Logo&#10;&#10;Description automatically generated">
              <a:extLst>
                <a:ext uri="{FF2B5EF4-FFF2-40B4-BE49-F238E27FC236}">
                  <a16:creationId xmlns:a16="http://schemas.microsoft.com/office/drawing/2014/main" id="{C8D957AA-9DA3-15BD-C8E4-16C4C2C4DDAC}"/>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63" name="Picture 62" descr="Shape&#10;&#10;Description automatically generated with medium confidence">
              <a:extLst>
                <a:ext uri="{FF2B5EF4-FFF2-40B4-BE49-F238E27FC236}">
                  <a16:creationId xmlns:a16="http://schemas.microsoft.com/office/drawing/2014/main" id="{37CCF5C0-408A-8DAB-75D7-742090D2362A}"/>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64" name="Picture 63" descr="Logo&#10;&#10;Description automatically generated">
              <a:extLst>
                <a:ext uri="{FF2B5EF4-FFF2-40B4-BE49-F238E27FC236}">
                  <a16:creationId xmlns:a16="http://schemas.microsoft.com/office/drawing/2014/main" id="{1CCCF15D-C28E-CC62-FA6E-F8C4F962724E}"/>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7D1EBCEC-EDEC-02EF-F2CF-585256AA28DD}"/>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3833679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Data Point Call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557299-4835-B44B-997F-52AA73166D19}"/>
              </a:ext>
            </a:extLst>
          </p:cNvPr>
          <p:cNvSpPr/>
          <p:nvPr userDrawn="1"/>
        </p:nvSpPr>
        <p:spPr>
          <a:xfrm>
            <a:off x="-20" y="787398"/>
            <a:ext cx="3025231" cy="3002075"/>
          </a:xfrm>
          <a:prstGeom prst="rect">
            <a:avLst/>
          </a:prstGeom>
          <a:solidFill>
            <a:srgbClr val="E5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ABC3D54-606A-3D4A-BD02-0EEDD6C09C98}"/>
              </a:ext>
            </a:extLst>
          </p:cNvPr>
          <p:cNvSpPr/>
          <p:nvPr userDrawn="1"/>
        </p:nvSpPr>
        <p:spPr>
          <a:xfrm>
            <a:off x="6101525" y="787399"/>
            <a:ext cx="6090475" cy="3002071"/>
          </a:xfrm>
          <a:prstGeom prst="rect">
            <a:avLst/>
          </a:prstGeom>
          <a:solidFill>
            <a:srgbClr val="CBA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25C8B6-4722-9647-85F5-5B22028E1E36}"/>
              </a:ext>
            </a:extLst>
          </p:cNvPr>
          <p:cNvSpPr/>
          <p:nvPr userDrawn="1"/>
        </p:nvSpPr>
        <p:spPr>
          <a:xfrm>
            <a:off x="-20" y="3789476"/>
            <a:ext cx="6101545" cy="3068524"/>
          </a:xfrm>
          <a:prstGeom prst="rect">
            <a:avLst/>
          </a:prstGeom>
          <a:solidFill>
            <a:srgbClr val="73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33">
            <a:extLst>
              <a:ext uri="{FF2B5EF4-FFF2-40B4-BE49-F238E27FC236}">
                <a16:creationId xmlns:a16="http://schemas.microsoft.com/office/drawing/2014/main" id="{019A266A-D57A-574A-90A9-93AD2E216050}"/>
              </a:ext>
            </a:extLst>
          </p:cNvPr>
          <p:cNvSpPr>
            <a:spLocks noGrp="1"/>
          </p:cNvSpPr>
          <p:nvPr>
            <p:ph type="body" sz="quarter" idx="12" hasCustomPrompt="1"/>
          </p:nvPr>
        </p:nvSpPr>
        <p:spPr>
          <a:xfrm>
            <a:off x="1569562" y="1799042"/>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2-5</a:t>
            </a:r>
          </a:p>
        </p:txBody>
      </p:sp>
      <p:sp>
        <p:nvSpPr>
          <p:cNvPr id="26" name="Text Placeholder 33">
            <a:extLst>
              <a:ext uri="{FF2B5EF4-FFF2-40B4-BE49-F238E27FC236}">
                <a16:creationId xmlns:a16="http://schemas.microsoft.com/office/drawing/2014/main" id="{75143BE9-539F-5E45-A37B-F32E06C3B219}"/>
              </a:ext>
            </a:extLst>
          </p:cNvPr>
          <p:cNvSpPr>
            <a:spLocks noGrp="1"/>
          </p:cNvSpPr>
          <p:nvPr>
            <p:ph type="body" sz="quarter" idx="13" hasCustomPrompt="1"/>
          </p:nvPr>
        </p:nvSpPr>
        <p:spPr>
          <a:xfrm>
            <a:off x="1581274" y="2718082"/>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Products are located within XYZ teams</a:t>
            </a:r>
          </a:p>
        </p:txBody>
      </p:sp>
      <p:sp>
        <p:nvSpPr>
          <p:cNvPr id="27" name="Text Placeholder 33">
            <a:extLst>
              <a:ext uri="{FF2B5EF4-FFF2-40B4-BE49-F238E27FC236}">
                <a16:creationId xmlns:a16="http://schemas.microsoft.com/office/drawing/2014/main" id="{9DADD739-B722-8A4A-8FBE-3FCA6D4A238C}"/>
              </a:ext>
            </a:extLst>
          </p:cNvPr>
          <p:cNvSpPr>
            <a:spLocks noGrp="1"/>
          </p:cNvSpPr>
          <p:nvPr>
            <p:ph type="body" sz="quarter" idx="14" hasCustomPrompt="1"/>
          </p:nvPr>
        </p:nvSpPr>
        <p:spPr>
          <a:xfrm>
            <a:off x="1569562" y="4851335"/>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dirty="0"/>
              <a:t>409</a:t>
            </a:r>
          </a:p>
        </p:txBody>
      </p:sp>
      <p:sp>
        <p:nvSpPr>
          <p:cNvPr id="28" name="Text Placeholder 33">
            <a:extLst>
              <a:ext uri="{FF2B5EF4-FFF2-40B4-BE49-F238E27FC236}">
                <a16:creationId xmlns:a16="http://schemas.microsoft.com/office/drawing/2014/main" id="{882C37F0-F65D-5948-B59C-3D01F638C10C}"/>
              </a:ext>
            </a:extLst>
          </p:cNvPr>
          <p:cNvSpPr>
            <a:spLocks noGrp="1"/>
          </p:cNvSpPr>
          <p:nvPr>
            <p:ph type="body" sz="quarter" idx="15" hasCustomPrompt="1"/>
          </p:nvPr>
        </p:nvSpPr>
        <p:spPr>
          <a:xfrm>
            <a:off x="1581274" y="5770375"/>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Overall employee contributors</a:t>
            </a:r>
          </a:p>
        </p:txBody>
      </p:sp>
      <p:sp>
        <p:nvSpPr>
          <p:cNvPr id="30" name="Text Placeholder 33">
            <a:extLst>
              <a:ext uri="{FF2B5EF4-FFF2-40B4-BE49-F238E27FC236}">
                <a16:creationId xmlns:a16="http://schemas.microsoft.com/office/drawing/2014/main" id="{0F6907A0-80F7-6F47-B8BF-95A3D9767E66}"/>
              </a:ext>
            </a:extLst>
          </p:cNvPr>
          <p:cNvSpPr>
            <a:spLocks noGrp="1"/>
          </p:cNvSpPr>
          <p:nvPr>
            <p:ph type="body" sz="quarter" idx="16" hasCustomPrompt="1"/>
          </p:nvPr>
        </p:nvSpPr>
        <p:spPr>
          <a:xfrm>
            <a:off x="7695173" y="1799042"/>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33</a:t>
            </a:r>
          </a:p>
        </p:txBody>
      </p:sp>
      <p:sp>
        <p:nvSpPr>
          <p:cNvPr id="31" name="Text Placeholder 33">
            <a:extLst>
              <a:ext uri="{FF2B5EF4-FFF2-40B4-BE49-F238E27FC236}">
                <a16:creationId xmlns:a16="http://schemas.microsoft.com/office/drawing/2014/main" id="{4111B0AE-77B7-C547-A76F-B4FCA965168D}"/>
              </a:ext>
            </a:extLst>
          </p:cNvPr>
          <p:cNvSpPr>
            <a:spLocks noGrp="1"/>
          </p:cNvSpPr>
          <p:nvPr>
            <p:ph type="body" sz="quarter" idx="17" hasCustomPrompt="1"/>
          </p:nvPr>
        </p:nvSpPr>
        <p:spPr>
          <a:xfrm>
            <a:off x="7706885" y="2718082"/>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Reviewers comments per week</a:t>
            </a:r>
          </a:p>
        </p:txBody>
      </p:sp>
      <p:sp>
        <p:nvSpPr>
          <p:cNvPr id="32" name="Text Placeholder 33">
            <a:extLst>
              <a:ext uri="{FF2B5EF4-FFF2-40B4-BE49-F238E27FC236}">
                <a16:creationId xmlns:a16="http://schemas.microsoft.com/office/drawing/2014/main" id="{402E44A9-CAD1-354A-9641-A3FAA38823E6}"/>
              </a:ext>
            </a:extLst>
          </p:cNvPr>
          <p:cNvSpPr>
            <a:spLocks noGrp="1"/>
          </p:cNvSpPr>
          <p:nvPr>
            <p:ph type="body" sz="quarter" idx="18" hasCustomPrompt="1"/>
          </p:nvPr>
        </p:nvSpPr>
        <p:spPr>
          <a:xfrm>
            <a:off x="7695173" y="4851335"/>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7+</a:t>
            </a:r>
          </a:p>
        </p:txBody>
      </p:sp>
      <p:sp>
        <p:nvSpPr>
          <p:cNvPr id="33" name="Text Placeholder 33">
            <a:extLst>
              <a:ext uri="{FF2B5EF4-FFF2-40B4-BE49-F238E27FC236}">
                <a16:creationId xmlns:a16="http://schemas.microsoft.com/office/drawing/2014/main" id="{2B161E68-1985-D343-9017-C563F454A3D4}"/>
              </a:ext>
            </a:extLst>
          </p:cNvPr>
          <p:cNvSpPr>
            <a:spLocks noGrp="1"/>
          </p:cNvSpPr>
          <p:nvPr>
            <p:ph type="body" sz="quarter" idx="19" hasCustomPrompt="1"/>
          </p:nvPr>
        </p:nvSpPr>
        <p:spPr>
          <a:xfrm>
            <a:off x="7706885" y="5770375"/>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Products launched annually</a:t>
            </a:r>
          </a:p>
        </p:txBody>
      </p:sp>
      <p:sp>
        <p:nvSpPr>
          <p:cNvPr id="17" name="Rectangle 16">
            <a:extLst>
              <a:ext uri="{FF2B5EF4-FFF2-40B4-BE49-F238E27FC236}">
                <a16:creationId xmlns:a16="http://schemas.microsoft.com/office/drawing/2014/main" id="{2C291999-B3B9-4286-B180-AFBF48547D46}"/>
              </a:ext>
            </a:extLst>
          </p:cNvPr>
          <p:cNvSpPr/>
          <p:nvPr userDrawn="1"/>
        </p:nvSpPr>
        <p:spPr>
          <a:xfrm>
            <a:off x="6095990" y="3789476"/>
            <a:ext cx="3171836" cy="3068524"/>
          </a:xfrm>
          <a:prstGeom prst="rect">
            <a:avLst/>
          </a:prstGeom>
          <a:solidFill>
            <a:srgbClr val="E48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EC40EBF-4252-42F2-8DB4-3EFC709AB55F}"/>
              </a:ext>
            </a:extLst>
          </p:cNvPr>
          <p:cNvSpPr/>
          <p:nvPr userDrawn="1"/>
        </p:nvSpPr>
        <p:spPr>
          <a:xfrm>
            <a:off x="3025211" y="3789470"/>
            <a:ext cx="3068010" cy="3068524"/>
          </a:xfrm>
          <a:prstGeom prst="rect">
            <a:avLst/>
          </a:prstGeom>
          <a:solidFill>
            <a:srgbClr val="A4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0C5A92F-8165-04F1-BCF2-77606B67E79A}"/>
              </a:ext>
            </a:extLst>
          </p:cNvPr>
          <p:cNvSpPr/>
          <p:nvPr userDrawn="1"/>
        </p:nvSpPr>
        <p:spPr>
          <a:xfrm>
            <a:off x="9126756" y="3789476"/>
            <a:ext cx="3070779" cy="3068524"/>
          </a:xfrm>
          <a:prstGeom prst="rect">
            <a:avLst/>
          </a:prstGeom>
          <a:solidFill>
            <a:srgbClr val="F36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9CDCD39-ADBE-B430-0384-3BBD0C276C92}"/>
              </a:ext>
            </a:extLst>
          </p:cNvPr>
          <p:cNvSpPr/>
          <p:nvPr userDrawn="1"/>
        </p:nvSpPr>
        <p:spPr>
          <a:xfrm>
            <a:off x="3025211" y="787393"/>
            <a:ext cx="3070778" cy="3002071"/>
          </a:xfrm>
          <a:prstGeom prst="rect">
            <a:avLst/>
          </a:prstGeom>
          <a:solidFill>
            <a:srgbClr val="799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D6057966-E88D-BE71-91AD-B05BD4C733C2}"/>
              </a:ext>
            </a:extLst>
          </p:cNvPr>
          <p:cNvGraphicFramePr/>
          <p:nvPr userDrawn="1">
            <p:extLst>
              <p:ext uri="{D42A27DB-BD31-4B8C-83A1-F6EECF244321}">
                <p14:modId xmlns:p14="http://schemas.microsoft.com/office/powerpoint/2010/main" val="377663834"/>
              </p:ext>
            </p:extLst>
          </p:nvPr>
        </p:nvGraphicFramePr>
        <p:xfrm>
          <a:off x="13942117" y="-323678"/>
          <a:ext cx="5740009" cy="8533775"/>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96EAC330-786A-0BFB-31CE-53D7CBD55207}"/>
              </a:ext>
            </a:extLst>
          </p:cNvPr>
          <p:cNvGrpSpPr/>
          <p:nvPr userDrawn="1"/>
        </p:nvGrpSpPr>
        <p:grpSpPr>
          <a:xfrm>
            <a:off x="3025211" y="8481225"/>
            <a:ext cx="5301456" cy="1291975"/>
            <a:chOff x="9236057" y="2981085"/>
            <a:chExt cx="4863305" cy="1185197"/>
          </a:xfrm>
          <a:solidFill>
            <a:srgbClr val="E48AA3"/>
          </a:solidFill>
        </p:grpSpPr>
        <p:pic>
          <p:nvPicPr>
            <p:cNvPr id="6" name="Graphic 5">
              <a:extLst>
                <a:ext uri="{FF2B5EF4-FFF2-40B4-BE49-F238E27FC236}">
                  <a16:creationId xmlns:a16="http://schemas.microsoft.com/office/drawing/2014/main" id="{2C859CF3-0A4C-B313-52B5-DDB5B2446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6057" y="2981085"/>
              <a:ext cx="982189" cy="1170557"/>
            </a:xfrm>
            <a:prstGeom prst="rect">
              <a:avLst/>
            </a:prstGeom>
          </p:spPr>
        </p:pic>
        <p:pic>
          <p:nvPicPr>
            <p:cNvPr id="7" name="Graphic 6">
              <a:extLst>
                <a:ext uri="{FF2B5EF4-FFF2-40B4-BE49-F238E27FC236}">
                  <a16:creationId xmlns:a16="http://schemas.microsoft.com/office/drawing/2014/main" id="{71D4E323-703C-4A3C-63E3-62C1373071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80078" y="2987709"/>
              <a:ext cx="982189" cy="1170557"/>
            </a:xfrm>
            <a:prstGeom prst="rect">
              <a:avLst/>
            </a:prstGeom>
          </p:spPr>
        </p:pic>
        <p:pic>
          <p:nvPicPr>
            <p:cNvPr id="8" name="Graphic 7">
              <a:extLst>
                <a:ext uri="{FF2B5EF4-FFF2-40B4-BE49-F238E27FC236}">
                  <a16:creationId xmlns:a16="http://schemas.microsoft.com/office/drawing/2014/main" id="{4FC1CAE4-7152-21A6-99CE-50A3F8029F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17173" y="2995725"/>
              <a:ext cx="982189" cy="1170557"/>
            </a:xfrm>
            <a:prstGeom prst="rect">
              <a:avLst/>
            </a:prstGeom>
          </p:spPr>
        </p:pic>
        <p:pic>
          <p:nvPicPr>
            <p:cNvPr id="10" name="Graphic 9">
              <a:extLst>
                <a:ext uri="{FF2B5EF4-FFF2-40B4-BE49-F238E27FC236}">
                  <a16:creationId xmlns:a16="http://schemas.microsoft.com/office/drawing/2014/main" id="{6FE7C6D4-0264-1AE9-E796-F71875C364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84983" y="2988176"/>
              <a:ext cx="982189" cy="1170557"/>
            </a:xfrm>
            <a:prstGeom prst="rect">
              <a:avLst/>
            </a:prstGeom>
          </p:spPr>
        </p:pic>
        <p:pic>
          <p:nvPicPr>
            <p:cNvPr id="13" name="Graphic 12">
              <a:extLst>
                <a:ext uri="{FF2B5EF4-FFF2-40B4-BE49-F238E27FC236}">
                  <a16:creationId xmlns:a16="http://schemas.microsoft.com/office/drawing/2014/main" id="{15ABEAB9-4E1F-49B0-C30E-65DEF3CD46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1821" y="2987708"/>
              <a:ext cx="982189" cy="1170557"/>
            </a:xfrm>
            <a:prstGeom prst="rect">
              <a:avLst/>
            </a:prstGeom>
          </p:spPr>
        </p:pic>
      </p:grpSp>
      <p:sp>
        <p:nvSpPr>
          <p:cNvPr id="14" name="object 33">
            <a:extLst>
              <a:ext uri="{FF2B5EF4-FFF2-40B4-BE49-F238E27FC236}">
                <a16:creationId xmlns:a16="http://schemas.microsoft.com/office/drawing/2014/main" id="{2847CA39-B707-F1A0-7A31-4366A0205FB8}"/>
              </a:ext>
            </a:extLst>
          </p:cNvPr>
          <p:cNvSpPr/>
          <p:nvPr userDrawn="1"/>
        </p:nvSpPr>
        <p:spPr>
          <a:xfrm>
            <a:off x="-7575865" y="2718082"/>
            <a:ext cx="4471136" cy="4945461"/>
          </a:xfrm>
          <a:custGeom>
            <a:avLst/>
            <a:gdLst/>
            <a:ahLst/>
            <a:cxnLst/>
            <a:rect l="l" t="t" r="r" b="b"/>
            <a:pathLst>
              <a:path w="5982969" h="7094220">
                <a:moveTo>
                  <a:pt x="5856711" y="0"/>
                </a:moveTo>
                <a:lnTo>
                  <a:pt x="125650" y="0"/>
                </a:lnTo>
                <a:lnTo>
                  <a:pt x="76743" y="9874"/>
                </a:lnTo>
                <a:lnTo>
                  <a:pt x="36803" y="36803"/>
                </a:lnTo>
                <a:lnTo>
                  <a:pt x="9874" y="76743"/>
                </a:lnTo>
                <a:lnTo>
                  <a:pt x="0" y="125650"/>
                </a:lnTo>
                <a:lnTo>
                  <a:pt x="0" y="6968374"/>
                </a:lnTo>
                <a:lnTo>
                  <a:pt x="9874" y="7017281"/>
                </a:lnTo>
                <a:lnTo>
                  <a:pt x="36803" y="7057220"/>
                </a:lnTo>
                <a:lnTo>
                  <a:pt x="76743" y="7084149"/>
                </a:lnTo>
                <a:lnTo>
                  <a:pt x="125650" y="7094024"/>
                </a:lnTo>
                <a:lnTo>
                  <a:pt x="5856711" y="7094024"/>
                </a:lnTo>
                <a:lnTo>
                  <a:pt x="5905623" y="7084149"/>
                </a:lnTo>
                <a:lnTo>
                  <a:pt x="5945562" y="7057220"/>
                </a:lnTo>
                <a:lnTo>
                  <a:pt x="5972488" y="7017281"/>
                </a:lnTo>
                <a:lnTo>
                  <a:pt x="5982362" y="6968374"/>
                </a:lnTo>
                <a:lnTo>
                  <a:pt x="5982362" y="125650"/>
                </a:lnTo>
                <a:lnTo>
                  <a:pt x="5972488" y="76743"/>
                </a:lnTo>
                <a:lnTo>
                  <a:pt x="5945562" y="36803"/>
                </a:lnTo>
                <a:lnTo>
                  <a:pt x="5905623" y="9874"/>
                </a:lnTo>
                <a:lnTo>
                  <a:pt x="5856711" y="0"/>
                </a:lnTo>
                <a:close/>
              </a:path>
            </a:pathLst>
          </a:custGeom>
          <a:solidFill>
            <a:srgbClr val="3F6A60"/>
          </a:solidFill>
        </p:spPr>
        <p:txBody>
          <a:bodyPr wrap="square" lIns="0" tIns="0" rIns="0" bIns="0" rtlCol="0"/>
          <a:lstStyle/>
          <a:p>
            <a:endParaRPr dirty="0">
              <a:latin typeface="Jungka" panose="00000500000000000000" pitchFamily="2" charset="0"/>
            </a:endParaRPr>
          </a:p>
        </p:txBody>
      </p:sp>
      <p:graphicFrame>
        <p:nvGraphicFramePr>
          <p:cNvPr id="15" name="Content Placeholder 4">
            <a:extLst>
              <a:ext uri="{FF2B5EF4-FFF2-40B4-BE49-F238E27FC236}">
                <a16:creationId xmlns:a16="http://schemas.microsoft.com/office/drawing/2014/main" id="{992A908B-B597-D8F8-F151-972F6D189267}"/>
              </a:ext>
            </a:extLst>
          </p:cNvPr>
          <p:cNvGraphicFramePr>
            <a:graphicFrameLocks/>
          </p:cNvGraphicFramePr>
          <p:nvPr userDrawn="1">
            <p:extLst>
              <p:ext uri="{D42A27DB-BD31-4B8C-83A1-F6EECF244321}">
                <p14:modId xmlns:p14="http://schemas.microsoft.com/office/powerpoint/2010/main" val="1551766759"/>
              </p:ext>
            </p:extLst>
          </p:nvPr>
        </p:nvGraphicFramePr>
        <p:xfrm>
          <a:off x="16124549" y="8260898"/>
          <a:ext cx="3557577" cy="3559742"/>
        </p:xfrm>
        <a:graphic>
          <a:graphicData uri="http://schemas.openxmlformats.org/drawingml/2006/chart">
            <c:chart xmlns:c="http://schemas.openxmlformats.org/drawingml/2006/chart" xmlns:r="http://schemas.openxmlformats.org/officeDocument/2006/relationships" r:id="rId8"/>
          </a:graphicData>
        </a:graphic>
      </p:graphicFrame>
      <p:grpSp>
        <p:nvGrpSpPr>
          <p:cNvPr id="16" name="Group 15">
            <a:extLst>
              <a:ext uri="{FF2B5EF4-FFF2-40B4-BE49-F238E27FC236}">
                <a16:creationId xmlns:a16="http://schemas.microsoft.com/office/drawing/2014/main" id="{C3002657-BA41-AADA-922D-2EE2D5C09342}"/>
              </a:ext>
            </a:extLst>
          </p:cNvPr>
          <p:cNvGrpSpPr/>
          <p:nvPr userDrawn="1"/>
        </p:nvGrpSpPr>
        <p:grpSpPr>
          <a:xfrm>
            <a:off x="-12649941" y="-5831692"/>
            <a:ext cx="7309644" cy="5831692"/>
            <a:chOff x="1642838" y="7881407"/>
            <a:chExt cx="3698459" cy="2950660"/>
          </a:xfrm>
        </p:grpSpPr>
        <p:graphicFrame>
          <p:nvGraphicFramePr>
            <p:cNvPr id="18" name="Content Placeholder 4">
              <a:extLst>
                <a:ext uri="{FF2B5EF4-FFF2-40B4-BE49-F238E27FC236}">
                  <a16:creationId xmlns:a16="http://schemas.microsoft.com/office/drawing/2014/main" id="{03344EEF-A04B-C1D8-5D4F-CDDEB9CC5F30}"/>
                </a:ext>
              </a:extLst>
            </p:cNvPr>
            <p:cNvGraphicFramePr>
              <a:graphicFrameLocks/>
            </p:cNvGraphicFramePr>
            <p:nvPr>
              <p:custDataLst>
                <p:tags r:id="rId1"/>
              </p:custDataLst>
              <p:extLst>
                <p:ext uri="{D42A27DB-BD31-4B8C-83A1-F6EECF244321}">
                  <p14:modId xmlns:p14="http://schemas.microsoft.com/office/powerpoint/2010/main" val="1905709640"/>
                </p:ext>
              </p:extLst>
            </p:nvPr>
          </p:nvGraphicFramePr>
          <p:xfrm>
            <a:off x="1642838" y="7881407"/>
            <a:ext cx="3698459" cy="2950660"/>
          </p:xfrm>
          <a:graphic>
            <a:graphicData uri="http://schemas.openxmlformats.org/drawingml/2006/chart">
              <c:chart xmlns:c="http://schemas.openxmlformats.org/drawingml/2006/chart" xmlns:r="http://schemas.openxmlformats.org/officeDocument/2006/relationships" r:id="rId9"/>
            </a:graphicData>
          </a:graphic>
        </p:graphicFrame>
        <p:sp>
          <p:nvSpPr>
            <p:cNvPr id="20" name="Oval 19">
              <a:extLst>
                <a:ext uri="{FF2B5EF4-FFF2-40B4-BE49-F238E27FC236}">
                  <a16:creationId xmlns:a16="http://schemas.microsoft.com/office/drawing/2014/main" id="{E22196FC-EEAD-22AB-EE26-E19DCD06293D}"/>
                </a:ext>
              </a:extLst>
            </p:cNvPr>
            <p:cNvSpPr/>
            <p:nvPr/>
          </p:nvSpPr>
          <p:spPr bwMode="ltGray">
            <a:xfrm>
              <a:off x="2304933" y="9952811"/>
              <a:ext cx="457200" cy="457200"/>
            </a:xfrm>
            <a:prstGeom prst="ellipse">
              <a:avLst/>
            </a:prstGeom>
            <a:solidFill>
              <a:srgbClr val="D5D5D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a:p>
          </p:txBody>
        </p:sp>
      </p:grpSp>
      <p:graphicFrame>
        <p:nvGraphicFramePr>
          <p:cNvPr id="21" name="Chart 20">
            <a:extLst>
              <a:ext uri="{FF2B5EF4-FFF2-40B4-BE49-F238E27FC236}">
                <a16:creationId xmlns:a16="http://schemas.microsoft.com/office/drawing/2014/main" id="{51A9107D-1EB2-601E-3F75-33D803B68922}"/>
              </a:ext>
            </a:extLst>
          </p:cNvPr>
          <p:cNvGraphicFramePr/>
          <p:nvPr userDrawn="1">
            <p:extLst>
              <p:ext uri="{D42A27DB-BD31-4B8C-83A1-F6EECF244321}">
                <p14:modId xmlns:p14="http://schemas.microsoft.com/office/powerpoint/2010/main" val="1113624092"/>
              </p:ext>
            </p:extLst>
          </p:nvPr>
        </p:nvGraphicFramePr>
        <p:xfrm>
          <a:off x="4889737" y="-6727002"/>
          <a:ext cx="7803916" cy="3357383"/>
        </p:xfrm>
        <a:graphic>
          <a:graphicData uri="http://schemas.openxmlformats.org/drawingml/2006/chart">
            <c:chart xmlns:c="http://schemas.openxmlformats.org/drawingml/2006/chart" xmlns:r="http://schemas.openxmlformats.org/officeDocument/2006/relationships" r:id="rId10"/>
          </a:graphicData>
        </a:graphic>
      </p:graphicFrame>
      <p:grpSp>
        <p:nvGrpSpPr>
          <p:cNvPr id="69" name="Group 68">
            <a:extLst>
              <a:ext uri="{FF2B5EF4-FFF2-40B4-BE49-F238E27FC236}">
                <a16:creationId xmlns:a16="http://schemas.microsoft.com/office/drawing/2014/main" id="{033E54D0-01FE-27CD-C70B-45C35F8A4110}"/>
              </a:ext>
            </a:extLst>
          </p:cNvPr>
          <p:cNvGrpSpPr/>
          <p:nvPr userDrawn="1"/>
        </p:nvGrpSpPr>
        <p:grpSpPr>
          <a:xfrm>
            <a:off x="4624224" y="35672"/>
            <a:ext cx="7183030" cy="502072"/>
            <a:chOff x="376977" y="10401436"/>
            <a:chExt cx="10627399" cy="742823"/>
          </a:xfrm>
        </p:grpSpPr>
        <p:grpSp>
          <p:nvGrpSpPr>
            <p:cNvPr id="70" name="object 15">
              <a:extLst>
                <a:ext uri="{FF2B5EF4-FFF2-40B4-BE49-F238E27FC236}">
                  <a16:creationId xmlns:a16="http://schemas.microsoft.com/office/drawing/2014/main" id="{6B8EB964-7F2C-A43C-C900-C2CEAF719E18}"/>
                </a:ext>
              </a:extLst>
            </p:cNvPr>
            <p:cNvGrpSpPr/>
            <p:nvPr/>
          </p:nvGrpSpPr>
          <p:grpSpPr>
            <a:xfrm>
              <a:off x="376977" y="10555882"/>
              <a:ext cx="418526" cy="418526"/>
              <a:chOff x="376946" y="10555494"/>
              <a:chExt cx="507365" cy="507365"/>
            </a:xfrm>
          </p:grpSpPr>
          <p:sp>
            <p:nvSpPr>
              <p:cNvPr id="80" name="object 16">
                <a:extLst>
                  <a:ext uri="{FF2B5EF4-FFF2-40B4-BE49-F238E27FC236}">
                    <a16:creationId xmlns:a16="http://schemas.microsoft.com/office/drawing/2014/main" id="{8AD8347E-0505-E0E7-3902-11A389DAC506}"/>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81" name="object 17">
                <a:extLst>
                  <a:ext uri="{FF2B5EF4-FFF2-40B4-BE49-F238E27FC236}">
                    <a16:creationId xmlns:a16="http://schemas.microsoft.com/office/drawing/2014/main" id="{3B9179CB-2F91-91DA-B19C-C3097667942B}"/>
                  </a:ext>
                </a:extLst>
              </p:cNvPr>
              <p:cNvPicPr/>
              <p:nvPr/>
            </p:nvPicPr>
            <p:blipFill>
              <a:blip r:embed="rId11" cstate="print"/>
              <a:stretch>
                <a:fillRect/>
              </a:stretch>
            </p:blipFill>
            <p:spPr>
              <a:xfrm>
                <a:off x="451153" y="10746301"/>
                <a:ext cx="359287" cy="121954"/>
              </a:xfrm>
              <a:prstGeom prst="rect">
                <a:avLst/>
              </a:prstGeom>
            </p:spPr>
          </p:pic>
        </p:grpSp>
        <p:pic>
          <p:nvPicPr>
            <p:cNvPr id="71" name="Picture 70" descr="Icon&#10;&#10;Description automatically generated">
              <a:extLst>
                <a:ext uri="{FF2B5EF4-FFF2-40B4-BE49-F238E27FC236}">
                  <a16:creationId xmlns:a16="http://schemas.microsoft.com/office/drawing/2014/main" id="{494D3BC5-4EC7-8327-2752-43256A95B317}"/>
                </a:ext>
              </a:extLst>
            </p:cNvPr>
            <p:cNvPicPr>
              <a:picLocks noChangeAspect="1"/>
            </p:cNvPicPr>
            <p:nvPr/>
          </p:nvPicPr>
          <p:blipFill>
            <a:blip r:embed="rId12"/>
            <a:stretch>
              <a:fillRect/>
            </a:stretch>
          </p:blipFill>
          <p:spPr>
            <a:xfrm>
              <a:off x="908844" y="10523157"/>
              <a:ext cx="928024" cy="525880"/>
            </a:xfrm>
            <a:prstGeom prst="rect">
              <a:avLst/>
            </a:prstGeom>
          </p:spPr>
        </p:pic>
        <p:pic>
          <p:nvPicPr>
            <p:cNvPr id="72" name="Picture 71" descr="Logo&#10;&#10;Description automatically generated">
              <a:extLst>
                <a:ext uri="{FF2B5EF4-FFF2-40B4-BE49-F238E27FC236}">
                  <a16:creationId xmlns:a16="http://schemas.microsoft.com/office/drawing/2014/main" id="{9199C013-4396-5369-5809-2AFA336C583B}"/>
                </a:ext>
              </a:extLst>
            </p:cNvPr>
            <p:cNvPicPr>
              <a:picLocks noChangeAspect="1"/>
            </p:cNvPicPr>
            <p:nvPr/>
          </p:nvPicPr>
          <p:blipFill>
            <a:blip r:embed="rId13"/>
            <a:stretch>
              <a:fillRect/>
            </a:stretch>
          </p:blipFill>
          <p:spPr>
            <a:xfrm>
              <a:off x="8038145" y="10591492"/>
              <a:ext cx="759623" cy="477477"/>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57AEDDC4-AB15-753C-D738-4C4FAAD13B8E}"/>
                </a:ext>
              </a:extLst>
            </p:cNvPr>
            <p:cNvPicPr>
              <a:picLocks noChangeAspect="1"/>
            </p:cNvPicPr>
            <p:nvPr/>
          </p:nvPicPr>
          <p:blipFill>
            <a:blip r:embed="rId14"/>
            <a:stretch>
              <a:fillRect/>
            </a:stretch>
          </p:blipFill>
          <p:spPr>
            <a:xfrm>
              <a:off x="10121161" y="10617245"/>
              <a:ext cx="883215" cy="317958"/>
            </a:xfrm>
            <a:prstGeom prst="rect">
              <a:avLst/>
            </a:prstGeom>
          </p:spPr>
        </p:pic>
        <p:pic>
          <p:nvPicPr>
            <p:cNvPr id="74" name="Picture 73" descr="Logo&#10;&#10;Description automatically generated with medium confidence">
              <a:extLst>
                <a:ext uri="{FF2B5EF4-FFF2-40B4-BE49-F238E27FC236}">
                  <a16:creationId xmlns:a16="http://schemas.microsoft.com/office/drawing/2014/main" id="{281373BE-D783-8A44-7C4C-33451AB55EC6}"/>
                </a:ext>
              </a:extLst>
            </p:cNvPr>
            <p:cNvPicPr>
              <a:picLocks noChangeAspect="1"/>
            </p:cNvPicPr>
            <p:nvPr/>
          </p:nvPicPr>
          <p:blipFill>
            <a:blip r:embed="rId15"/>
            <a:stretch>
              <a:fillRect/>
            </a:stretch>
          </p:blipFill>
          <p:spPr>
            <a:xfrm>
              <a:off x="1961399" y="10647207"/>
              <a:ext cx="1385845" cy="287996"/>
            </a:xfrm>
            <a:prstGeom prst="rect">
              <a:avLst/>
            </a:prstGeom>
          </p:spPr>
        </p:pic>
        <p:pic>
          <p:nvPicPr>
            <p:cNvPr id="75" name="Picture 74">
              <a:extLst>
                <a:ext uri="{FF2B5EF4-FFF2-40B4-BE49-F238E27FC236}">
                  <a16:creationId xmlns:a16="http://schemas.microsoft.com/office/drawing/2014/main" id="{74F2916E-1E62-E756-B933-9A3884441EFA}"/>
                </a:ext>
              </a:extLst>
            </p:cNvPr>
            <p:cNvPicPr>
              <a:picLocks noChangeAspect="1"/>
            </p:cNvPicPr>
            <p:nvPr/>
          </p:nvPicPr>
          <p:blipFill>
            <a:blip r:embed="rId16"/>
            <a:stretch>
              <a:fillRect/>
            </a:stretch>
          </p:blipFill>
          <p:spPr>
            <a:xfrm>
              <a:off x="7062069" y="10496881"/>
              <a:ext cx="730695" cy="444973"/>
            </a:xfrm>
            <a:prstGeom prst="rect">
              <a:avLst/>
            </a:prstGeom>
          </p:spPr>
        </p:pic>
        <p:pic>
          <p:nvPicPr>
            <p:cNvPr id="76" name="Picture 75" descr="Logo&#10;&#10;Description automatically generated">
              <a:extLst>
                <a:ext uri="{FF2B5EF4-FFF2-40B4-BE49-F238E27FC236}">
                  <a16:creationId xmlns:a16="http://schemas.microsoft.com/office/drawing/2014/main" id="{01097058-23C9-55DB-E959-59989FCCC142}"/>
                </a:ext>
              </a:extLst>
            </p:cNvPr>
            <p:cNvPicPr>
              <a:picLocks noChangeAspect="1"/>
            </p:cNvPicPr>
            <p:nvPr/>
          </p:nvPicPr>
          <p:blipFill>
            <a:blip r:embed="rId17"/>
            <a:stretch>
              <a:fillRect/>
            </a:stretch>
          </p:blipFill>
          <p:spPr>
            <a:xfrm>
              <a:off x="6014244" y="10569780"/>
              <a:ext cx="972461" cy="544732"/>
            </a:xfrm>
            <a:prstGeom prst="rect">
              <a:avLst/>
            </a:prstGeom>
          </p:spPr>
        </p:pic>
        <p:pic>
          <p:nvPicPr>
            <p:cNvPr id="77" name="Picture 76" descr="Shape&#10;&#10;Description automatically generated with medium confidence">
              <a:extLst>
                <a:ext uri="{FF2B5EF4-FFF2-40B4-BE49-F238E27FC236}">
                  <a16:creationId xmlns:a16="http://schemas.microsoft.com/office/drawing/2014/main" id="{AE194894-49AC-B39D-CADD-2F11D7480420}"/>
                </a:ext>
              </a:extLst>
            </p:cNvPr>
            <p:cNvPicPr>
              <a:picLocks noChangeAspect="1"/>
            </p:cNvPicPr>
            <p:nvPr/>
          </p:nvPicPr>
          <p:blipFill>
            <a:blip r:embed="rId18"/>
            <a:stretch>
              <a:fillRect/>
            </a:stretch>
          </p:blipFill>
          <p:spPr>
            <a:xfrm>
              <a:off x="3514198" y="10680939"/>
              <a:ext cx="1189576" cy="231375"/>
            </a:xfrm>
            <a:prstGeom prst="rect">
              <a:avLst/>
            </a:prstGeom>
          </p:spPr>
        </p:pic>
        <p:pic>
          <p:nvPicPr>
            <p:cNvPr id="78" name="Picture 77" descr="Logo&#10;&#10;Description automatically generated">
              <a:extLst>
                <a:ext uri="{FF2B5EF4-FFF2-40B4-BE49-F238E27FC236}">
                  <a16:creationId xmlns:a16="http://schemas.microsoft.com/office/drawing/2014/main" id="{7E365905-8601-DB99-E260-C60782209F44}"/>
                </a:ext>
              </a:extLst>
            </p:cNvPr>
            <p:cNvPicPr>
              <a:picLocks noChangeAspect="1"/>
            </p:cNvPicPr>
            <p:nvPr/>
          </p:nvPicPr>
          <p:blipFill>
            <a:blip r:embed="rId19"/>
            <a:stretch>
              <a:fillRect/>
            </a:stretch>
          </p:blipFill>
          <p:spPr>
            <a:xfrm>
              <a:off x="8958546" y="10401436"/>
              <a:ext cx="990431" cy="742823"/>
            </a:xfrm>
            <a:prstGeom prst="rect">
              <a:avLst/>
            </a:prstGeom>
          </p:spPr>
        </p:pic>
        <p:pic>
          <p:nvPicPr>
            <p:cNvPr id="79" name="Picture 78" descr="A picture containing icon&#10;&#10;Description automatically generated">
              <a:extLst>
                <a:ext uri="{FF2B5EF4-FFF2-40B4-BE49-F238E27FC236}">
                  <a16:creationId xmlns:a16="http://schemas.microsoft.com/office/drawing/2014/main" id="{970B04F8-15CF-6CC2-D4D2-81224903E93F}"/>
                </a:ext>
              </a:extLst>
            </p:cNvPr>
            <p:cNvPicPr>
              <a:picLocks noChangeAspect="1"/>
            </p:cNvPicPr>
            <p:nvPr/>
          </p:nvPicPr>
          <p:blipFill>
            <a:blip r:embed="rId20"/>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3381981349"/>
      </p:ext>
    </p:extLst>
  </p:cSld>
  <p:clrMapOvr>
    <a:masterClrMapping/>
  </p:clrMapOvr>
  <mc:AlternateContent xmlns:mc="http://schemas.openxmlformats.org/markup-compatibility/2006" xmlns:p14="http://schemas.microsoft.com/office/powerpoint/2010/main">
    <mc:Choice Requires="p14">
      <p:transition p14:dur="0" advClick="0">
        <p:cut/>
      </p:transition>
    </mc:Choice>
    <mc:Fallback xmlns="">
      <p:transition advClick="0">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8/15/23</a:t>
            </a:fld>
            <a:endParaRPr lang="en-US" dirty="0"/>
          </a:p>
        </p:txBody>
      </p:sp>
      <p:sp>
        <p:nvSpPr>
          <p:cNvPr id="4" name="Holder 4"/>
          <p:cNvSpPr>
            <a:spLocks noGrp="1"/>
          </p:cNvSpPr>
          <p:nvPr>
            <p:ph type="sldNum" sz="quarter" idx="7"/>
          </p:nvPr>
        </p:nvSpPr>
        <p:spPr/>
        <p:txBody>
          <a:bodyPr lIns="0" tIns="0" rIns="0" bIns="0"/>
          <a:lstStyle>
            <a:lvl1pPr>
              <a:defRPr sz="728" b="1" i="0">
                <a:solidFill>
                  <a:schemeClr val="bg1"/>
                </a:solidFill>
                <a:latin typeface="Jungka" panose="00000500000000000000" pitchFamily="2" charset="0"/>
                <a:cs typeface="Tahoma"/>
              </a:defRPr>
            </a:lvl1pPr>
          </a:lstStyle>
          <a:p>
            <a:pPr marL="23094">
              <a:spcBef>
                <a:spcPts val="82"/>
              </a:spcBef>
            </a:pPr>
            <a:fld id="{81D60167-4931-47E6-BA6A-407CBD079E47}" type="slidenum">
              <a:rPr lang="en-BE" spc="-39" smtClean="0"/>
              <a:pPr marL="23094">
                <a:spcBef>
                  <a:spcPts val="82"/>
                </a:spcBef>
              </a:pPr>
              <a:t>‹#›</a:t>
            </a:fld>
            <a:endParaRPr lang="en-BE" spc="-39" dirty="0"/>
          </a:p>
        </p:txBody>
      </p:sp>
    </p:spTree>
    <p:extLst>
      <p:ext uri="{BB962C8B-B14F-4D97-AF65-F5344CB8AC3E}">
        <p14:creationId xmlns:p14="http://schemas.microsoft.com/office/powerpoint/2010/main" val="348229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pPr/>
              <a:t>‹#›</a:t>
            </a:fld>
            <a:endParaRPr lang="en-GB" dirty="0"/>
          </a:p>
        </p:txBody>
      </p:sp>
      <p:sp>
        <p:nvSpPr>
          <p:cNvPr id="33"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
        <p:nvSpPr>
          <p:cNvPr id="2" name="Title 1"/>
          <p:cNvSpPr>
            <a:spLocks noGrp="1"/>
          </p:cNvSpPr>
          <p:nvPr>
            <p:ph type="ctrTitle"/>
          </p:nvPr>
        </p:nvSpPr>
        <p:spPr>
          <a:xfrm>
            <a:off x="7162799" y="1138238"/>
            <a:ext cx="4665663" cy="1787237"/>
          </a:xfrm>
        </p:spPr>
        <p:txBody>
          <a:bodyPr anchor="b">
            <a:noAutofit/>
          </a:bodyPr>
          <a:lstStyle>
            <a:lvl1pPr algn="l">
              <a:defRPr sz="2400" b="1">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7162799" y="3146902"/>
            <a:ext cx="4665663" cy="1882298"/>
          </a:xfr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830" y="561243"/>
            <a:ext cx="2052000" cy="417127"/>
          </a:xfrm>
          <a:prstGeom prst="rect">
            <a:avLst/>
          </a:prstGeom>
        </p:spPr>
      </p:pic>
    </p:spTree>
    <p:extLst>
      <p:ext uri="{BB962C8B-B14F-4D97-AF65-F5344CB8AC3E}">
        <p14:creationId xmlns:p14="http://schemas.microsoft.com/office/powerpoint/2010/main" val="334482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pPr/>
              <a:t>‹#›</a:t>
            </a:fld>
            <a:endParaRPr lang="en-GB" dirty="0"/>
          </a:p>
        </p:txBody>
      </p:sp>
      <p:sp>
        <p:nvSpPr>
          <p:cNvPr id="32" name="Picture Placeholder 31"/>
          <p:cNvSpPr>
            <a:spLocks noGrp="1"/>
          </p:cNvSpPr>
          <p:nvPr>
            <p:ph type="pic" sz="quarter" idx="13"/>
          </p:nvPr>
        </p:nvSpPr>
        <p:spPr>
          <a:xfrm>
            <a:off x="-6650" y="857"/>
            <a:ext cx="12200176" cy="6857143"/>
          </a:xfrm>
        </p:spPr>
        <p:txBody>
          <a:bodyPr anchor="ctr"/>
          <a:lstStyle>
            <a:lvl1pPr algn="ctr">
              <a:defRPr>
                <a:solidFill>
                  <a:schemeClr val="tx1"/>
                </a:solidFill>
              </a:defRPr>
            </a:lvl1pPr>
          </a:lstStyle>
          <a:p>
            <a:r>
              <a:rPr lang="en-US" dirty="0"/>
              <a:t>Click icon to add picture</a:t>
            </a:r>
            <a:endParaRPr lang="en-GB" dirty="0"/>
          </a:p>
        </p:txBody>
      </p:sp>
      <p:sp>
        <p:nvSpPr>
          <p:cNvPr id="2" name="Title 1"/>
          <p:cNvSpPr>
            <a:spLocks noGrp="1"/>
          </p:cNvSpPr>
          <p:nvPr>
            <p:ph type="ctrTitle"/>
          </p:nvPr>
        </p:nvSpPr>
        <p:spPr>
          <a:xfrm>
            <a:off x="360000" y="3846097"/>
            <a:ext cx="11466875" cy="1143000"/>
          </a:xfrm>
        </p:spPr>
        <p:txBody>
          <a:bodyPr anchor="b">
            <a:noAutofit/>
          </a:bodyPr>
          <a:lstStyle>
            <a:lvl1pPr algn="l">
              <a:defRPr sz="2400" b="1">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411520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DD98664-882C-4D8A-B754-A20392790825}" type="slidenum">
              <a:rPr lang="en-GB" smtClean="0"/>
              <a:pPr/>
              <a:t>‹#›</a:t>
            </a:fld>
            <a:endParaRPr lang="en-GB" dirty="0"/>
          </a:p>
        </p:txBody>
      </p:sp>
      <p:sp>
        <p:nvSpPr>
          <p:cNvPr id="3" name="Text Placeholder 2"/>
          <p:cNvSpPr>
            <a:spLocks noGrp="1"/>
          </p:cNvSpPr>
          <p:nvPr>
            <p:ph type="body" sz="quarter" idx="15"/>
          </p:nvPr>
        </p:nvSpPr>
        <p:spPr>
          <a:xfrm>
            <a:off x="360362" y="2984855"/>
            <a:ext cx="11466511"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Edit Master text styles</a:t>
            </a:r>
          </a:p>
          <a:p>
            <a:pPr lvl="1"/>
            <a:r>
              <a:rPr lang="en-US"/>
              <a:t>Second level</a:t>
            </a:r>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tx1"/>
                </a:solidFill>
              </a:defRPr>
            </a:lvl1pPr>
          </a:lstStyle>
          <a:p>
            <a:pPr lvl="0"/>
            <a:r>
              <a:rPr lang="en-US"/>
              <a:t>Click to add footer text</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80406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0872183" y="6320412"/>
            <a:ext cx="969962" cy="196850"/>
          </a:xfrm>
        </p:spPr>
        <p:txBody>
          <a:bodyPr/>
          <a:lstStyle>
            <a:lvl1pPr>
              <a:defRPr>
                <a:solidFill>
                  <a:schemeClr val="tx1"/>
                </a:solidFill>
              </a:defRPr>
            </a:lvl1pPr>
          </a:lstStyle>
          <a:p>
            <a:fld id="{4034BEE3-566C-4068-A777-C3A4762E861B}" type="slidenum">
              <a:rPr lang="en-GB" smtClean="0"/>
              <a:pPr/>
              <a:t>‹#›</a:t>
            </a:fld>
            <a:endParaRPr lang="en-GB" dirty="0"/>
          </a:p>
        </p:txBody>
      </p:sp>
      <p:sp>
        <p:nvSpPr>
          <p:cNvPr id="9" name="Text Placeholder 7"/>
          <p:cNvSpPr>
            <a:spLocks noGrp="1"/>
          </p:cNvSpPr>
          <p:nvPr>
            <p:ph type="body" sz="quarter" idx="13"/>
          </p:nvPr>
        </p:nvSpPr>
        <p:spPr>
          <a:xfrm>
            <a:off x="360362" y="1692000"/>
            <a:ext cx="11466511" cy="4427813"/>
          </a:xfrm>
        </p:spPr>
        <p:txBody>
          <a:bodyPr>
            <a:noAutofit/>
          </a:bodyPr>
          <a:lstStyle>
            <a:lvl1pPr>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59999" y="853200"/>
            <a:ext cx="11466999"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4"/>
          <p:cNvSpPr>
            <a:spLocks noGrp="1"/>
          </p:cNvSpPr>
          <p:nvPr>
            <p:ph sz="quarter" idx="14" hasCustomPrompt="1"/>
          </p:nvPr>
        </p:nvSpPr>
        <p:spPr>
          <a:xfrm>
            <a:off x="360000" y="1219825"/>
            <a:ext cx="11466998"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13" name="Text Placeholder 17"/>
          <p:cNvSpPr>
            <a:spLocks noGrp="1"/>
          </p:cNvSpPr>
          <p:nvPr>
            <p:ph type="body" sz="quarter" idx="15"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5" name="Group 44">
            <a:extLst>
              <a:ext uri="{FF2B5EF4-FFF2-40B4-BE49-F238E27FC236}">
                <a16:creationId xmlns:a16="http://schemas.microsoft.com/office/drawing/2014/main" id="{7739CBD8-44FB-CCFD-924F-3CF31BDB522E}"/>
              </a:ext>
            </a:extLst>
          </p:cNvPr>
          <p:cNvGrpSpPr/>
          <p:nvPr userDrawn="1"/>
        </p:nvGrpSpPr>
        <p:grpSpPr>
          <a:xfrm>
            <a:off x="4624224" y="35672"/>
            <a:ext cx="7183030" cy="502072"/>
            <a:chOff x="376977" y="10401436"/>
            <a:chExt cx="10627399" cy="742823"/>
          </a:xfrm>
        </p:grpSpPr>
        <p:grpSp>
          <p:nvGrpSpPr>
            <p:cNvPr id="46" name="object 15">
              <a:extLst>
                <a:ext uri="{FF2B5EF4-FFF2-40B4-BE49-F238E27FC236}">
                  <a16:creationId xmlns:a16="http://schemas.microsoft.com/office/drawing/2014/main" id="{DCD1964A-57CC-F452-5854-75B8FE17E411}"/>
                </a:ext>
              </a:extLst>
            </p:cNvPr>
            <p:cNvGrpSpPr/>
            <p:nvPr/>
          </p:nvGrpSpPr>
          <p:grpSpPr>
            <a:xfrm>
              <a:off x="376977" y="10555882"/>
              <a:ext cx="418526" cy="418526"/>
              <a:chOff x="376946" y="10555494"/>
              <a:chExt cx="507365" cy="507365"/>
            </a:xfrm>
          </p:grpSpPr>
          <p:sp>
            <p:nvSpPr>
              <p:cNvPr id="56" name="object 16">
                <a:extLst>
                  <a:ext uri="{FF2B5EF4-FFF2-40B4-BE49-F238E27FC236}">
                    <a16:creationId xmlns:a16="http://schemas.microsoft.com/office/drawing/2014/main" id="{E0D18D73-11AC-587B-0E18-CB10BE6F0BC5}"/>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57" name="object 17">
                <a:extLst>
                  <a:ext uri="{FF2B5EF4-FFF2-40B4-BE49-F238E27FC236}">
                    <a16:creationId xmlns:a16="http://schemas.microsoft.com/office/drawing/2014/main" id="{37E09AAB-99F8-8DEB-7B28-16DF21E10BFD}"/>
                  </a:ext>
                </a:extLst>
              </p:cNvPr>
              <p:cNvPicPr/>
              <p:nvPr/>
            </p:nvPicPr>
            <p:blipFill>
              <a:blip r:embed="rId2" cstate="print"/>
              <a:stretch>
                <a:fillRect/>
              </a:stretch>
            </p:blipFill>
            <p:spPr>
              <a:xfrm>
                <a:off x="451153" y="10746301"/>
                <a:ext cx="359287" cy="121954"/>
              </a:xfrm>
              <a:prstGeom prst="rect">
                <a:avLst/>
              </a:prstGeom>
            </p:spPr>
          </p:pic>
        </p:grpSp>
        <p:pic>
          <p:nvPicPr>
            <p:cNvPr id="47" name="Picture 46" descr="Icon&#10;&#10;Description automatically generated">
              <a:extLst>
                <a:ext uri="{FF2B5EF4-FFF2-40B4-BE49-F238E27FC236}">
                  <a16:creationId xmlns:a16="http://schemas.microsoft.com/office/drawing/2014/main" id="{5D7BC215-5466-32D4-3509-9A603E6C7C5F}"/>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48" name="Picture 47" descr="Logo&#10;&#10;Description automatically generated">
              <a:extLst>
                <a:ext uri="{FF2B5EF4-FFF2-40B4-BE49-F238E27FC236}">
                  <a16:creationId xmlns:a16="http://schemas.microsoft.com/office/drawing/2014/main" id="{E9835332-C906-D266-F5F9-FAEC153DBC78}"/>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D68E4B36-4AFB-13EC-F86B-918227A07D1D}"/>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FB866BC9-3105-5116-52F8-C4CED57C7B71}"/>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1" name="Picture 50">
              <a:extLst>
                <a:ext uri="{FF2B5EF4-FFF2-40B4-BE49-F238E27FC236}">
                  <a16:creationId xmlns:a16="http://schemas.microsoft.com/office/drawing/2014/main" id="{766CB27C-B8C2-9BB0-7467-38CA992A70BC}"/>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2" name="Picture 51" descr="Logo&#10;&#10;Description automatically generated">
              <a:extLst>
                <a:ext uri="{FF2B5EF4-FFF2-40B4-BE49-F238E27FC236}">
                  <a16:creationId xmlns:a16="http://schemas.microsoft.com/office/drawing/2014/main" id="{57E64FBF-9487-AEF0-E936-462F947F36A0}"/>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E2780191-26E4-F075-0058-23DFB6A1EA80}"/>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4" name="Picture 53" descr="Logo&#10;&#10;Description automatically generated">
              <a:extLst>
                <a:ext uri="{FF2B5EF4-FFF2-40B4-BE49-F238E27FC236}">
                  <a16:creationId xmlns:a16="http://schemas.microsoft.com/office/drawing/2014/main" id="{694C6D31-4AF4-49FD-5C57-41C59DF35D49}"/>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5" name="Picture 54" descr="A picture containing icon&#10;&#10;Description automatically generated">
              <a:extLst>
                <a:ext uri="{FF2B5EF4-FFF2-40B4-BE49-F238E27FC236}">
                  <a16:creationId xmlns:a16="http://schemas.microsoft.com/office/drawing/2014/main" id="{00ECDF66-8A2F-F21F-AB90-18F94549BCF6}"/>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208778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a:xfrm>
            <a:off x="360362" y="1692000"/>
            <a:ext cx="11466511" cy="4427813"/>
          </a:xfrm>
        </p:spPr>
        <p:txBody>
          <a:bodyPr>
            <a:noAutofit/>
          </a:bodyPr>
          <a:lstStyle>
            <a:lvl1pPr>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59999" y="853200"/>
            <a:ext cx="11466999"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4"/>
          <p:cNvSpPr>
            <a:spLocks noGrp="1"/>
          </p:cNvSpPr>
          <p:nvPr>
            <p:ph sz="quarter" idx="14" hasCustomPrompt="1"/>
          </p:nvPr>
        </p:nvSpPr>
        <p:spPr>
          <a:xfrm>
            <a:off x="360000" y="1219825"/>
            <a:ext cx="11466998" cy="472175"/>
          </a:xfrm>
        </p:spPr>
        <p:txBody>
          <a:bodyPr>
            <a:noAutofit/>
          </a:bodyPr>
          <a:lstStyle>
            <a:lvl1pPr>
              <a:spcBef>
                <a:spcPts val="0"/>
              </a:spcBef>
              <a:defRPr sz="2200" b="0">
                <a:solidFill>
                  <a:schemeClr val="tx1"/>
                </a:solidFill>
              </a:defRPr>
            </a:lvl1pPr>
          </a:lstStyle>
          <a:p>
            <a:pPr lvl="0"/>
            <a:r>
              <a:rPr lang="en-US"/>
              <a:t>Click to add sub-title</a:t>
            </a:r>
          </a:p>
        </p:txBody>
      </p:sp>
      <p:grpSp>
        <p:nvGrpSpPr>
          <p:cNvPr id="2" name="Group 1">
            <a:extLst>
              <a:ext uri="{FF2B5EF4-FFF2-40B4-BE49-F238E27FC236}">
                <a16:creationId xmlns:a16="http://schemas.microsoft.com/office/drawing/2014/main" id="{6F477283-9AB9-B97A-2789-C5303A58427E}"/>
              </a:ext>
            </a:extLst>
          </p:cNvPr>
          <p:cNvGrpSpPr/>
          <p:nvPr userDrawn="1"/>
        </p:nvGrpSpPr>
        <p:grpSpPr>
          <a:xfrm>
            <a:off x="4624224" y="35672"/>
            <a:ext cx="7183030" cy="502072"/>
            <a:chOff x="376977" y="10401436"/>
            <a:chExt cx="10627399" cy="742823"/>
          </a:xfrm>
        </p:grpSpPr>
        <p:grpSp>
          <p:nvGrpSpPr>
            <p:cNvPr id="3" name="object 15">
              <a:extLst>
                <a:ext uri="{FF2B5EF4-FFF2-40B4-BE49-F238E27FC236}">
                  <a16:creationId xmlns:a16="http://schemas.microsoft.com/office/drawing/2014/main" id="{1D63EDB0-FA88-86AC-FEF6-A105390E63C4}"/>
                </a:ext>
              </a:extLst>
            </p:cNvPr>
            <p:cNvGrpSpPr/>
            <p:nvPr/>
          </p:nvGrpSpPr>
          <p:grpSpPr>
            <a:xfrm>
              <a:off x="376977" y="10555882"/>
              <a:ext cx="418526" cy="418526"/>
              <a:chOff x="376946" y="10555494"/>
              <a:chExt cx="507365" cy="507365"/>
            </a:xfrm>
          </p:grpSpPr>
          <p:sp>
            <p:nvSpPr>
              <p:cNvPr id="18" name="object 16">
                <a:extLst>
                  <a:ext uri="{FF2B5EF4-FFF2-40B4-BE49-F238E27FC236}">
                    <a16:creationId xmlns:a16="http://schemas.microsoft.com/office/drawing/2014/main" id="{52FF87A6-5468-8928-49CF-CEE0ACFEA31B}"/>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19" name="object 17">
                <a:extLst>
                  <a:ext uri="{FF2B5EF4-FFF2-40B4-BE49-F238E27FC236}">
                    <a16:creationId xmlns:a16="http://schemas.microsoft.com/office/drawing/2014/main" id="{72C1EC5F-3089-3322-87D6-02FA9838C5DC}"/>
                  </a:ext>
                </a:extLst>
              </p:cNvPr>
              <p:cNvPicPr/>
              <p:nvPr/>
            </p:nvPicPr>
            <p:blipFill>
              <a:blip r:embed="rId2" cstate="print"/>
              <a:stretch>
                <a:fillRect/>
              </a:stretch>
            </p:blipFill>
            <p:spPr>
              <a:xfrm>
                <a:off x="451153" y="10746301"/>
                <a:ext cx="359287" cy="121954"/>
              </a:xfrm>
              <a:prstGeom prst="rect">
                <a:avLst/>
              </a:prstGeom>
            </p:spPr>
          </p:pic>
        </p:grpSp>
        <p:pic>
          <p:nvPicPr>
            <p:cNvPr id="5" name="Picture 4" descr="Icon&#10;&#10;Description automatically generated">
              <a:extLst>
                <a:ext uri="{FF2B5EF4-FFF2-40B4-BE49-F238E27FC236}">
                  <a16:creationId xmlns:a16="http://schemas.microsoft.com/office/drawing/2014/main" id="{C75D84B9-068F-094B-4959-11C047EBD38E}"/>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6" name="Picture 5" descr="Logo&#10;&#10;Description automatically generated">
              <a:extLst>
                <a:ext uri="{FF2B5EF4-FFF2-40B4-BE49-F238E27FC236}">
                  <a16:creationId xmlns:a16="http://schemas.microsoft.com/office/drawing/2014/main" id="{B268E5F3-9C77-5170-4078-B2D5491ECB57}"/>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478B715-8D2E-BEAD-2014-7B0ABF1D1AA2}"/>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725141A-F30E-0108-1F9B-E787A738A423}"/>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11" name="Picture 10">
              <a:extLst>
                <a:ext uri="{FF2B5EF4-FFF2-40B4-BE49-F238E27FC236}">
                  <a16:creationId xmlns:a16="http://schemas.microsoft.com/office/drawing/2014/main" id="{70EEAD87-F797-88E0-4298-362CCE5DEABF}"/>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14" name="Picture 13" descr="Logo&#10;&#10;Description automatically generated">
              <a:extLst>
                <a:ext uri="{FF2B5EF4-FFF2-40B4-BE49-F238E27FC236}">
                  <a16:creationId xmlns:a16="http://schemas.microsoft.com/office/drawing/2014/main" id="{9887B145-5B52-910D-137F-B391205A290F}"/>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6FED1F38-1E45-2D03-C17E-4B661AFD2B65}"/>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16" name="Picture 15" descr="Logo&#10;&#10;Description automatically generated">
              <a:extLst>
                <a:ext uri="{FF2B5EF4-FFF2-40B4-BE49-F238E27FC236}">
                  <a16:creationId xmlns:a16="http://schemas.microsoft.com/office/drawing/2014/main" id="{5D68F73A-2445-E38F-78B4-21D27799BC28}"/>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DBA856E4-6C73-3649-464B-B1D2AB1694DA}"/>
                </a:ext>
              </a:extLst>
            </p:cNvPr>
            <p:cNvPicPr>
              <a:picLocks noChangeAspect="1"/>
            </p:cNvPicPr>
            <p:nvPr/>
          </p:nvPicPr>
          <p:blipFill>
            <a:blip r:embed="rId11"/>
            <a:stretch>
              <a:fillRect/>
            </a:stretch>
          </p:blipFill>
          <p:spPr>
            <a:xfrm>
              <a:off x="4848027" y="10414505"/>
              <a:ext cx="1012697" cy="525881"/>
            </a:xfrm>
            <a:prstGeom prst="rect">
              <a:avLst/>
            </a:prstGeom>
          </p:spPr>
        </p:pic>
      </p:grpSp>
      <p:sp>
        <p:nvSpPr>
          <p:cNvPr id="20" name="Slide Number Placeholder 3">
            <a:extLst>
              <a:ext uri="{FF2B5EF4-FFF2-40B4-BE49-F238E27FC236}">
                <a16:creationId xmlns:a16="http://schemas.microsoft.com/office/drawing/2014/main" id="{2F5AAB25-55A9-7CB1-DC72-56581A8F8AF5}"/>
              </a:ext>
            </a:extLst>
          </p:cNvPr>
          <p:cNvSpPr>
            <a:spLocks noGrp="1"/>
          </p:cNvSpPr>
          <p:nvPr>
            <p:ph type="sldNum" sz="quarter" idx="11"/>
          </p:nvPr>
        </p:nvSpPr>
        <p:spPr>
          <a:xfrm>
            <a:off x="10872183" y="6320412"/>
            <a:ext cx="969962" cy="196850"/>
          </a:xfrm>
        </p:spPr>
        <p:txBody>
          <a:bodyPr/>
          <a:lstStyle>
            <a:lvl1pPr>
              <a:defRPr>
                <a:solidFill>
                  <a:schemeClr val="tx1"/>
                </a:solidFill>
              </a:defRPr>
            </a:lvl1pPr>
          </a:lstStyle>
          <a:p>
            <a:fld id="{4034BEE3-566C-4068-A777-C3A4762E861B}" type="slidenum">
              <a:rPr lang="en-GB" smtClean="0"/>
              <a:pPr/>
              <a:t>‹#›</a:t>
            </a:fld>
            <a:endParaRPr lang="en-GB" dirty="0"/>
          </a:p>
        </p:txBody>
      </p:sp>
      <p:sp>
        <p:nvSpPr>
          <p:cNvPr id="21" name="Text Placeholder 17">
            <a:extLst>
              <a:ext uri="{FF2B5EF4-FFF2-40B4-BE49-F238E27FC236}">
                <a16:creationId xmlns:a16="http://schemas.microsoft.com/office/drawing/2014/main" id="{DB56838C-6A3A-45E0-EC9B-5E50533825D2}"/>
              </a:ext>
            </a:extLst>
          </p:cNvPr>
          <p:cNvSpPr>
            <a:spLocks noGrp="1"/>
          </p:cNvSpPr>
          <p:nvPr>
            <p:ph type="body" sz="quarter" idx="15"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80075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93234"/>
            <a:ext cx="5626800" cy="4426579"/>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Content Placeholder 35"/>
          <p:cNvSpPr>
            <a:spLocks noGrp="1"/>
          </p:cNvSpPr>
          <p:nvPr>
            <p:ph sz="quarter" idx="14"/>
          </p:nvPr>
        </p:nvSpPr>
        <p:spPr>
          <a:xfrm>
            <a:off x="6191574" y="1693234"/>
            <a:ext cx="5628408" cy="442658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359999" y="853200"/>
            <a:ext cx="11459981" cy="840032"/>
          </a:xfrm>
        </p:spPr>
        <p:txBody>
          <a:bodyPr>
            <a:noAutofit/>
          </a:bodyPr>
          <a:lstStyle>
            <a:lvl1pPr>
              <a:defRPr>
                <a:solidFill>
                  <a:schemeClr val="tx1"/>
                </a:solidFill>
              </a:defRPr>
            </a:lvl1pPr>
          </a:lstStyle>
          <a:p>
            <a:r>
              <a:rPr lang="en-US"/>
              <a:t>Click to edit Master title style</a:t>
            </a:r>
            <a:endParaRPr lang="en-GB"/>
          </a:p>
        </p:txBody>
      </p:sp>
      <p:sp>
        <p:nvSpPr>
          <p:cNvPr id="13" name="Content Placeholder 4"/>
          <p:cNvSpPr>
            <a:spLocks noGrp="1"/>
          </p:cNvSpPr>
          <p:nvPr>
            <p:ph sz="quarter" idx="16" hasCustomPrompt="1"/>
          </p:nvPr>
        </p:nvSpPr>
        <p:spPr>
          <a:xfrm>
            <a:off x="360000" y="1219825"/>
            <a:ext cx="11468463" cy="473408"/>
          </a:xfrm>
        </p:spPr>
        <p:txBody>
          <a:bodyPr>
            <a:noAutofit/>
          </a:bodyPr>
          <a:lstStyle>
            <a:lvl1pPr>
              <a:spcBef>
                <a:spcPts val="0"/>
              </a:spcBef>
              <a:defRPr sz="2200" b="0">
                <a:solidFill>
                  <a:schemeClr val="tx1"/>
                </a:solidFill>
              </a:defRPr>
            </a:lvl1pPr>
          </a:lstStyle>
          <a:p>
            <a:pPr lvl="0"/>
            <a:r>
              <a:rPr lang="en-US"/>
              <a:t>Click to add sub-title</a:t>
            </a:r>
          </a:p>
        </p:txBody>
      </p:sp>
      <p:sp>
        <p:nvSpPr>
          <p:cNvPr id="45" name="Slide Number Placeholder 3">
            <a:extLst>
              <a:ext uri="{FF2B5EF4-FFF2-40B4-BE49-F238E27FC236}">
                <a16:creationId xmlns:a16="http://schemas.microsoft.com/office/drawing/2014/main" id="{02FE95F2-5855-0587-DA99-A5172105A116}"/>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6" name="Text Placeholder 17">
            <a:extLst>
              <a:ext uri="{FF2B5EF4-FFF2-40B4-BE49-F238E27FC236}">
                <a16:creationId xmlns:a16="http://schemas.microsoft.com/office/drawing/2014/main" id="{3732921E-A03A-FEF3-DD84-0831294C0AEE}"/>
              </a:ext>
            </a:extLst>
          </p:cNvPr>
          <p:cNvSpPr>
            <a:spLocks noGrp="1"/>
          </p:cNvSpPr>
          <p:nvPr>
            <p:ph type="body" sz="quarter" idx="15"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7" name="Group 46">
            <a:extLst>
              <a:ext uri="{FF2B5EF4-FFF2-40B4-BE49-F238E27FC236}">
                <a16:creationId xmlns:a16="http://schemas.microsoft.com/office/drawing/2014/main" id="{605E77C7-4F91-CE3B-F8BD-9C33CBC88E68}"/>
              </a:ext>
            </a:extLst>
          </p:cNvPr>
          <p:cNvGrpSpPr/>
          <p:nvPr userDrawn="1"/>
        </p:nvGrpSpPr>
        <p:grpSpPr>
          <a:xfrm>
            <a:off x="4624224" y="35672"/>
            <a:ext cx="7183030" cy="502072"/>
            <a:chOff x="376977" y="10401436"/>
            <a:chExt cx="10627399" cy="742823"/>
          </a:xfrm>
        </p:grpSpPr>
        <p:grpSp>
          <p:nvGrpSpPr>
            <p:cNvPr id="48" name="object 15">
              <a:extLst>
                <a:ext uri="{FF2B5EF4-FFF2-40B4-BE49-F238E27FC236}">
                  <a16:creationId xmlns:a16="http://schemas.microsoft.com/office/drawing/2014/main" id="{2B18DDC8-DC0B-7493-1E02-3E9E72A574FB}"/>
                </a:ext>
              </a:extLst>
            </p:cNvPr>
            <p:cNvGrpSpPr/>
            <p:nvPr/>
          </p:nvGrpSpPr>
          <p:grpSpPr>
            <a:xfrm>
              <a:off x="376977" y="10555882"/>
              <a:ext cx="418526" cy="418526"/>
              <a:chOff x="376946" y="10555494"/>
              <a:chExt cx="507365" cy="507365"/>
            </a:xfrm>
          </p:grpSpPr>
          <p:sp>
            <p:nvSpPr>
              <p:cNvPr id="59" name="object 16">
                <a:extLst>
                  <a:ext uri="{FF2B5EF4-FFF2-40B4-BE49-F238E27FC236}">
                    <a16:creationId xmlns:a16="http://schemas.microsoft.com/office/drawing/2014/main" id="{481891A9-8257-4B40-6B54-801041C1A2FF}"/>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0" name="object 17">
                <a:extLst>
                  <a:ext uri="{FF2B5EF4-FFF2-40B4-BE49-F238E27FC236}">
                    <a16:creationId xmlns:a16="http://schemas.microsoft.com/office/drawing/2014/main" id="{9155A870-8383-8ABC-C093-7293E1960D13}"/>
                  </a:ext>
                </a:extLst>
              </p:cNvPr>
              <p:cNvPicPr/>
              <p:nvPr/>
            </p:nvPicPr>
            <p:blipFill>
              <a:blip r:embed="rId2" cstate="print"/>
              <a:stretch>
                <a:fillRect/>
              </a:stretch>
            </p:blipFill>
            <p:spPr>
              <a:xfrm>
                <a:off x="451153" y="10746301"/>
                <a:ext cx="359287" cy="121954"/>
              </a:xfrm>
              <a:prstGeom prst="rect">
                <a:avLst/>
              </a:prstGeom>
            </p:spPr>
          </p:pic>
        </p:grpSp>
        <p:pic>
          <p:nvPicPr>
            <p:cNvPr id="49" name="Picture 48" descr="Icon&#10;&#10;Description automatically generated">
              <a:extLst>
                <a:ext uri="{FF2B5EF4-FFF2-40B4-BE49-F238E27FC236}">
                  <a16:creationId xmlns:a16="http://schemas.microsoft.com/office/drawing/2014/main" id="{B5C1FE9A-5C08-DCDE-8C58-9A4DFDA2D7A1}"/>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0" name="Picture 49" descr="Logo&#10;&#10;Description automatically generated">
              <a:extLst>
                <a:ext uri="{FF2B5EF4-FFF2-40B4-BE49-F238E27FC236}">
                  <a16:creationId xmlns:a16="http://schemas.microsoft.com/office/drawing/2014/main" id="{8BA1ACA7-3B70-6A3B-39F4-9D400AD589E8}"/>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D63B97E8-A62E-FC6C-94E2-02B93EB11CE9}"/>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2" name="Picture 51" descr="Logo&#10;&#10;Description automatically generated with medium confidence">
              <a:extLst>
                <a:ext uri="{FF2B5EF4-FFF2-40B4-BE49-F238E27FC236}">
                  <a16:creationId xmlns:a16="http://schemas.microsoft.com/office/drawing/2014/main" id="{E74215CE-C985-EAB9-EB18-F232E788425A}"/>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3" name="Picture 52">
              <a:extLst>
                <a:ext uri="{FF2B5EF4-FFF2-40B4-BE49-F238E27FC236}">
                  <a16:creationId xmlns:a16="http://schemas.microsoft.com/office/drawing/2014/main" id="{D8AB7E8D-36D9-57A8-6705-FDF26AC35099}"/>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4" name="Picture 53" descr="Logo&#10;&#10;Description automatically generated">
              <a:extLst>
                <a:ext uri="{FF2B5EF4-FFF2-40B4-BE49-F238E27FC236}">
                  <a16:creationId xmlns:a16="http://schemas.microsoft.com/office/drawing/2014/main" id="{CDADA5C5-56C7-7AB8-7C7D-642239D306D1}"/>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2BE1A90C-5768-2B0B-D7A7-87D480FA8036}"/>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6" name="Picture 55" descr="Logo&#10;&#10;Description automatically generated">
              <a:extLst>
                <a:ext uri="{FF2B5EF4-FFF2-40B4-BE49-F238E27FC236}">
                  <a16:creationId xmlns:a16="http://schemas.microsoft.com/office/drawing/2014/main" id="{8E4B627F-C762-8B16-89D8-C9614EA8FD74}"/>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7" name="Picture 56" descr="A picture containing icon&#10;&#10;Description automatically generated">
              <a:extLst>
                <a:ext uri="{FF2B5EF4-FFF2-40B4-BE49-F238E27FC236}">
                  <a16:creationId xmlns:a16="http://schemas.microsoft.com/office/drawing/2014/main" id="{D6FEB6FC-BCE6-452D-65B6-870B3484240E}"/>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181977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692000"/>
            <a:ext cx="36792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itle 1"/>
          <p:cNvSpPr>
            <a:spLocks noGrp="1"/>
          </p:cNvSpPr>
          <p:nvPr>
            <p:ph type="title"/>
          </p:nvPr>
        </p:nvSpPr>
        <p:spPr>
          <a:xfrm>
            <a:off x="359999" y="853200"/>
            <a:ext cx="11459981"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2"/>
          <p:cNvSpPr>
            <a:spLocks noGrp="1"/>
          </p:cNvSpPr>
          <p:nvPr>
            <p:ph idx="14"/>
          </p:nvPr>
        </p:nvSpPr>
        <p:spPr>
          <a:xfrm>
            <a:off x="4251325" y="1692000"/>
            <a:ext cx="36792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idx="15"/>
          </p:nvPr>
        </p:nvSpPr>
        <p:spPr>
          <a:xfrm>
            <a:off x="8142653" y="1692000"/>
            <a:ext cx="3677328"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p:cNvSpPr>
            <a:spLocks noGrp="1"/>
          </p:cNvSpPr>
          <p:nvPr>
            <p:ph sz="quarter" idx="16" hasCustomPrompt="1"/>
          </p:nvPr>
        </p:nvSpPr>
        <p:spPr>
          <a:xfrm>
            <a:off x="360000" y="1219825"/>
            <a:ext cx="11468463"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47" name="Slide Number Placeholder 3">
            <a:extLst>
              <a:ext uri="{FF2B5EF4-FFF2-40B4-BE49-F238E27FC236}">
                <a16:creationId xmlns:a16="http://schemas.microsoft.com/office/drawing/2014/main" id="{5DA30D65-1957-620F-0F09-E14AA061C409}"/>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8" name="Text Placeholder 17">
            <a:extLst>
              <a:ext uri="{FF2B5EF4-FFF2-40B4-BE49-F238E27FC236}">
                <a16:creationId xmlns:a16="http://schemas.microsoft.com/office/drawing/2014/main" id="{C688D26E-96E8-07E7-D5C5-E062B91E6FCF}"/>
              </a:ext>
            </a:extLst>
          </p:cNvPr>
          <p:cNvSpPr>
            <a:spLocks noGrp="1"/>
          </p:cNvSpPr>
          <p:nvPr>
            <p:ph type="body" sz="quarter" idx="17"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9" name="Group 48">
            <a:extLst>
              <a:ext uri="{FF2B5EF4-FFF2-40B4-BE49-F238E27FC236}">
                <a16:creationId xmlns:a16="http://schemas.microsoft.com/office/drawing/2014/main" id="{7F112457-07A5-91F9-BCAA-397E9CBA7548}"/>
              </a:ext>
            </a:extLst>
          </p:cNvPr>
          <p:cNvGrpSpPr/>
          <p:nvPr userDrawn="1"/>
        </p:nvGrpSpPr>
        <p:grpSpPr>
          <a:xfrm>
            <a:off x="4624224" y="35672"/>
            <a:ext cx="7183030" cy="502072"/>
            <a:chOff x="376977" y="10401436"/>
            <a:chExt cx="10627399" cy="742823"/>
          </a:xfrm>
        </p:grpSpPr>
        <p:grpSp>
          <p:nvGrpSpPr>
            <p:cNvPr id="50" name="object 15">
              <a:extLst>
                <a:ext uri="{FF2B5EF4-FFF2-40B4-BE49-F238E27FC236}">
                  <a16:creationId xmlns:a16="http://schemas.microsoft.com/office/drawing/2014/main" id="{D9457BFF-F15A-592A-AA78-4F5B99439474}"/>
                </a:ext>
              </a:extLst>
            </p:cNvPr>
            <p:cNvGrpSpPr/>
            <p:nvPr/>
          </p:nvGrpSpPr>
          <p:grpSpPr>
            <a:xfrm>
              <a:off x="376977" y="10555882"/>
              <a:ext cx="418526" cy="418526"/>
              <a:chOff x="376946" y="10555494"/>
              <a:chExt cx="507365" cy="507365"/>
            </a:xfrm>
          </p:grpSpPr>
          <p:sp>
            <p:nvSpPr>
              <p:cNvPr id="60" name="object 16">
                <a:extLst>
                  <a:ext uri="{FF2B5EF4-FFF2-40B4-BE49-F238E27FC236}">
                    <a16:creationId xmlns:a16="http://schemas.microsoft.com/office/drawing/2014/main" id="{19EA73A0-AA1E-8A82-38CD-ACC2A2E3C78E}"/>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1" name="object 17">
                <a:extLst>
                  <a:ext uri="{FF2B5EF4-FFF2-40B4-BE49-F238E27FC236}">
                    <a16:creationId xmlns:a16="http://schemas.microsoft.com/office/drawing/2014/main" id="{DBCFC7B2-7E77-414F-AA42-FB51315A8986}"/>
                  </a:ext>
                </a:extLst>
              </p:cNvPr>
              <p:cNvPicPr/>
              <p:nvPr/>
            </p:nvPicPr>
            <p:blipFill>
              <a:blip r:embed="rId2" cstate="print"/>
              <a:stretch>
                <a:fillRect/>
              </a:stretch>
            </p:blipFill>
            <p:spPr>
              <a:xfrm>
                <a:off x="451153" y="10746301"/>
                <a:ext cx="359287" cy="121954"/>
              </a:xfrm>
              <a:prstGeom prst="rect">
                <a:avLst/>
              </a:prstGeom>
            </p:spPr>
          </p:pic>
        </p:grpSp>
        <p:pic>
          <p:nvPicPr>
            <p:cNvPr id="51" name="Picture 50" descr="Icon&#10;&#10;Description automatically generated">
              <a:extLst>
                <a:ext uri="{FF2B5EF4-FFF2-40B4-BE49-F238E27FC236}">
                  <a16:creationId xmlns:a16="http://schemas.microsoft.com/office/drawing/2014/main" id="{F11BB7ED-21B7-00D9-F61C-94934F3A4BA8}"/>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2" name="Picture 51" descr="Logo&#10;&#10;Description automatically generated">
              <a:extLst>
                <a:ext uri="{FF2B5EF4-FFF2-40B4-BE49-F238E27FC236}">
                  <a16:creationId xmlns:a16="http://schemas.microsoft.com/office/drawing/2014/main" id="{AA7B19F9-AD0E-C8F0-0363-0C9E224E4079}"/>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C82CFDC6-1FC9-66C8-3129-086A9F8B594E}"/>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4" name="Picture 53" descr="Logo&#10;&#10;Description automatically generated with medium confidence">
              <a:extLst>
                <a:ext uri="{FF2B5EF4-FFF2-40B4-BE49-F238E27FC236}">
                  <a16:creationId xmlns:a16="http://schemas.microsoft.com/office/drawing/2014/main" id="{97072035-AFC9-D391-8829-C9ED48C204F6}"/>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5" name="Picture 54">
              <a:extLst>
                <a:ext uri="{FF2B5EF4-FFF2-40B4-BE49-F238E27FC236}">
                  <a16:creationId xmlns:a16="http://schemas.microsoft.com/office/drawing/2014/main" id="{76AC1FD1-DBF2-2D30-0BA6-8BCFA35A40DE}"/>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6" name="Picture 55" descr="Logo&#10;&#10;Description automatically generated">
              <a:extLst>
                <a:ext uri="{FF2B5EF4-FFF2-40B4-BE49-F238E27FC236}">
                  <a16:creationId xmlns:a16="http://schemas.microsoft.com/office/drawing/2014/main" id="{F0D54828-5490-7E50-898F-34018B64B82B}"/>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7" name="Picture 56" descr="Shape&#10;&#10;Description automatically generated with medium confidence">
              <a:extLst>
                <a:ext uri="{FF2B5EF4-FFF2-40B4-BE49-F238E27FC236}">
                  <a16:creationId xmlns:a16="http://schemas.microsoft.com/office/drawing/2014/main" id="{AB605C8F-31E5-A965-2CE7-3A2C4E2AD324}"/>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8" name="Picture 57" descr="Logo&#10;&#10;Description automatically generated">
              <a:extLst>
                <a:ext uri="{FF2B5EF4-FFF2-40B4-BE49-F238E27FC236}">
                  <a16:creationId xmlns:a16="http://schemas.microsoft.com/office/drawing/2014/main" id="{0A71F308-D060-24B8-25EC-497618BC8CC1}"/>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09F338A3-772B-5360-62C0-73554DE15056}"/>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289747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itle 1"/>
          <p:cNvSpPr>
            <a:spLocks noGrp="1"/>
          </p:cNvSpPr>
          <p:nvPr>
            <p:ph type="title"/>
          </p:nvPr>
        </p:nvSpPr>
        <p:spPr>
          <a:xfrm>
            <a:off x="359999" y="853200"/>
            <a:ext cx="11459981" cy="838800"/>
          </a:xfrm>
        </p:spPr>
        <p:txBody>
          <a:bodyPr>
            <a:noAutofit/>
          </a:bodyPr>
          <a:lstStyle>
            <a:lvl1pPr>
              <a:defRPr>
                <a:solidFill>
                  <a:schemeClr val="tx1"/>
                </a:solidFill>
              </a:defRPr>
            </a:lvl1pPr>
          </a:lstStyle>
          <a:p>
            <a:r>
              <a:rPr lang="en-US"/>
              <a:t>Click to edit Master title style</a:t>
            </a:r>
            <a:endParaRPr lang="en-GB"/>
          </a:p>
        </p:txBody>
      </p:sp>
      <p:sp>
        <p:nvSpPr>
          <p:cNvPr id="14" name="Content Placeholder 2"/>
          <p:cNvSpPr>
            <a:spLocks noGrp="1"/>
          </p:cNvSpPr>
          <p:nvPr>
            <p:ph idx="14"/>
          </p:nvPr>
        </p:nvSpPr>
        <p:spPr>
          <a:xfrm>
            <a:off x="3279775"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p:cNvSpPr>
            <a:spLocks noGrp="1"/>
          </p:cNvSpPr>
          <p:nvPr>
            <p:ph idx="15"/>
          </p:nvPr>
        </p:nvSpPr>
        <p:spPr>
          <a:xfrm>
            <a:off x="6199553"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idx="16"/>
          </p:nvPr>
        </p:nvSpPr>
        <p:spPr>
          <a:xfrm>
            <a:off x="9105580" y="1692000"/>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4"/>
          <p:cNvSpPr>
            <a:spLocks noGrp="1"/>
          </p:cNvSpPr>
          <p:nvPr>
            <p:ph sz="quarter" idx="17" hasCustomPrompt="1"/>
          </p:nvPr>
        </p:nvSpPr>
        <p:spPr>
          <a:xfrm>
            <a:off x="360000" y="1219825"/>
            <a:ext cx="11459980"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48" name="Slide Number Placeholder 3">
            <a:extLst>
              <a:ext uri="{FF2B5EF4-FFF2-40B4-BE49-F238E27FC236}">
                <a16:creationId xmlns:a16="http://schemas.microsoft.com/office/drawing/2014/main" id="{EBAB9451-76E0-CE4A-E62A-7BF6F18B1C71}"/>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9" name="Text Placeholder 17">
            <a:extLst>
              <a:ext uri="{FF2B5EF4-FFF2-40B4-BE49-F238E27FC236}">
                <a16:creationId xmlns:a16="http://schemas.microsoft.com/office/drawing/2014/main" id="{EE7E0DCC-BEC5-3C1D-73FD-04C9FE1A0B00}"/>
              </a:ext>
            </a:extLst>
          </p:cNvPr>
          <p:cNvSpPr>
            <a:spLocks noGrp="1"/>
          </p:cNvSpPr>
          <p:nvPr>
            <p:ph type="body" sz="quarter" idx="18"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50" name="Group 49">
            <a:extLst>
              <a:ext uri="{FF2B5EF4-FFF2-40B4-BE49-F238E27FC236}">
                <a16:creationId xmlns:a16="http://schemas.microsoft.com/office/drawing/2014/main" id="{6486DFE9-392A-F93B-1377-9FA8B51C837F}"/>
              </a:ext>
            </a:extLst>
          </p:cNvPr>
          <p:cNvGrpSpPr/>
          <p:nvPr userDrawn="1"/>
        </p:nvGrpSpPr>
        <p:grpSpPr>
          <a:xfrm>
            <a:off x="4624224" y="35672"/>
            <a:ext cx="7183030" cy="502072"/>
            <a:chOff x="376977" y="10401436"/>
            <a:chExt cx="10627399" cy="742823"/>
          </a:xfrm>
        </p:grpSpPr>
        <p:grpSp>
          <p:nvGrpSpPr>
            <p:cNvPr id="51" name="object 15">
              <a:extLst>
                <a:ext uri="{FF2B5EF4-FFF2-40B4-BE49-F238E27FC236}">
                  <a16:creationId xmlns:a16="http://schemas.microsoft.com/office/drawing/2014/main" id="{A6474820-4928-2310-37AA-637160717435}"/>
                </a:ext>
              </a:extLst>
            </p:cNvPr>
            <p:cNvGrpSpPr/>
            <p:nvPr/>
          </p:nvGrpSpPr>
          <p:grpSpPr>
            <a:xfrm>
              <a:off x="376977" y="10555882"/>
              <a:ext cx="418526" cy="418526"/>
              <a:chOff x="376946" y="10555494"/>
              <a:chExt cx="507365" cy="507365"/>
            </a:xfrm>
          </p:grpSpPr>
          <p:sp>
            <p:nvSpPr>
              <p:cNvPr id="61" name="object 16">
                <a:extLst>
                  <a:ext uri="{FF2B5EF4-FFF2-40B4-BE49-F238E27FC236}">
                    <a16:creationId xmlns:a16="http://schemas.microsoft.com/office/drawing/2014/main" id="{9AD0B651-E16B-4DF1-112A-513BBAAF8D03}"/>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2" name="object 17">
                <a:extLst>
                  <a:ext uri="{FF2B5EF4-FFF2-40B4-BE49-F238E27FC236}">
                    <a16:creationId xmlns:a16="http://schemas.microsoft.com/office/drawing/2014/main" id="{84E72903-9A1D-D2B3-5A23-F27A74990815}"/>
                  </a:ext>
                </a:extLst>
              </p:cNvPr>
              <p:cNvPicPr/>
              <p:nvPr/>
            </p:nvPicPr>
            <p:blipFill>
              <a:blip r:embed="rId2" cstate="print"/>
              <a:stretch>
                <a:fillRect/>
              </a:stretch>
            </p:blipFill>
            <p:spPr>
              <a:xfrm>
                <a:off x="451153" y="10746301"/>
                <a:ext cx="359287" cy="121954"/>
              </a:xfrm>
              <a:prstGeom prst="rect">
                <a:avLst/>
              </a:prstGeom>
            </p:spPr>
          </p:pic>
        </p:grpSp>
        <p:pic>
          <p:nvPicPr>
            <p:cNvPr id="52" name="Picture 51" descr="Icon&#10;&#10;Description automatically generated">
              <a:extLst>
                <a:ext uri="{FF2B5EF4-FFF2-40B4-BE49-F238E27FC236}">
                  <a16:creationId xmlns:a16="http://schemas.microsoft.com/office/drawing/2014/main" id="{B74EE10F-2F6B-9AE9-4DFF-5A69321F3AAF}"/>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3" name="Picture 52" descr="Logo&#10;&#10;Description automatically generated">
              <a:extLst>
                <a:ext uri="{FF2B5EF4-FFF2-40B4-BE49-F238E27FC236}">
                  <a16:creationId xmlns:a16="http://schemas.microsoft.com/office/drawing/2014/main" id="{86BFD4C9-4B96-C8C8-1C91-1E26211A7DB4}"/>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201AECF4-9C6D-28E6-CA3E-1BAE3E70CFE4}"/>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5" name="Picture 54" descr="Logo&#10;&#10;Description automatically generated with medium confidence">
              <a:extLst>
                <a:ext uri="{FF2B5EF4-FFF2-40B4-BE49-F238E27FC236}">
                  <a16:creationId xmlns:a16="http://schemas.microsoft.com/office/drawing/2014/main" id="{1DB23AD0-B7C5-664A-2F9C-0AFFB688EA68}"/>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6" name="Picture 55">
              <a:extLst>
                <a:ext uri="{FF2B5EF4-FFF2-40B4-BE49-F238E27FC236}">
                  <a16:creationId xmlns:a16="http://schemas.microsoft.com/office/drawing/2014/main" id="{00D6CB10-9755-2541-B9F6-772506B79B21}"/>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7" name="Picture 56" descr="Logo&#10;&#10;Description automatically generated">
              <a:extLst>
                <a:ext uri="{FF2B5EF4-FFF2-40B4-BE49-F238E27FC236}">
                  <a16:creationId xmlns:a16="http://schemas.microsoft.com/office/drawing/2014/main" id="{3739F65F-5FAB-B4A3-A43C-70A7B72F5F53}"/>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8" name="Picture 57" descr="Shape&#10;&#10;Description automatically generated with medium confidence">
              <a:extLst>
                <a:ext uri="{FF2B5EF4-FFF2-40B4-BE49-F238E27FC236}">
                  <a16:creationId xmlns:a16="http://schemas.microsoft.com/office/drawing/2014/main" id="{C45D7E0A-DBFB-6901-2736-68ACB4793A0A}"/>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9" name="Picture 58" descr="Logo&#10;&#10;Description automatically generated">
              <a:extLst>
                <a:ext uri="{FF2B5EF4-FFF2-40B4-BE49-F238E27FC236}">
                  <a16:creationId xmlns:a16="http://schemas.microsoft.com/office/drawing/2014/main" id="{E0D12864-29D8-654E-7F6D-F609828C64D6}"/>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E66EF74C-474E-D9D2-FBFA-FFD6DF1C5C95}"/>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195997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60000" y="853200"/>
            <a:ext cx="11466874" cy="838800"/>
          </a:xfrm>
        </p:spPr>
        <p:txBody>
          <a:bodyPr>
            <a:noAutofit/>
          </a:bodyPr>
          <a:lstStyle>
            <a:lvl1pPr>
              <a:defRPr>
                <a:solidFill>
                  <a:schemeClr val="tx1"/>
                </a:solidFill>
              </a:defRPr>
            </a:lvl1pPr>
          </a:lstStyle>
          <a:p>
            <a:r>
              <a:rPr lang="en-US"/>
              <a:t>Click to edit Master title style</a:t>
            </a:r>
            <a:endParaRPr lang="en-GB"/>
          </a:p>
        </p:txBody>
      </p:sp>
      <p:sp>
        <p:nvSpPr>
          <p:cNvPr id="12" name="Content Placeholder 4"/>
          <p:cNvSpPr>
            <a:spLocks noGrp="1"/>
          </p:cNvSpPr>
          <p:nvPr>
            <p:ph sz="quarter" idx="14" hasCustomPrompt="1"/>
          </p:nvPr>
        </p:nvSpPr>
        <p:spPr>
          <a:xfrm>
            <a:off x="360000" y="1219825"/>
            <a:ext cx="11466873" cy="472175"/>
          </a:xfrm>
        </p:spPr>
        <p:txBody>
          <a:bodyPr>
            <a:noAutofit/>
          </a:bodyPr>
          <a:lstStyle>
            <a:lvl1pPr>
              <a:spcBef>
                <a:spcPts val="0"/>
              </a:spcBef>
              <a:defRPr sz="2200" b="0">
                <a:solidFill>
                  <a:schemeClr val="tx1"/>
                </a:solidFill>
              </a:defRPr>
            </a:lvl1pPr>
          </a:lstStyle>
          <a:p>
            <a:pPr lvl="0"/>
            <a:r>
              <a:rPr lang="en-US"/>
              <a:t>Click to add sub-title</a:t>
            </a:r>
          </a:p>
        </p:txBody>
      </p:sp>
      <p:sp>
        <p:nvSpPr>
          <p:cNvPr id="44" name="Slide Number Placeholder 3">
            <a:extLst>
              <a:ext uri="{FF2B5EF4-FFF2-40B4-BE49-F238E27FC236}">
                <a16:creationId xmlns:a16="http://schemas.microsoft.com/office/drawing/2014/main" id="{B797E3BD-CBA6-7AF0-A424-289994584B1B}"/>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45" name="Text Placeholder 17">
            <a:extLst>
              <a:ext uri="{FF2B5EF4-FFF2-40B4-BE49-F238E27FC236}">
                <a16:creationId xmlns:a16="http://schemas.microsoft.com/office/drawing/2014/main" id="{64452DF1-E277-27E7-C117-B428E8A85DA1}"/>
              </a:ext>
            </a:extLst>
          </p:cNvPr>
          <p:cNvSpPr>
            <a:spLocks noGrp="1"/>
          </p:cNvSpPr>
          <p:nvPr>
            <p:ph type="body" sz="quarter" idx="18"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46" name="Group 45">
            <a:extLst>
              <a:ext uri="{FF2B5EF4-FFF2-40B4-BE49-F238E27FC236}">
                <a16:creationId xmlns:a16="http://schemas.microsoft.com/office/drawing/2014/main" id="{84AFBDF9-0571-5E4F-3265-90251CDC1356}"/>
              </a:ext>
            </a:extLst>
          </p:cNvPr>
          <p:cNvGrpSpPr/>
          <p:nvPr userDrawn="1"/>
        </p:nvGrpSpPr>
        <p:grpSpPr>
          <a:xfrm>
            <a:off x="4624224" y="35672"/>
            <a:ext cx="7183030" cy="502072"/>
            <a:chOff x="376977" y="10401436"/>
            <a:chExt cx="10627399" cy="742823"/>
          </a:xfrm>
        </p:grpSpPr>
        <p:grpSp>
          <p:nvGrpSpPr>
            <p:cNvPr id="47" name="object 15">
              <a:extLst>
                <a:ext uri="{FF2B5EF4-FFF2-40B4-BE49-F238E27FC236}">
                  <a16:creationId xmlns:a16="http://schemas.microsoft.com/office/drawing/2014/main" id="{7D7D37C6-436F-CA25-E23F-DCC603F21DAC}"/>
                </a:ext>
              </a:extLst>
            </p:cNvPr>
            <p:cNvGrpSpPr/>
            <p:nvPr/>
          </p:nvGrpSpPr>
          <p:grpSpPr>
            <a:xfrm>
              <a:off x="376977" y="10555882"/>
              <a:ext cx="418526" cy="418526"/>
              <a:chOff x="376946" y="10555494"/>
              <a:chExt cx="507365" cy="507365"/>
            </a:xfrm>
          </p:grpSpPr>
          <p:sp>
            <p:nvSpPr>
              <p:cNvPr id="57" name="object 16">
                <a:extLst>
                  <a:ext uri="{FF2B5EF4-FFF2-40B4-BE49-F238E27FC236}">
                    <a16:creationId xmlns:a16="http://schemas.microsoft.com/office/drawing/2014/main" id="{475E48D1-8525-C418-B22C-97F517625BC3}"/>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58" name="object 17">
                <a:extLst>
                  <a:ext uri="{FF2B5EF4-FFF2-40B4-BE49-F238E27FC236}">
                    <a16:creationId xmlns:a16="http://schemas.microsoft.com/office/drawing/2014/main" id="{16A82CF0-9D94-0C7D-4DC4-F2E30383DDC8}"/>
                  </a:ext>
                </a:extLst>
              </p:cNvPr>
              <p:cNvPicPr/>
              <p:nvPr/>
            </p:nvPicPr>
            <p:blipFill>
              <a:blip r:embed="rId2" cstate="print"/>
              <a:stretch>
                <a:fillRect/>
              </a:stretch>
            </p:blipFill>
            <p:spPr>
              <a:xfrm>
                <a:off x="451153" y="10746301"/>
                <a:ext cx="359287" cy="121954"/>
              </a:xfrm>
              <a:prstGeom prst="rect">
                <a:avLst/>
              </a:prstGeom>
            </p:spPr>
          </p:pic>
        </p:grpSp>
        <p:pic>
          <p:nvPicPr>
            <p:cNvPr id="48" name="Picture 47" descr="Icon&#10;&#10;Description automatically generated">
              <a:extLst>
                <a:ext uri="{FF2B5EF4-FFF2-40B4-BE49-F238E27FC236}">
                  <a16:creationId xmlns:a16="http://schemas.microsoft.com/office/drawing/2014/main" id="{17C70874-0085-43B7-D615-C7C0230CB2AE}"/>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49" name="Picture 48" descr="Logo&#10;&#10;Description automatically generated">
              <a:extLst>
                <a:ext uri="{FF2B5EF4-FFF2-40B4-BE49-F238E27FC236}">
                  <a16:creationId xmlns:a16="http://schemas.microsoft.com/office/drawing/2014/main" id="{7568791D-C51B-060B-755D-5FAE89A9FAB4}"/>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632EBE57-C9C0-8E7D-BC96-8ED612260E98}"/>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9C1E2AF8-A57E-26C7-5034-D378E0D3FEED}"/>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52" name="Picture 51">
              <a:extLst>
                <a:ext uri="{FF2B5EF4-FFF2-40B4-BE49-F238E27FC236}">
                  <a16:creationId xmlns:a16="http://schemas.microsoft.com/office/drawing/2014/main" id="{AE0C409B-F7C3-0AC9-CD15-1A944A70557F}"/>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53" name="Picture 52" descr="Logo&#10;&#10;Description automatically generated">
              <a:extLst>
                <a:ext uri="{FF2B5EF4-FFF2-40B4-BE49-F238E27FC236}">
                  <a16:creationId xmlns:a16="http://schemas.microsoft.com/office/drawing/2014/main" id="{CB83EBB1-CBEF-38C4-49A8-511879313DB4}"/>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54" name="Picture 53" descr="Shape&#10;&#10;Description automatically generated with medium confidence">
              <a:extLst>
                <a:ext uri="{FF2B5EF4-FFF2-40B4-BE49-F238E27FC236}">
                  <a16:creationId xmlns:a16="http://schemas.microsoft.com/office/drawing/2014/main" id="{2FDF076B-C7D1-BA96-BC8D-3FEA9636200B}"/>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55" name="Picture 54" descr="Logo&#10;&#10;Description automatically generated">
              <a:extLst>
                <a:ext uri="{FF2B5EF4-FFF2-40B4-BE49-F238E27FC236}">
                  <a16:creationId xmlns:a16="http://schemas.microsoft.com/office/drawing/2014/main" id="{4FEACCC9-DFF5-9A92-72EA-13E777E08B84}"/>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1A9F8734-FDC4-DDBC-C708-A769B50E22EA}"/>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23202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1E5EEA28-58EC-E337-DE4C-FBDFD5774E6A}"/>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
        <p:nvSpPr>
          <p:cNvPr id="21" name="Text Placeholder 17">
            <a:extLst>
              <a:ext uri="{FF2B5EF4-FFF2-40B4-BE49-F238E27FC236}">
                <a16:creationId xmlns:a16="http://schemas.microsoft.com/office/drawing/2014/main" id="{3231B5E0-737E-5404-3219-1433A5A55EFF}"/>
              </a:ext>
            </a:extLst>
          </p:cNvPr>
          <p:cNvSpPr>
            <a:spLocks noGrp="1"/>
          </p:cNvSpPr>
          <p:nvPr>
            <p:ph type="body" sz="quarter" idx="18" hasCustomPrompt="1"/>
          </p:nvPr>
        </p:nvSpPr>
        <p:spPr>
          <a:xfrm>
            <a:off x="359999" y="6286501"/>
            <a:ext cx="10422301" cy="230762"/>
          </a:xfrm>
        </p:spPr>
        <p:txBody>
          <a:bodyPr anchor="b">
            <a:noAutofit/>
          </a:bodyPr>
          <a:lstStyle>
            <a:lvl1pPr>
              <a:defRPr sz="800">
                <a:solidFill>
                  <a:schemeClr val="tx1"/>
                </a:solidFill>
              </a:defRPr>
            </a:lvl1pPr>
          </a:lstStyle>
          <a:p>
            <a:pPr lvl="0"/>
            <a:r>
              <a:rPr lang="en-US"/>
              <a:t>Click to add footer text</a:t>
            </a:r>
          </a:p>
        </p:txBody>
      </p:sp>
      <p:grpSp>
        <p:nvGrpSpPr>
          <p:cNvPr id="22" name="Group 21">
            <a:extLst>
              <a:ext uri="{FF2B5EF4-FFF2-40B4-BE49-F238E27FC236}">
                <a16:creationId xmlns:a16="http://schemas.microsoft.com/office/drawing/2014/main" id="{D235D54A-859D-1B01-257E-FB8D6F542DBE}"/>
              </a:ext>
            </a:extLst>
          </p:cNvPr>
          <p:cNvGrpSpPr/>
          <p:nvPr userDrawn="1"/>
        </p:nvGrpSpPr>
        <p:grpSpPr>
          <a:xfrm>
            <a:off x="4624224" y="35672"/>
            <a:ext cx="7183030" cy="502072"/>
            <a:chOff x="376977" y="10401436"/>
            <a:chExt cx="10627399" cy="742823"/>
          </a:xfrm>
        </p:grpSpPr>
        <p:grpSp>
          <p:nvGrpSpPr>
            <p:cNvPr id="23" name="object 15">
              <a:extLst>
                <a:ext uri="{FF2B5EF4-FFF2-40B4-BE49-F238E27FC236}">
                  <a16:creationId xmlns:a16="http://schemas.microsoft.com/office/drawing/2014/main" id="{363390EE-8403-E4EC-B90F-7F2421785129}"/>
                </a:ext>
              </a:extLst>
            </p:cNvPr>
            <p:cNvGrpSpPr/>
            <p:nvPr/>
          </p:nvGrpSpPr>
          <p:grpSpPr>
            <a:xfrm>
              <a:off x="376977" y="10555882"/>
              <a:ext cx="418526" cy="418526"/>
              <a:chOff x="376946" y="10555494"/>
              <a:chExt cx="507365" cy="507365"/>
            </a:xfrm>
          </p:grpSpPr>
          <p:sp>
            <p:nvSpPr>
              <p:cNvPr id="42" name="object 16">
                <a:extLst>
                  <a:ext uri="{FF2B5EF4-FFF2-40B4-BE49-F238E27FC236}">
                    <a16:creationId xmlns:a16="http://schemas.microsoft.com/office/drawing/2014/main" id="{FAA56122-41BE-E5BE-9494-2B67B32357D1}"/>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43" name="object 17">
                <a:extLst>
                  <a:ext uri="{FF2B5EF4-FFF2-40B4-BE49-F238E27FC236}">
                    <a16:creationId xmlns:a16="http://schemas.microsoft.com/office/drawing/2014/main" id="{7A1349A8-6C5A-BD1F-C544-B13FE7C60369}"/>
                  </a:ext>
                </a:extLst>
              </p:cNvPr>
              <p:cNvPicPr/>
              <p:nvPr/>
            </p:nvPicPr>
            <p:blipFill>
              <a:blip r:embed="rId2" cstate="print"/>
              <a:stretch>
                <a:fillRect/>
              </a:stretch>
            </p:blipFill>
            <p:spPr>
              <a:xfrm>
                <a:off x="451153" y="10746301"/>
                <a:ext cx="359287" cy="121954"/>
              </a:xfrm>
              <a:prstGeom prst="rect">
                <a:avLst/>
              </a:prstGeom>
            </p:spPr>
          </p:pic>
        </p:grpSp>
        <p:pic>
          <p:nvPicPr>
            <p:cNvPr id="24" name="Picture 23" descr="Icon&#10;&#10;Description automatically generated">
              <a:extLst>
                <a:ext uri="{FF2B5EF4-FFF2-40B4-BE49-F238E27FC236}">
                  <a16:creationId xmlns:a16="http://schemas.microsoft.com/office/drawing/2014/main" id="{29483688-B050-1C92-E3CE-3932E4C664A4}"/>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25" name="Picture 24" descr="Logo&#10;&#10;Description automatically generated">
              <a:extLst>
                <a:ext uri="{FF2B5EF4-FFF2-40B4-BE49-F238E27FC236}">
                  <a16:creationId xmlns:a16="http://schemas.microsoft.com/office/drawing/2014/main" id="{8432277C-CE3E-E614-CE6D-45D25311CD75}"/>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D2102F4C-30BE-E669-19EB-DAB6B2D402CD}"/>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27" name="Picture 26" descr="Logo&#10;&#10;Description automatically generated with medium confidence">
              <a:extLst>
                <a:ext uri="{FF2B5EF4-FFF2-40B4-BE49-F238E27FC236}">
                  <a16:creationId xmlns:a16="http://schemas.microsoft.com/office/drawing/2014/main" id="{E0F28C9C-53FB-80DC-11AD-B237814B6EDA}"/>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28" name="Picture 27">
              <a:extLst>
                <a:ext uri="{FF2B5EF4-FFF2-40B4-BE49-F238E27FC236}">
                  <a16:creationId xmlns:a16="http://schemas.microsoft.com/office/drawing/2014/main" id="{826CE280-4CC3-4DBF-991E-61067EB098F1}"/>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38" name="Picture 37" descr="Logo&#10;&#10;Description automatically generated">
              <a:extLst>
                <a:ext uri="{FF2B5EF4-FFF2-40B4-BE49-F238E27FC236}">
                  <a16:creationId xmlns:a16="http://schemas.microsoft.com/office/drawing/2014/main" id="{A30A939D-25F3-FD93-3313-CA2E7785404D}"/>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CE0E9E2C-06BD-F03B-612B-0A3F691986F0}"/>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40" name="Picture 39" descr="Logo&#10;&#10;Description automatically generated">
              <a:extLst>
                <a:ext uri="{FF2B5EF4-FFF2-40B4-BE49-F238E27FC236}">
                  <a16:creationId xmlns:a16="http://schemas.microsoft.com/office/drawing/2014/main" id="{6CE68536-F591-6450-7458-FD219A7CA942}"/>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BD46E9C4-B6CB-6F75-6F0A-C9042E9BF9E2}"/>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18501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BD8FEC-8457-4C94-8089-8641BDF31D91}"/>
              </a:ext>
            </a:extLst>
          </p:cNvPr>
          <p:cNvPicPr>
            <a:picLocks noChangeAspect="1"/>
          </p:cNvPicPr>
          <p:nvPr userDrawn="1"/>
        </p:nvPicPr>
        <p:blipFill rotWithShape="1">
          <a:blip r:embed="rId2"/>
          <a:srcRect t="15625"/>
          <a:stretch/>
        </p:blipFill>
        <p:spPr>
          <a:xfrm>
            <a:off x="0" y="0"/>
            <a:ext cx="12192000" cy="6858000"/>
          </a:xfrm>
          <a:prstGeom prst="rect">
            <a:avLst/>
          </a:prstGeom>
        </p:spPr>
      </p:pic>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a:t>Click to edit Master title style</a:t>
            </a:r>
            <a:endParaRPr lang="en-GB"/>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337830" y="561242"/>
            <a:ext cx="2052000" cy="417129"/>
          </a:xfrm>
          <a:prstGeom prst="rect">
            <a:avLst/>
          </a:prstGeom>
        </p:spPr>
      </p:pic>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a:t>Click to add footer text</a:t>
            </a:r>
          </a:p>
        </p:txBody>
      </p:sp>
    </p:spTree>
    <p:extLst>
      <p:ext uri="{BB962C8B-B14F-4D97-AF65-F5344CB8AC3E}">
        <p14:creationId xmlns:p14="http://schemas.microsoft.com/office/powerpoint/2010/main" val="86145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FFFFF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000000"/>
                </a:solidFill>
              </a:defRPr>
            </a:lvl1pPr>
          </a:lstStyle>
          <a:p>
            <a:fld id="{4034BEE3-566C-4068-A777-C3A4762E861B}" type="slidenum">
              <a:rPr lang="en-GB" smtClean="0"/>
              <a:pPr/>
              <a:t>‹#›</a:t>
            </a:fld>
            <a:endParaRPr lang="en-GB" dirty="0"/>
          </a:p>
        </p:txBody>
      </p:sp>
      <p:sp>
        <p:nvSpPr>
          <p:cNvPr id="7"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rgbClr val="000000"/>
                </a:solidFill>
              </a:defRPr>
            </a:lvl1pPr>
          </a:lstStyle>
          <a:p>
            <a:pPr lvl="0"/>
            <a:r>
              <a:rPr lang="en-US"/>
              <a:t>Click to add footer text</a:t>
            </a:r>
          </a:p>
        </p:txBody>
      </p:sp>
      <p:sp>
        <p:nvSpPr>
          <p:cNvPr id="8" name="Title 1"/>
          <p:cNvSpPr>
            <a:spLocks noGrp="1"/>
          </p:cNvSpPr>
          <p:nvPr>
            <p:ph type="ctrTitle"/>
          </p:nvPr>
        </p:nvSpPr>
        <p:spPr>
          <a:xfrm>
            <a:off x="360000" y="3846097"/>
            <a:ext cx="11466875" cy="1143000"/>
          </a:xfrm>
        </p:spPr>
        <p:txBody>
          <a:bodyPr anchor="b">
            <a:noAutofit/>
          </a:bodyPr>
          <a:lstStyle>
            <a:lvl1pPr algn="l">
              <a:defRPr sz="2400" b="1">
                <a:solidFill>
                  <a:srgbClr val="000000"/>
                </a:solidFill>
              </a:defRPr>
            </a:lvl1pPr>
          </a:lstStyle>
          <a:p>
            <a:r>
              <a:rPr lang="en-US"/>
              <a:t>Click to edit Master title style</a:t>
            </a:r>
            <a:endParaRPr lang="en-GB"/>
          </a:p>
        </p:txBody>
      </p:sp>
      <p:sp>
        <p:nvSpPr>
          <p:cNvPr id="9"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2" name="Google Shape;54;p13">
            <a:extLst>
              <a:ext uri="{FF2B5EF4-FFF2-40B4-BE49-F238E27FC236}">
                <a16:creationId xmlns:a16="http://schemas.microsoft.com/office/drawing/2014/main" id="{6928ADD8-C468-02C7-C551-BE3066F2E1EA}"/>
              </a:ext>
            </a:extLst>
          </p:cNvPr>
          <p:cNvGrpSpPr/>
          <p:nvPr userDrawn="1"/>
        </p:nvGrpSpPr>
        <p:grpSpPr>
          <a:xfrm rot="19081525">
            <a:off x="2156794" y="-4118107"/>
            <a:ext cx="8425321" cy="8605219"/>
            <a:chOff x="1378000" y="238125"/>
            <a:chExt cx="4864000" cy="5238750"/>
          </a:xfrm>
        </p:grpSpPr>
        <p:sp>
          <p:nvSpPr>
            <p:cNvPr id="3" name="Google Shape;55;p13">
              <a:extLst>
                <a:ext uri="{FF2B5EF4-FFF2-40B4-BE49-F238E27FC236}">
                  <a16:creationId xmlns:a16="http://schemas.microsoft.com/office/drawing/2014/main" id="{8567C52A-0426-A7D4-09B5-5D8C4075813A}"/>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6;p13">
              <a:extLst>
                <a:ext uri="{FF2B5EF4-FFF2-40B4-BE49-F238E27FC236}">
                  <a16:creationId xmlns:a16="http://schemas.microsoft.com/office/drawing/2014/main" id="{895E56A9-D3A1-1B42-1D7C-9823BB098537}"/>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7;p13">
              <a:extLst>
                <a:ext uri="{FF2B5EF4-FFF2-40B4-BE49-F238E27FC236}">
                  <a16:creationId xmlns:a16="http://schemas.microsoft.com/office/drawing/2014/main" id="{1455D182-C543-ED57-B0B8-C305705480D7}"/>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8;p13">
              <a:extLst>
                <a:ext uri="{FF2B5EF4-FFF2-40B4-BE49-F238E27FC236}">
                  <a16:creationId xmlns:a16="http://schemas.microsoft.com/office/drawing/2014/main" id="{7959778A-AD4C-B0CB-810E-28757559B5BF}"/>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9;p13">
              <a:extLst>
                <a:ext uri="{FF2B5EF4-FFF2-40B4-BE49-F238E27FC236}">
                  <a16:creationId xmlns:a16="http://schemas.microsoft.com/office/drawing/2014/main" id="{5D016E16-8EB6-DE98-2F73-722596F6824A}"/>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p13">
              <a:extLst>
                <a:ext uri="{FF2B5EF4-FFF2-40B4-BE49-F238E27FC236}">
                  <a16:creationId xmlns:a16="http://schemas.microsoft.com/office/drawing/2014/main" id="{FAC9153D-BD7D-8B87-3A96-CFA2ED934EEA}"/>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1;p13">
              <a:extLst>
                <a:ext uri="{FF2B5EF4-FFF2-40B4-BE49-F238E27FC236}">
                  <a16:creationId xmlns:a16="http://schemas.microsoft.com/office/drawing/2014/main" id="{52B046F7-53EB-9513-EF76-D9B16716AC17}"/>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2;p13">
              <a:extLst>
                <a:ext uri="{FF2B5EF4-FFF2-40B4-BE49-F238E27FC236}">
                  <a16:creationId xmlns:a16="http://schemas.microsoft.com/office/drawing/2014/main" id="{CD524D33-CB66-13D0-459B-B00C02F478EA}"/>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D6544ADF-8D37-191E-6824-79D87EF12CDA}"/>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4;p13">
              <a:extLst>
                <a:ext uri="{FF2B5EF4-FFF2-40B4-BE49-F238E27FC236}">
                  <a16:creationId xmlns:a16="http://schemas.microsoft.com/office/drawing/2014/main" id="{A7383636-90CE-ECEB-29A7-6F0F16EEF593}"/>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5;p13">
              <a:extLst>
                <a:ext uri="{FF2B5EF4-FFF2-40B4-BE49-F238E27FC236}">
                  <a16:creationId xmlns:a16="http://schemas.microsoft.com/office/drawing/2014/main" id="{4A4546DE-0EA3-ACAB-D540-52122DD406C8}"/>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6;p13">
              <a:extLst>
                <a:ext uri="{FF2B5EF4-FFF2-40B4-BE49-F238E27FC236}">
                  <a16:creationId xmlns:a16="http://schemas.microsoft.com/office/drawing/2014/main" id="{7DC87BAF-6ED8-8FF7-959A-5345EDC0B924}"/>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7;p13">
              <a:extLst>
                <a:ext uri="{FF2B5EF4-FFF2-40B4-BE49-F238E27FC236}">
                  <a16:creationId xmlns:a16="http://schemas.microsoft.com/office/drawing/2014/main" id="{12D4EB6C-81DD-A7C2-CD71-A0D93F7E8DB5}"/>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8;p13">
              <a:extLst>
                <a:ext uri="{FF2B5EF4-FFF2-40B4-BE49-F238E27FC236}">
                  <a16:creationId xmlns:a16="http://schemas.microsoft.com/office/drawing/2014/main" id="{5D19B939-DABC-7B3C-C33F-20D8479E36E4}"/>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69;p13">
              <a:extLst>
                <a:ext uri="{FF2B5EF4-FFF2-40B4-BE49-F238E27FC236}">
                  <a16:creationId xmlns:a16="http://schemas.microsoft.com/office/drawing/2014/main" id="{A0AF9FF1-8ED8-5CED-3B6B-4B0C9854A835}"/>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p13">
              <a:extLst>
                <a:ext uri="{FF2B5EF4-FFF2-40B4-BE49-F238E27FC236}">
                  <a16:creationId xmlns:a16="http://schemas.microsoft.com/office/drawing/2014/main" id="{9FDC7801-F230-AD2B-3394-9A965B8C3016}"/>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p13">
              <a:extLst>
                <a:ext uri="{FF2B5EF4-FFF2-40B4-BE49-F238E27FC236}">
                  <a16:creationId xmlns:a16="http://schemas.microsoft.com/office/drawing/2014/main" id="{93C53286-B358-7110-E8FE-5CCD71F6271E}"/>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2;p13">
              <a:extLst>
                <a:ext uri="{FF2B5EF4-FFF2-40B4-BE49-F238E27FC236}">
                  <a16:creationId xmlns:a16="http://schemas.microsoft.com/office/drawing/2014/main" id="{BE4FB6A5-3DE3-424F-45AC-EA70049898EC}"/>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3;p13">
              <a:extLst>
                <a:ext uri="{FF2B5EF4-FFF2-40B4-BE49-F238E27FC236}">
                  <a16:creationId xmlns:a16="http://schemas.microsoft.com/office/drawing/2014/main" id="{B03C381A-4EFE-5BF8-8D07-E18A31BAF0D9}"/>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4;p13">
              <a:extLst>
                <a:ext uri="{FF2B5EF4-FFF2-40B4-BE49-F238E27FC236}">
                  <a16:creationId xmlns:a16="http://schemas.microsoft.com/office/drawing/2014/main" id="{0764DD75-4871-E054-30BA-1337517ED314}"/>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5;p13">
              <a:extLst>
                <a:ext uri="{FF2B5EF4-FFF2-40B4-BE49-F238E27FC236}">
                  <a16:creationId xmlns:a16="http://schemas.microsoft.com/office/drawing/2014/main" id="{8C62A7D5-820E-18A7-210B-2CD810E35087}"/>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6;p13">
              <a:extLst>
                <a:ext uri="{FF2B5EF4-FFF2-40B4-BE49-F238E27FC236}">
                  <a16:creationId xmlns:a16="http://schemas.microsoft.com/office/drawing/2014/main" id="{2ABE6B74-1A7C-5085-5430-801380DFA2CC}"/>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7;p13">
              <a:extLst>
                <a:ext uri="{FF2B5EF4-FFF2-40B4-BE49-F238E27FC236}">
                  <a16:creationId xmlns:a16="http://schemas.microsoft.com/office/drawing/2014/main" id="{B9A69859-B3D2-D629-FE23-244FDFEC15F0}"/>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8;p13">
              <a:extLst>
                <a:ext uri="{FF2B5EF4-FFF2-40B4-BE49-F238E27FC236}">
                  <a16:creationId xmlns:a16="http://schemas.microsoft.com/office/drawing/2014/main" id="{62440E3D-50B7-88B7-7148-D08C25BC4548}"/>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79;p13">
              <a:extLst>
                <a:ext uri="{FF2B5EF4-FFF2-40B4-BE49-F238E27FC236}">
                  <a16:creationId xmlns:a16="http://schemas.microsoft.com/office/drawing/2014/main" id="{E36AE5D7-91FC-E9E6-4450-1E61383CBBB6}"/>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80;p13">
              <a:extLst>
                <a:ext uri="{FF2B5EF4-FFF2-40B4-BE49-F238E27FC236}">
                  <a16:creationId xmlns:a16="http://schemas.microsoft.com/office/drawing/2014/main" id="{2723A3D0-2ECC-3847-2345-834689A513FE}"/>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1;p13">
              <a:extLst>
                <a:ext uri="{FF2B5EF4-FFF2-40B4-BE49-F238E27FC236}">
                  <a16:creationId xmlns:a16="http://schemas.microsoft.com/office/drawing/2014/main" id="{2B7DAFEF-F06C-84EC-2135-65ACEB26BC6B}"/>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2;p13">
              <a:extLst>
                <a:ext uri="{FF2B5EF4-FFF2-40B4-BE49-F238E27FC236}">
                  <a16:creationId xmlns:a16="http://schemas.microsoft.com/office/drawing/2014/main" id="{5F8CB71C-21E7-F458-33CF-7279F47AFF7D}"/>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83;p13">
              <a:extLst>
                <a:ext uri="{FF2B5EF4-FFF2-40B4-BE49-F238E27FC236}">
                  <a16:creationId xmlns:a16="http://schemas.microsoft.com/office/drawing/2014/main" id="{B20AEBBF-691A-7518-2C59-C639DA0E4267}"/>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84;p13">
              <a:extLst>
                <a:ext uri="{FF2B5EF4-FFF2-40B4-BE49-F238E27FC236}">
                  <a16:creationId xmlns:a16="http://schemas.microsoft.com/office/drawing/2014/main" id="{CD02EB2F-FBAA-A4E9-4C18-D221CECB6618}"/>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5;p13">
              <a:extLst>
                <a:ext uri="{FF2B5EF4-FFF2-40B4-BE49-F238E27FC236}">
                  <a16:creationId xmlns:a16="http://schemas.microsoft.com/office/drawing/2014/main" id="{D5481A47-E5E4-4EAF-8EC8-5CE65283A643}"/>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86;p13">
              <a:extLst>
                <a:ext uri="{FF2B5EF4-FFF2-40B4-BE49-F238E27FC236}">
                  <a16:creationId xmlns:a16="http://schemas.microsoft.com/office/drawing/2014/main" id="{31918A66-48B6-813A-7788-01EB2FD83237}"/>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7;p13">
              <a:extLst>
                <a:ext uri="{FF2B5EF4-FFF2-40B4-BE49-F238E27FC236}">
                  <a16:creationId xmlns:a16="http://schemas.microsoft.com/office/drawing/2014/main" id="{64BC2643-5D28-D208-5E59-94A9DB294DC4}"/>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8;p13">
              <a:extLst>
                <a:ext uri="{FF2B5EF4-FFF2-40B4-BE49-F238E27FC236}">
                  <a16:creationId xmlns:a16="http://schemas.microsoft.com/office/drawing/2014/main" id="{57ED0687-8466-76B4-24CD-4FCF4BE64CAC}"/>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9;p13">
              <a:extLst>
                <a:ext uri="{FF2B5EF4-FFF2-40B4-BE49-F238E27FC236}">
                  <a16:creationId xmlns:a16="http://schemas.microsoft.com/office/drawing/2014/main" id="{40C750B4-C611-1B08-FC4F-BF895EBBD789}"/>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0;p13">
              <a:extLst>
                <a:ext uri="{FF2B5EF4-FFF2-40B4-BE49-F238E27FC236}">
                  <a16:creationId xmlns:a16="http://schemas.microsoft.com/office/drawing/2014/main" id="{7C33C289-0C1B-6BFE-8246-01B9851F571B}"/>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1;p13">
              <a:extLst>
                <a:ext uri="{FF2B5EF4-FFF2-40B4-BE49-F238E27FC236}">
                  <a16:creationId xmlns:a16="http://schemas.microsoft.com/office/drawing/2014/main" id="{3F7C4CEA-81D5-4D2C-4B9C-8D9B87245B9F}"/>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p13">
              <a:extLst>
                <a:ext uri="{FF2B5EF4-FFF2-40B4-BE49-F238E27FC236}">
                  <a16:creationId xmlns:a16="http://schemas.microsoft.com/office/drawing/2014/main" id="{CBBD98C5-6279-6F5F-CFE0-854410BAEE23}"/>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3;p13">
              <a:extLst>
                <a:ext uri="{FF2B5EF4-FFF2-40B4-BE49-F238E27FC236}">
                  <a16:creationId xmlns:a16="http://schemas.microsoft.com/office/drawing/2014/main" id="{DCF93184-7D2D-B6C1-8337-2E5C9083C7E9}"/>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p13">
              <a:extLst>
                <a:ext uri="{FF2B5EF4-FFF2-40B4-BE49-F238E27FC236}">
                  <a16:creationId xmlns:a16="http://schemas.microsoft.com/office/drawing/2014/main" id="{A5D3E165-345C-6FB8-37A2-4763C8658246}"/>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p13">
              <a:extLst>
                <a:ext uri="{FF2B5EF4-FFF2-40B4-BE49-F238E27FC236}">
                  <a16:creationId xmlns:a16="http://schemas.microsoft.com/office/drawing/2014/main" id="{18CBA93C-F26F-4834-9B5E-8F6831B41569}"/>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p13">
              <a:extLst>
                <a:ext uri="{FF2B5EF4-FFF2-40B4-BE49-F238E27FC236}">
                  <a16:creationId xmlns:a16="http://schemas.microsoft.com/office/drawing/2014/main" id="{18186DD7-F7E1-8915-56EA-10B37F7212A3}"/>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p13">
              <a:extLst>
                <a:ext uri="{FF2B5EF4-FFF2-40B4-BE49-F238E27FC236}">
                  <a16:creationId xmlns:a16="http://schemas.microsoft.com/office/drawing/2014/main" id="{09CE063E-E624-0019-D900-D2D269F08E6E}"/>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p13">
              <a:extLst>
                <a:ext uri="{FF2B5EF4-FFF2-40B4-BE49-F238E27FC236}">
                  <a16:creationId xmlns:a16="http://schemas.microsoft.com/office/drawing/2014/main" id="{47D4F5FF-6162-506F-0651-2F94F5BEBD29}"/>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9;p13">
              <a:extLst>
                <a:ext uri="{FF2B5EF4-FFF2-40B4-BE49-F238E27FC236}">
                  <a16:creationId xmlns:a16="http://schemas.microsoft.com/office/drawing/2014/main" id="{360284B5-179E-2FDF-B8B0-E6A79FC34694}"/>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0;p13">
              <a:extLst>
                <a:ext uri="{FF2B5EF4-FFF2-40B4-BE49-F238E27FC236}">
                  <a16:creationId xmlns:a16="http://schemas.microsoft.com/office/drawing/2014/main" id="{A45A420F-8C47-F406-0712-71A2F3D94E07}"/>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1;p13">
              <a:extLst>
                <a:ext uri="{FF2B5EF4-FFF2-40B4-BE49-F238E27FC236}">
                  <a16:creationId xmlns:a16="http://schemas.microsoft.com/office/drawing/2014/main" id="{7C1A7A23-346F-F53D-4279-EE5E8E913073}"/>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p13">
              <a:extLst>
                <a:ext uri="{FF2B5EF4-FFF2-40B4-BE49-F238E27FC236}">
                  <a16:creationId xmlns:a16="http://schemas.microsoft.com/office/drawing/2014/main" id="{AFB3F990-1A31-09C5-F51B-AD8667444179}"/>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3;p13">
              <a:extLst>
                <a:ext uri="{FF2B5EF4-FFF2-40B4-BE49-F238E27FC236}">
                  <a16:creationId xmlns:a16="http://schemas.microsoft.com/office/drawing/2014/main" id="{9FB24A44-EABF-6871-ABCB-99CAB76C327E}"/>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4;p13">
              <a:extLst>
                <a:ext uri="{FF2B5EF4-FFF2-40B4-BE49-F238E27FC236}">
                  <a16:creationId xmlns:a16="http://schemas.microsoft.com/office/drawing/2014/main" id="{CDC0C716-5F71-CDDC-8FC0-06EA436D8400}"/>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5;p13">
              <a:extLst>
                <a:ext uri="{FF2B5EF4-FFF2-40B4-BE49-F238E27FC236}">
                  <a16:creationId xmlns:a16="http://schemas.microsoft.com/office/drawing/2014/main" id="{3F084F70-64C2-1B0C-ED9F-6B4ADAC43A3F}"/>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6;p13">
              <a:extLst>
                <a:ext uri="{FF2B5EF4-FFF2-40B4-BE49-F238E27FC236}">
                  <a16:creationId xmlns:a16="http://schemas.microsoft.com/office/drawing/2014/main" id="{E27AB40A-37CC-BAC2-5718-D8AEA9675D70}"/>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7;p13">
              <a:extLst>
                <a:ext uri="{FF2B5EF4-FFF2-40B4-BE49-F238E27FC236}">
                  <a16:creationId xmlns:a16="http://schemas.microsoft.com/office/drawing/2014/main" id="{02A2615D-A38D-6880-6880-68AE483DC711}"/>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p13">
              <a:extLst>
                <a:ext uri="{FF2B5EF4-FFF2-40B4-BE49-F238E27FC236}">
                  <a16:creationId xmlns:a16="http://schemas.microsoft.com/office/drawing/2014/main" id="{2617C3A5-7B48-2B88-D50B-CFFBDDBC25C9}"/>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9;p13">
              <a:extLst>
                <a:ext uri="{FF2B5EF4-FFF2-40B4-BE49-F238E27FC236}">
                  <a16:creationId xmlns:a16="http://schemas.microsoft.com/office/drawing/2014/main" id="{6056FAE4-69AE-A749-BA4D-233AB5C8E0FB}"/>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0;p13">
              <a:extLst>
                <a:ext uri="{FF2B5EF4-FFF2-40B4-BE49-F238E27FC236}">
                  <a16:creationId xmlns:a16="http://schemas.microsoft.com/office/drawing/2014/main" id="{A7C99460-108F-6B57-BC88-09FE00025A4B}"/>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11;p13">
              <a:extLst>
                <a:ext uri="{FF2B5EF4-FFF2-40B4-BE49-F238E27FC236}">
                  <a16:creationId xmlns:a16="http://schemas.microsoft.com/office/drawing/2014/main" id="{8051D098-7D21-ED46-9122-B5AEB2D0201A}"/>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2;p13">
              <a:extLst>
                <a:ext uri="{FF2B5EF4-FFF2-40B4-BE49-F238E27FC236}">
                  <a16:creationId xmlns:a16="http://schemas.microsoft.com/office/drawing/2014/main" id="{EF946121-4C1A-75F9-D6ED-55DED52B1D4F}"/>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13;p13">
              <a:extLst>
                <a:ext uri="{FF2B5EF4-FFF2-40B4-BE49-F238E27FC236}">
                  <a16:creationId xmlns:a16="http://schemas.microsoft.com/office/drawing/2014/main" id="{12D6216F-6E6E-5062-54AF-891AE9FB6E71}"/>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4;p13">
              <a:extLst>
                <a:ext uri="{FF2B5EF4-FFF2-40B4-BE49-F238E27FC236}">
                  <a16:creationId xmlns:a16="http://schemas.microsoft.com/office/drawing/2014/main" id="{B8921F79-3AEA-09B7-C00C-0AE3425425B7}"/>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15;p13">
              <a:extLst>
                <a:ext uri="{FF2B5EF4-FFF2-40B4-BE49-F238E27FC236}">
                  <a16:creationId xmlns:a16="http://schemas.microsoft.com/office/drawing/2014/main" id="{39BE421A-5F38-7CC0-1116-D534DD3512D7}"/>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6;p13">
              <a:extLst>
                <a:ext uri="{FF2B5EF4-FFF2-40B4-BE49-F238E27FC236}">
                  <a16:creationId xmlns:a16="http://schemas.microsoft.com/office/drawing/2014/main" id="{2F46A716-576D-41AF-CE3B-1486732E28BA}"/>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17;p13">
              <a:extLst>
                <a:ext uri="{FF2B5EF4-FFF2-40B4-BE49-F238E27FC236}">
                  <a16:creationId xmlns:a16="http://schemas.microsoft.com/office/drawing/2014/main" id="{1B04FB96-B104-CF15-035A-86D7D2C20E80}"/>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18;p13">
              <a:extLst>
                <a:ext uri="{FF2B5EF4-FFF2-40B4-BE49-F238E27FC236}">
                  <a16:creationId xmlns:a16="http://schemas.microsoft.com/office/drawing/2014/main" id="{1AD81024-760C-D0CD-3E05-DF09A9A0D9AD}"/>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19;p13">
              <a:extLst>
                <a:ext uri="{FF2B5EF4-FFF2-40B4-BE49-F238E27FC236}">
                  <a16:creationId xmlns:a16="http://schemas.microsoft.com/office/drawing/2014/main" id="{4BD00E74-C07E-E80F-A23C-318A7393352C}"/>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0;p13">
              <a:extLst>
                <a:ext uri="{FF2B5EF4-FFF2-40B4-BE49-F238E27FC236}">
                  <a16:creationId xmlns:a16="http://schemas.microsoft.com/office/drawing/2014/main" id="{D69B3E99-2865-DB02-BFA3-55153D46B04F}"/>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1;p13">
              <a:extLst>
                <a:ext uri="{FF2B5EF4-FFF2-40B4-BE49-F238E27FC236}">
                  <a16:creationId xmlns:a16="http://schemas.microsoft.com/office/drawing/2014/main" id="{4DC1711C-3741-92BF-345A-864ACE99204C}"/>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2;p13">
              <a:extLst>
                <a:ext uri="{FF2B5EF4-FFF2-40B4-BE49-F238E27FC236}">
                  <a16:creationId xmlns:a16="http://schemas.microsoft.com/office/drawing/2014/main" id="{E9D11578-C4DB-6A28-3A18-841F31E63070}"/>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3;p13">
              <a:extLst>
                <a:ext uri="{FF2B5EF4-FFF2-40B4-BE49-F238E27FC236}">
                  <a16:creationId xmlns:a16="http://schemas.microsoft.com/office/drawing/2014/main" id="{044A6FBF-1699-5DB0-F979-67F1AF3D2636}"/>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4;p13">
              <a:extLst>
                <a:ext uri="{FF2B5EF4-FFF2-40B4-BE49-F238E27FC236}">
                  <a16:creationId xmlns:a16="http://schemas.microsoft.com/office/drawing/2014/main" id="{9D79431C-3CF5-5B02-2716-63C52C0EC461}"/>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5;p13">
              <a:extLst>
                <a:ext uri="{FF2B5EF4-FFF2-40B4-BE49-F238E27FC236}">
                  <a16:creationId xmlns:a16="http://schemas.microsoft.com/office/drawing/2014/main" id="{09575FE5-F39F-1CBF-D923-B4A1A6BF32F3}"/>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6;p13">
              <a:extLst>
                <a:ext uri="{FF2B5EF4-FFF2-40B4-BE49-F238E27FC236}">
                  <a16:creationId xmlns:a16="http://schemas.microsoft.com/office/drawing/2014/main" id="{41B9F6B8-960A-28E1-D275-0386EA25946F}"/>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7;p13">
              <a:extLst>
                <a:ext uri="{FF2B5EF4-FFF2-40B4-BE49-F238E27FC236}">
                  <a16:creationId xmlns:a16="http://schemas.microsoft.com/office/drawing/2014/main" id="{430DE4EF-84D8-E225-D303-6CEC99A6DF22}"/>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p13">
              <a:extLst>
                <a:ext uri="{FF2B5EF4-FFF2-40B4-BE49-F238E27FC236}">
                  <a16:creationId xmlns:a16="http://schemas.microsoft.com/office/drawing/2014/main" id="{ED5E9E8C-5B4B-66C0-DBFC-BF4914A64336}"/>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p13">
              <a:extLst>
                <a:ext uri="{FF2B5EF4-FFF2-40B4-BE49-F238E27FC236}">
                  <a16:creationId xmlns:a16="http://schemas.microsoft.com/office/drawing/2014/main" id="{9E11AD89-48E2-8DC2-A522-E32C671E7757}"/>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30;p13">
              <a:extLst>
                <a:ext uri="{FF2B5EF4-FFF2-40B4-BE49-F238E27FC236}">
                  <a16:creationId xmlns:a16="http://schemas.microsoft.com/office/drawing/2014/main" id="{01E2485C-E18F-8578-4177-110D0E3FD4CE}"/>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31;p13">
              <a:extLst>
                <a:ext uri="{FF2B5EF4-FFF2-40B4-BE49-F238E27FC236}">
                  <a16:creationId xmlns:a16="http://schemas.microsoft.com/office/drawing/2014/main" id="{807900AD-E526-DD68-D657-3C6ED124B272}"/>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32;p13">
              <a:extLst>
                <a:ext uri="{FF2B5EF4-FFF2-40B4-BE49-F238E27FC236}">
                  <a16:creationId xmlns:a16="http://schemas.microsoft.com/office/drawing/2014/main" id="{D77FAFF9-14ED-EE90-7D07-AA6692103FF5}"/>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33;p13">
              <a:extLst>
                <a:ext uri="{FF2B5EF4-FFF2-40B4-BE49-F238E27FC236}">
                  <a16:creationId xmlns:a16="http://schemas.microsoft.com/office/drawing/2014/main" id="{532D0331-8514-ED0A-D9E0-70330ED236CA}"/>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34;p13">
              <a:extLst>
                <a:ext uri="{FF2B5EF4-FFF2-40B4-BE49-F238E27FC236}">
                  <a16:creationId xmlns:a16="http://schemas.microsoft.com/office/drawing/2014/main" id="{18BCC06E-25A6-C048-1946-BCCE3ABE252A}"/>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35;p13">
              <a:extLst>
                <a:ext uri="{FF2B5EF4-FFF2-40B4-BE49-F238E27FC236}">
                  <a16:creationId xmlns:a16="http://schemas.microsoft.com/office/drawing/2014/main" id="{60F74FB7-A5B6-10C0-9435-5B65575F0AF0}"/>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36;p13">
              <a:extLst>
                <a:ext uri="{FF2B5EF4-FFF2-40B4-BE49-F238E27FC236}">
                  <a16:creationId xmlns:a16="http://schemas.microsoft.com/office/drawing/2014/main" id="{8F529CA8-721C-01B5-010D-E3383058D471}"/>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37;p13">
              <a:extLst>
                <a:ext uri="{FF2B5EF4-FFF2-40B4-BE49-F238E27FC236}">
                  <a16:creationId xmlns:a16="http://schemas.microsoft.com/office/drawing/2014/main" id="{00CA11D1-3EB4-1BFB-AE48-93C171F898CE}"/>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38;p13">
              <a:extLst>
                <a:ext uri="{FF2B5EF4-FFF2-40B4-BE49-F238E27FC236}">
                  <a16:creationId xmlns:a16="http://schemas.microsoft.com/office/drawing/2014/main" id="{7FEAE85F-3EFE-9A1F-5630-0F0F514F851D}"/>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9;p13">
              <a:extLst>
                <a:ext uri="{FF2B5EF4-FFF2-40B4-BE49-F238E27FC236}">
                  <a16:creationId xmlns:a16="http://schemas.microsoft.com/office/drawing/2014/main" id="{DC8527FA-8311-DDFA-1353-28C84FC6E7E3}"/>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40;p13">
              <a:extLst>
                <a:ext uri="{FF2B5EF4-FFF2-40B4-BE49-F238E27FC236}">
                  <a16:creationId xmlns:a16="http://schemas.microsoft.com/office/drawing/2014/main" id="{5357071E-873B-5247-1D16-29074B3835E3}"/>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41;p13">
              <a:extLst>
                <a:ext uri="{FF2B5EF4-FFF2-40B4-BE49-F238E27FC236}">
                  <a16:creationId xmlns:a16="http://schemas.microsoft.com/office/drawing/2014/main" id="{8C532356-149A-A353-3FEF-DAFACAE1BAD9}"/>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42;p13">
              <a:extLst>
                <a:ext uri="{FF2B5EF4-FFF2-40B4-BE49-F238E27FC236}">
                  <a16:creationId xmlns:a16="http://schemas.microsoft.com/office/drawing/2014/main" id="{E272EA6A-F66E-0188-D345-90BA104BFC0B}"/>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43;p13">
              <a:extLst>
                <a:ext uri="{FF2B5EF4-FFF2-40B4-BE49-F238E27FC236}">
                  <a16:creationId xmlns:a16="http://schemas.microsoft.com/office/drawing/2014/main" id="{29D08529-AA6E-2245-E5D0-20B23171ECDE}"/>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44;p13">
              <a:extLst>
                <a:ext uri="{FF2B5EF4-FFF2-40B4-BE49-F238E27FC236}">
                  <a16:creationId xmlns:a16="http://schemas.microsoft.com/office/drawing/2014/main" id="{EC7ACAAF-587F-B2BF-D664-4B559F3FF3ED}"/>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45;p13">
              <a:extLst>
                <a:ext uri="{FF2B5EF4-FFF2-40B4-BE49-F238E27FC236}">
                  <a16:creationId xmlns:a16="http://schemas.microsoft.com/office/drawing/2014/main" id="{4E497681-D06C-809E-1442-0D22F3090726}"/>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46;p13">
              <a:extLst>
                <a:ext uri="{FF2B5EF4-FFF2-40B4-BE49-F238E27FC236}">
                  <a16:creationId xmlns:a16="http://schemas.microsoft.com/office/drawing/2014/main" id="{D9E47232-3BE1-B0C5-1D2A-13E220E7780F}"/>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47;p13">
              <a:extLst>
                <a:ext uri="{FF2B5EF4-FFF2-40B4-BE49-F238E27FC236}">
                  <a16:creationId xmlns:a16="http://schemas.microsoft.com/office/drawing/2014/main" id="{8E9C31F4-A7D0-83B8-AC13-19870C407145}"/>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48;p13">
              <a:extLst>
                <a:ext uri="{FF2B5EF4-FFF2-40B4-BE49-F238E27FC236}">
                  <a16:creationId xmlns:a16="http://schemas.microsoft.com/office/drawing/2014/main" id="{F96113EE-AB5A-7041-DF36-C2F7CFC47FDB}"/>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49;p13">
              <a:extLst>
                <a:ext uri="{FF2B5EF4-FFF2-40B4-BE49-F238E27FC236}">
                  <a16:creationId xmlns:a16="http://schemas.microsoft.com/office/drawing/2014/main" id="{08158B1F-564C-355B-464A-96919646935E}"/>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50;p13">
              <a:extLst>
                <a:ext uri="{FF2B5EF4-FFF2-40B4-BE49-F238E27FC236}">
                  <a16:creationId xmlns:a16="http://schemas.microsoft.com/office/drawing/2014/main" id="{48E12E3F-59A2-EDBC-1EB6-29773645B1FD}"/>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51;p13">
              <a:extLst>
                <a:ext uri="{FF2B5EF4-FFF2-40B4-BE49-F238E27FC236}">
                  <a16:creationId xmlns:a16="http://schemas.microsoft.com/office/drawing/2014/main" id="{0BD2EA9B-DB89-B248-277F-9D3A6B76102F}"/>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52;p13">
              <a:extLst>
                <a:ext uri="{FF2B5EF4-FFF2-40B4-BE49-F238E27FC236}">
                  <a16:creationId xmlns:a16="http://schemas.microsoft.com/office/drawing/2014/main" id="{E9077C9E-377A-1EE3-2A69-4C18C4C78A39}"/>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53;p13">
              <a:extLst>
                <a:ext uri="{FF2B5EF4-FFF2-40B4-BE49-F238E27FC236}">
                  <a16:creationId xmlns:a16="http://schemas.microsoft.com/office/drawing/2014/main" id="{EE5E1E73-2768-BCAA-8F52-A0215F48C6C1}"/>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54;p13">
              <a:extLst>
                <a:ext uri="{FF2B5EF4-FFF2-40B4-BE49-F238E27FC236}">
                  <a16:creationId xmlns:a16="http://schemas.microsoft.com/office/drawing/2014/main" id="{F68B8872-B8C9-75F9-9A98-2402D7958380}"/>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55;p13">
              <a:extLst>
                <a:ext uri="{FF2B5EF4-FFF2-40B4-BE49-F238E27FC236}">
                  <a16:creationId xmlns:a16="http://schemas.microsoft.com/office/drawing/2014/main" id="{17689768-3808-018A-44C5-A1F9F9771B2F}"/>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56;p13">
              <a:extLst>
                <a:ext uri="{FF2B5EF4-FFF2-40B4-BE49-F238E27FC236}">
                  <a16:creationId xmlns:a16="http://schemas.microsoft.com/office/drawing/2014/main" id="{F2BF4B70-5FE6-101E-2C80-9A620A016A1D}"/>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57;p13">
              <a:extLst>
                <a:ext uri="{FF2B5EF4-FFF2-40B4-BE49-F238E27FC236}">
                  <a16:creationId xmlns:a16="http://schemas.microsoft.com/office/drawing/2014/main" id="{167AFD73-0E36-D435-A582-6AE8699B6FC9}"/>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58;p13">
              <a:extLst>
                <a:ext uri="{FF2B5EF4-FFF2-40B4-BE49-F238E27FC236}">
                  <a16:creationId xmlns:a16="http://schemas.microsoft.com/office/drawing/2014/main" id="{B86E0FF0-4E82-8EC1-697D-4464E84B0B07}"/>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59;p13">
              <a:extLst>
                <a:ext uri="{FF2B5EF4-FFF2-40B4-BE49-F238E27FC236}">
                  <a16:creationId xmlns:a16="http://schemas.microsoft.com/office/drawing/2014/main" id="{C21264CC-6582-3DC8-E85D-6357303172EF}"/>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60;p13">
              <a:extLst>
                <a:ext uri="{FF2B5EF4-FFF2-40B4-BE49-F238E27FC236}">
                  <a16:creationId xmlns:a16="http://schemas.microsoft.com/office/drawing/2014/main" id="{11BF02D7-9EA5-A53F-95CF-C97EC6F68A02}"/>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61;p13">
              <a:extLst>
                <a:ext uri="{FF2B5EF4-FFF2-40B4-BE49-F238E27FC236}">
                  <a16:creationId xmlns:a16="http://schemas.microsoft.com/office/drawing/2014/main" id="{28A6B0C6-BDE4-6A73-AA73-F37A7B537ED5}"/>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62;p13">
              <a:extLst>
                <a:ext uri="{FF2B5EF4-FFF2-40B4-BE49-F238E27FC236}">
                  <a16:creationId xmlns:a16="http://schemas.microsoft.com/office/drawing/2014/main" id="{87B9FE2B-3127-A1AF-48B4-8910D57A98E8}"/>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63;p13">
              <a:extLst>
                <a:ext uri="{FF2B5EF4-FFF2-40B4-BE49-F238E27FC236}">
                  <a16:creationId xmlns:a16="http://schemas.microsoft.com/office/drawing/2014/main" id="{D1AFF9C3-82AD-10C2-BF18-0BBFF3D3B411}"/>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4725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000000"/>
                </a:solidFill>
              </a:defRPr>
            </a:lvl1pPr>
          </a:lstStyle>
          <a:p>
            <a:fld id="{4DD98664-882C-4D8A-B754-A20392790825}" type="slidenum">
              <a:rPr lang="en-GB" smtClean="0"/>
              <a:pPr/>
              <a:t>‹#›</a:t>
            </a:fld>
            <a:endParaRPr lang="en-GB" dirty="0"/>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rgbClr val="000000"/>
                </a:solidFill>
              </a:defRPr>
            </a:lvl1pPr>
          </a:lstStyle>
          <a:p>
            <a:pPr lvl="0"/>
            <a:r>
              <a:rPr lang="en-US"/>
              <a:t>Click to add footer text</a:t>
            </a:r>
          </a:p>
        </p:txBody>
      </p:sp>
      <p:sp>
        <p:nvSpPr>
          <p:cNvPr id="5" name="Text Placeholder 2"/>
          <p:cNvSpPr>
            <a:spLocks noGrp="1"/>
          </p:cNvSpPr>
          <p:nvPr>
            <p:ph type="body" sz="quarter" idx="15"/>
          </p:nvPr>
        </p:nvSpPr>
        <p:spPr>
          <a:xfrm>
            <a:off x="359998" y="2984855"/>
            <a:ext cx="6118623" cy="1585557"/>
          </a:xfrm>
        </p:spPr>
        <p:txBody>
          <a:bodyPr anchor="t"/>
          <a:lstStyle>
            <a:lvl1pPr algn="l">
              <a:spcBef>
                <a:spcPts val="200"/>
              </a:spcBef>
              <a:defRPr sz="2400" b="1">
                <a:solidFill>
                  <a:srgbClr val="000000"/>
                </a:solidFill>
              </a:defRPr>
            </a:lvl1pPr>
            <a:lvl2pPr marL="0" indent="0" algn="l">
              <a:spcBef>
                <a:spcPts val="200"/>
              </a:spcBef>
              <a:buNone/>
              <a:defRPr sz="2200" b="0">
                <a:solidFill>
                  <a:srgbClr val="000000"/>
                </a:solidFill>
              </a:defRPr>
            </a:lvl2pPr>
          </a:lstStyle>
          <a:p>
            <a:pPr lvl="0"/>
            <a:r>
              <a:rPr lang="en-US"/>
              <a:t>Edit Master text styles</a:t>
            </a:r>
          </a:p>
          <a:p>
            <a:pPr lvl="1"/>
            <a:r>
              <a:rPr lang="en-US"/>
              <a:t>Second level</a:t>
            </a:r>
          </a:p>
        </p:txBody>
      </p:sp>
      <p:sp>
        <p:nvSpPr>
          <p:cNvPr id="7" name="Text Placeholder 2"/>
          <p:cNvSpPr>
            <a:spLocks noGrp="1"/>
          </p:cNvSpPr>
          <p:nvPr>
            <p:ph type="body" sz="quarter" idx="16" hasCustomPrompt="1"/>
          </p:nvPr>
        </p:nvSpPr>
        <p:spPr>
          <a:xfrm>
            <a:off x="360363" y="2564672"/>
            <a:ext cx="976312" cy="411163"/>
          </a:xfrm>
        </p:spPr>
        <p:txBody>
          <a:bodyPr anchor="t"/>
          <a:lstStyle>
            <a:lvl1pPr algn="l">
              <a:spcBef>
                <a:spcPts val="200"/>
              </a:spcBef>
              <a:defRPr sz="2400" b="1">
                <a:solidFill>
                  <a:srgbClr val="000000"/>
                </a:solidFill>
              </a:defRPr>
            </a:lvl1pPr>
            <a:lvl2pPr marL="0" indent="0" algn="l">
              <a:spcBef>
                <a:spcPts val="200"/>
              </a:spcBef>
              <a:buNone/>
              <a:defRPr sz="2200" b="0">
                <a:solidFill>
                  <a:schemeClr val="tx1"/>
                </a:solidFill>
              </a:defRPr>
            </a:lvl2pPr>
          </a:lstStyle>
          <a:p>
            <a:pPr lvl="0"/>
            <a:r>
              <a:rPr lang="en-US"/>
              <a:t>No.</a:t>
            </a:r>
          </a:p>
        </p:txBody>
      </p:sp>
      <p:grpSp>
        <p:nvGrpSpPr>
          <p:cNvPr id="2" name="Google Shape;54;p13">
            <a:extLst>
              <a:ext uri="{FF2B5EF4-FFF2-40B4-BE49-F238E27FC236}">
                <a16:creationId xmlns:a16="http://schemas.microsoft.com/office/drawing/2014/main" id="{F05704F8-CE24-E2D9-57C0-63B985496224}"/>
              </a:ext>
            </a:extLst>
          </p:cNvPr>
          <p:cNvGrpSpPr/>
          <p:nvPr userDrawn="1"/>
        </p:nvGrpSpPr>
        <p:grpSpPr>
          <a:xfrm>
            <a:off x="6478621" y="352303"/>
            <a:ext cx="6121738" cy="6252450"/>
            <a:chOff x="1378000" y="238125"/>
            <a:chExt cx="4864000" cy="5238750"/>
          </a:xfrm>
        </p:grpSpPr>
        <p:sp>
          <p:nvSpPr>
            <p:cNvPr id="3" name="Google Shape;55;p13">
              <a:extLst>
                <a:ext uri="{FF2B5EF4-FFF2-40B4-BE49-F238E27FC236}">
                  <a16:creationId xmlns:a16="http://schemas.microsoft.com/office/drawing/2014/main" id="{F56F6484-2F47-4FCA-3405-693E67C2F7EF}"/>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6;p13">
              <a:extLst>
                <a:ext uri="{FF2B5EF4-FFF2-40B4-BE49-F238E27FC236}">
                  <a16:creationId xmlns:a16="http://schemas.microsoft.com/office/drawing/2014/main" id="{0FCF3C46-7B4F-3022-A135-99F696EF826C}"/>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7;p13">
              <a:extLst>
                <a:ext uri="{FF2B5EF4-FFF2-40B4-BE49-F238E27FC236}">
                  <a16:creationId xmlns:a16="http://schemas.microsoft.com/office/drawing/2014/main" id="{C49948FE-BB3E-E9BA-768B-ACCC36700A55}"/>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8;p13">
              <a:extLst>
                <a:ext uri="{FF2B5EF4-FFF2-40B4-BE49-F238E27FC236}">
                  <a16:creationId xmlns:a16="http://schemas.microsoft.com/office/drawing/2014/main" id="{F624B7CD-223D-F0A6-34A7-997581819A7B}"/>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9;p13">
              <a:extLst>
                <a:ext uri="{FF2B5EF4-FFF2-40B4-BE49-F238E27FC236}">
                  <a16:creationId xmlns:a16="http://schemas.microsoft.com/office/drawing/2014/main" id="{3B2D002D-2B00-F528-BB4C-876F3CBEED51}"/>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p13">
              <a:extLst>
                <a:ext uri="{FF2B5EF4-FFF2-40B4-BE49-F238E27FC236}">
                  <a16:creationId xmlns:a16="http://schemas.microsoft.com/office/drawing/2014/main" id="{77EFB6BE-9309-03D4-30A2-20E49331E9B8}"/>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1;p13">
              <a:extLst>
                <a:ext uri="{FF2B5EF4-FFF2-40B4-BE49-F238E27FC236}">
                  <a16:creationId xmlns:a16="http://schemas.microsoft.com/office/drawing/2014/main" id="{318A5EC3-6E0D-7261-1496-C5391808DC0D}"/>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2;p13">
              <a:extLst>
                <a:ext uri="{FF2B5EF4-FFF2-40B4-BE49-F238E27FC236}">
                  <a16:creationId xmlns:a16="http://schemas.microsoft.com/office/drawing/2014/main" id="{85FDCA0C-7C76-E41B-8579-B99D3F67738F}"/>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12D24929-1061-63FE-4528-C3B4D5E10681}"/>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4;p13">
              <a:extLst>
                <a:ext uri="{FF2B5EF4-FFF2-40B4-BE49-F238E27FC236}">
                  <a16:creationId xmlns:a16="http://schemas.microsoft.com/office/drawing/2014/main" id="{133D1014-092A-2375-3F3F-52935E0243DC}"/>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5;p13">
              <a:extLst>
                <a:ext uri="{FF2B5EF4-FFF2-40B4-BE49-F238E27FC236}">
                  <a16:creationId xmlns:a16="http://schemas.microsoft.com/office/drawing/2014/main" id="{60AE85FC-792C-EC23-6056-D8D463C0052B}"/>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6;p13">
              <a:extLst>
                <a:ext uri="{FF2B5EF4-FFF2-40B4-BE49-F238E27FC236}">
                  <a16:creationId xmlns:a16="http://schemas.microsoft.com/office/drawing/2014/main" id="{BC51F00A-1E51-6516-CC88-606D21CF05FE}"/>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7;p13">
              <a:extLst>
                <a:ext uri="{FF2B5EF4-FFF2-40B4-BE49-F238E27FC236}">
                  <a16:creationId xmlns:a16="http://schemas.microsoft.com/office/drawing/2014/main" id="{946B0E29-5FC3-9B55-ECAC-3318D2D8C0DF}"/>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8;p13">
              <a:extLst>
                <a:ext uri="{FF2B5EF4-FFF2-40B4-BE49-F238E27FC236}">
                  <a16:creationId xmlns:a16="http://schemas.microsoft.com/office/drawing/2014/main" id="{55D22289-E907-221C-9ABE-056E1E41707F}"/>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69;p13">
              <a:extLst>
                <a:ext uri="{FF2B5EF4-FFF2-40B4-BE49-F238E27FC236}">
                  <a16:creationId xmlns:a16="http://schemas.microsoft.com/office/drawing/2014/main" id="{AEFCA928-020E-D58E-9BEC-496192814FEA}"/>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p13">
              <a:extLst>
                <a:ext uri="{FF2B5EF4-FFF2-40B4-BE49-F238E27FC236}">
                  <a16:creationId xmlns:a16="http://schemas.microsoft.com/office/drawing/2014/main" id="{4D16AD42-3165-4735-F824-76C1AA7AB4A9}"/>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p13">
              <a:extLst>
                <a:ext uri="{FF2B5EF4-FFF2-40B4-BE49-F238E27FC236}">
                  <a16:creationId xmlns:a16="http://schemas.microsoft.com/office/drawing/2014/main" id="{0EDB946D-8F25-9425-2583-A3202CEA1239}"/>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2;p13">
              <a:extLst>
                <a:ext uri="{FF2B5EF4-FFF2-40B4-BE49-F238E27FC236}">
                  <a16:creationId xmlns:a16="http://schemas.microsoft.com/office/drawing/2014/main" id="{322930E0-C11E-474D-E635-BA33019F1569}"/>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3;p13">
              <a:extLst>
                <a:ext uri="{FF2B5EF4-FFF2-40B4-BE49-F238E27FC236}">
                  <a16:creationId xmlns:a16="http://schemas.microsoft.com/office/drawing/2014/main" id="{5C13C405-D064-FF24-78D4-7422B3DF464F}"/>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4;p13">
              <a:extLst>
                <a:ext uri="{FF2B5EF4-FFF2-40B4-BE49-F238E27FC236}">
                  <a16:creationId xmlns:a16="http://schemas.microsoft.com/office/drawing/2014/main" id="{8A420B42-6506-BDB2-5921-EE3FFD28019D}"/>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5;p13">
              <a:extLst>
                <a:ext uri="{FF2B5EF4-FFF2-40B4-BE49-F238E27FC236}">
                  <a16:creationId xmlns:a16="http://schemas.microsoft.com/office/drawing/2014/main" id="{066988AF-9CB7-0410-0A36-0859B6BEC4FA}"/>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6;p13">
              <a:extLst>
                <a:ext uri="{FF2B5EF4-FFF2-40B4-BE49-F238E27FC236}">
                  <a16:creationId xmlns:a16="http://schemas.microsoft.com/office/drawing/2014/main" id="{49A0845A-A13F-BB0E-40F2-6C86AC7FFCAE}"/>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7;p13">
              <a:extLst>
                <a:ext uri="{FF2B5EF4-FFF2-40B4-BE49-F238E27FC236}">
                  <a16:creationId xmlns:a16="http://schemas.microsoft.com/office/drawing/2014/main" id="{5A357903-73E3-AA1E-BD99-9A61C6837D70}"/>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8;p13">
              <a:extLst>
                <a:ext uri="{FF2B5EF4-FFF2-40B4-BE49-F238E27FC236}">
                  <a16:creationId xmlns:a16="http://schemas.microsoft.com/office/drawing/2014/main" id="{ACFE0910-BB1E-0714-D95A-09C3A7F6AE6A}"/>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79;p13">
              <a:extLst>
                <a:ext uri="{FF2B5EF4-FFF2-40B4-BE49-F238E27FC236}">
                  <a16:creationId xmlns:a16="http://schemas.microsoft.com/office/drawing/2014/main" id="{1B0BB0FD-916E-EA2A-56E8-08AD5E359F70}"/>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80;p13">
              <a:extLst>
                <a:ext uri="{FF2B5EF4-FFF2-40B4-BE49-F238E27FC236}">
                  <a16:creationId xmlns:a16="http://schemas.microsoft.com/office/drawing/2014/main" id="{24164B92-E6D5-E595-566D-6C31A01B4E56}"/>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1;p13">
              <a:extLst>
                <a:ext uri="{FF2B5EF4-FFF2-40B4-BE49-F238E27FC236}">
                  <a16:creationId xmlns:a16="http://schemas.microsoft.com/office/drawing/2014/main" id="{007599BB-664A-23DF-D5E3-06B02891BC53}"/>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2;p13">
              <a:extLst>
                <a:ext uri="{FF2B5EF4-FFF2-40B4-BE49-F238E27FC236}">
                  <a16:creationId xmlns:a16="http://schemas.microsoft.com/office/drawing/2014/main" id="{8CF66A36-4C14-A4EE-48AB-164FC13D7004}"/>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83;p13">
              <a:extLst>
                <a:ext uri="{FF2B5EF4-FFF2-40B4-BE49-F238E27FC236}">
                  <a16:creationId xmlns:a16="http://schemas.microsoft.com/office/drawing/2014/main" id="{71914330-520F-27CD-67FA-723E24FCAFA1}"/>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84;p13">
              <a:extLst>
                <a:ext uri="{FF2B5EF4-FFF2-40B4-BE49-F238E27FC236}">
                  <a16:creationId xmlns:a16="http://schemas.microsoft.com/office/drawing/2014/main" id="{19B32505-58DB-6E3C-6F2D-6136DB0E6FC9}"/>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5;p13">
              <a:extLst>
                <a:ext uri="{FF2B5EF4-FFF2-40B4-BE49-F238E27FC236}">
                  <a16:creationId xmlns:a16="http://schemas.microsoft.com/office/drawing/2014/main" id="{42012AEA-E67D-DE8D-F671-F3393C971207}"/>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86;p13">
              <a:extLst>
                <a:ext uri="{FF2B5EF4-FFF2-40B4-BE49-F238E27FC236}">
                  <a16:creationId xmlns:a16="http://schemas.microsoft.com/office/drawing/2014/main" id="{A282ED88-E7B7-E98E-3667-F3799C6550BA}"/>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7;p13">
              <a:extLst>
                <a:ext uri="{FF2B5EF4-FFF2-40B4-BE49-F238E27FC236}">
                  <a16:creationId xmlns:a16="http://schemas.microsoft.com/office/drawing/2014/main" id="{2360C5A1-649C-603C-E761-98FB7298E4E5}"/>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8;p13">
              <a:extLst>
                <a:ext uri="{FF2B5EF4-FFF2-40B4-BE49-F238E27FC236}">
                  <a16:creationId xmlns:a16="http://schemas.microsoft.com/office/drawing/2014/main" id="{3B13CA29-F917-F80B-464B-705B8C34DB9D}"/>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9;p13">
              <a:extLst>
                <a:ext uri="{FF2B5EF4-FFF2-40B4-BE49-F238E27FC236}">
                  <a16:creationId xmlns:a16="http://schemas.microsoft.com/office/drawing/2014/main" id="{AC1813F4-16A9-1FD8-2E42-A941FD1EA08D}"/>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0;p13">
              <a:extLst>
                <a:ext uri="{FF2B5EF4-FFF2-40B4-BE49-F238E27FC236}">
                  <a16:creationId xmlns:a16="http://schemas.microsoft.com/office/drawing/2014/main" id="{C20C3D2A-E2D3-8D8B-1F15-D25309B32F39}"/>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1;p13">
              <a:extLst>
                <a:ext uri="{FF2B5EF4-FFF2-40B4-BE49-F238E27FC236}">
                  <a16:creationId xmlns:a16="http://schemas.microsoft.com/office/drawing/2014/main" id="{AD291CC1-06A9-3CBA-826D-98C5C9537144}"/>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p13">
              <a:extLst>
                <a:ext uri="{FF2B5EF4-FFF2-40B4-BE49-F238E27FC236}">
                  <a16:creationId xmlns:a16="http://schemas.microsoft.com/office/drawing/2014/main" id="{A62373C2-158F-31B8-4E96-74B3E4DFEBFF}"/>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3;p13">
              <a:extLst>
                <a:ext uri="{FF2B5EF4-FFF2-40B4-BE49-F238E27FC236}">
                  <a16:creationId xmlns:a16="http://schemas.microsoft.com/office/drawing/2014/main" id="{D608AB1F-6503-58D1-20E5-2DA752F4FEC3}"/>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p13">
              <a:extLst>
                <a:ext uri="{FF2B5EF4-FFF2-40B4-BE49-F238E27FC236}">
                  <a16:creationId xmlns:a16="http://schemas.microsoft.com/office/drawing/2014/main" id="{E948B329-6ACB-1386-8009-EE9779BD41D7}"/>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p13">
              <a:extLst>
                <a:ext uri="{FF2B5EF4-FFF2-40B4-BE49-F238E27FC236}">
                  <a16:creationId xmlns:a16="http://schemas.microsoft.com/office/drawing/2014/main" id="{D8CD3F65-E94F-91E2-37D5-021D9569F25E}"/>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p13">
              <a:extLst>
                <a:ext uri="{FF2B5EF4-FFF2-40B4-BE49-F238E27FC236}">
                  <a16:creationId xmlns:a16="http://schemas.microsoft.com/office/drawing/2014/main" id="{2825D510-87EE-1AB8-C093-2436F768F178}"/>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p13">
              <a:extLst>
                <a:ext uri="{FF2B5EF4-FFF2-40B4-BE49-F238E27FC236}">
                  <a16:creationId xmlns:a16="http://schemas.microsoft.com/office/drawing/2014/main" id="{EC6AB62F-F961-7414-E462-0930F5D9D7A7}"/>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p13">
              <a:extLst>
                <a:ext uri="{FF2B5EF4-FFF2-40B4-BE49-F238E27FC236}">
                  <a16:creationId xmlns:a16="http://schemas.microsoft.com/office/drawing/2014/main" id="{DB1D40BB-788A-59A8-A682-1B0B52640105}"/>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9;p13">
              <a:extLst>
                <a:ext uri="{FF2B5EF4-FFF2-40B4-BE49-F238E27FC236}">
                  <a16:creationId xmlns:a16="http://schemas.microsoft.com/office/drawing/2014/main" id="{0A31CBAB-E2AD-3E85-A758-010E8A00A5A1}"/>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0;p13">
              <a:extLst>
                <a:ext uri="{FF2B5EF4-FFF2-40B4-BE49-F238E27FC236}">
                  <a16:creationId xmlns:a16="http://schemas.microsoft.com/office/drawing/2014/main" id="{5FF2B61D-FC56-C343-10C7-F4F3111FBF1E}"/>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1;p13">
              <a:extLst>
                <a:ext uri="{FF2B5EF4-FFF2-40B4-BE49-F238E27FC236}">
                  <a16:creationId xmlns:a16="http://schemas.microsoft.com/office/drawing/2014/main" id="{6AE86AD6-F790-C15F-E97A-B1BC2219855E}"/>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p13">
              <a:extLst>
                <a:ext uri="{FF2B5EF4-FFF2-40B4-BE49-F238E27FC236}">
                  <a16:creationId xmlns:a16="http://schemas.microsoft.com/office/drawing/2014/main" id="{B9140B44-B154-BF9A-52B2-2D5DA257BFC2}"/>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3;p13">
              <a:extLst>
                <a:ext uri="{FF2B5EF4-FFF2-40B4-BE49-F238E27FC236}">
                  <a16:creationId xmlns:a16="http://schemas.microsoft.com/office/drawing/2014/main" id="{4E5A86F0-8B31-5491-E439-67C4E2A93A7D}"/>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4;p13">
              <a:extLst>
                <a:ext uri="{FF2B5EF4-FFF2-40B4-BE49-F238E27FC236}">
                  <a16:creationId xmlns:a16="http://schemas.microsoft.com/office/drawing/2014/main" id="{588E5F70-D082-710F-465B-00458B2BE8B0}"/>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5;p13">
              <a:extLst>
                <a:ext uri="{FF2B5EF4-FFF2-40B4-BE49-F238E27FC236}">
                  <a16:creationId xmlns:a16="http://schemas.microsoft.com/office/drawing/2014/main" id="{DF55559C-E4B0-8F8C-9D9A-416F166CF883}"/>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6;p13">
              <a:extLst>
                <a:ext uri="{FF2B5EF4-FFF2-40B4-BE49-F238E27FC236}">
                  <a16:creationId xmlns:a16="http://schemas.microsoft.com/office/drawing/2014/main" id="{AAA09626-9014-7332-F5D6-F29AF6482327}"/>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7;p13">
              <a:extLst>
                <a:ext uri="{FF2B5EF4-FFF2-40B4-BE49-F238E27FC236}">
                  <a16:creationId xmlns:a16="http://schemas.microsoft.com/office/drawing/2014/main" id="{98031E82-7D96-835E-BCE1-5A909C68A46E}"/>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p13">
              <a:extLst>
                <a:ext uri="{FF2B5EF4-FFF2-40B4-BE49-F238E27FC236}">
                  <a16:creationId xmlns:a16="http://schemas.microsoft.com/office/drawing/2014/main" id="{8911CB31-ADBD-4DBF-A732-DF8EEACDE824}"/>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9;p13">
              <a:extLst>
                <a:ext uri="{FF2B5EF4-FFF2-40B4-BE49-F238E27FC236}">
                  <a16:creationId xmlns:a16="http://schemas.microsoft.com/office/drawing/2014/main" id="{E45B5BB0-5965-A674-D22D-B72D6D78AC74}"/>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0;p13">
              <a:extLst>
                <a:ext uri="{FF2B5EF4-FFF2-40B4-BE49-F238E27FC236}">
                  <a16:creationId xmlns:a16="http://schemas.microsoft.com/office/drawing/2014/main" id="{B1520052-2A94-E77B-6B48-E6DA16467BC3}"/>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11;p13">
              <a:extLst>
                <a:ext uri="{FF2B5EF4-FFF2-40B4-BE49-F238E27FC236}">
                  <a16:creationId xmlns:a16="http://schemas.microsoft.com/office/drawing/2014/main" id="{3F380C4F-CD6B-1176-1319-AC1AD1012444}"/>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2;p13">
              <a:extLst>
                <a:ext uri="{FF2B5EF4-FFF2-40B4-BE49-F238E27FC236}">
                  <a16:creationId xmlns:a16="http://schemas.microsoft.com/office/drawing/2014/main" id="{43349CA2-253A-C0EA-2002-BB892677B772}"/>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13;p13">
              <a:extLst>
                <a:ext uri="{FF2B5EF4-FFF2-40B4-BE49-F238E27FC236}">
                  <a16:creationId xmlns:a16="http://schemas.microsoft.com/office/drawing/2014/main" id="{114A531C-0F81-41B0-F96A-06626B920101}"/>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4;p13">
              <a:extLst>
                <a:ext uri="{FF2B5EF4-FFF2-40B4-BE49-F238E27FC236}">
                  <a16:creationId xmlns:a16="http://schemas.microsoft.com/office/drawing/2014/main" id="{FB4B7CFA-C88E-CBBE-2C2C-359D9BA215E8}"/>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15;p13">
              <a:extLst>
                <a:ext uri="{FF2B5EF4-FFF2-40B4-BE49-F238E27FC236}">
                  <a16:creationId xmlns:a16="http://schemas.microsoft.com/office/drawing/2014/main" id="{DCE6A4EA-F4CC-6583-D0C6-BF05B1314166}"/>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6;p13">
              <a:extLst>
                <a:ext uri="{FF2B5EF4-FFF2-40B4-BE49-F238E27FC236}">
                  <a16:creationId xmlns:a16="http://schemas.microsoft.com/office/drawing/2014/main" id="{3B580917-5642-8825-2E69-318647A19085}"/>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17;p13">
              <a:extLst>
                <a:ext uri="{FF2B5EF4-FFF2-40B4-BE49-F238E27FC236}">
                  <a16:creationId xmlns:a16="http://schemas.microsoft.com/office/drawing/2014/main" id="{08C00113-C5DF-E697-CF95-DD4CF7C69BEA}"/>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18;p13">
              <a:extLst>
                <a:ext uri="{FF2B5EF4-FFF2-40B4-BE49-F238E27FC236}">
                  <a16:creationId xmlns:a16="http://schemas.microsoft.com/office/drawing/2014/main" id="{CB2B7540-E99C-085A-0369-8C2CCD3C1652}"/>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19;p13">
              <a:extLst>
                <a:ext uri="{FF2B5EF4-FFF2-40B4-BE49-F238E27FC236}">
                  <a16:creationId xmlns:a16="http://schemas.microsoft.com/office/drawing/2014/main" id="{5409C550-96F9-D19E-B244-C78BD8136521}"/>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0;p13">
              <a:extLst>
                <a:ext uri="{FF2B5EF4-FFF2-40B4-BE49-F238E27FC236}">
                  <a16:creationId xmlns:a16="http://schemas.microsoft.com/office/drawing/2014/main" id="{BC0D109F-6EC7-7DE4-816D-18FF68FA1FD3}"/>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1;p13">
              <a:extLst>
                <a:ext uri="{FF2B5EF4-FFF2-40B4-BE49-F238E27FC236}">
                  <a16:creationId xmlns:a16="http://schemas.microsoft.com/office/drawing/2014/main" id="{2F143665-C50B-6C84-593B-061AC2F4F5C4}"/>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2;p13">
              <a:extLst>
                <a:ext uri="{FF2B5EF4-FFF2-40B4-BE49-F238E27FC236}">
                  <a16:creationId xmlns:a16="http://schemas.microsoft.com/office/drawing/2014/main" id="{F11487B8-C5C1-BA5B-BF15-42412A804B77}"/>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3;p13">
              <a:extLst>
                <a:ext uri="{FF2B5EF4-FFF2-40B4-BE49-F238E27FC236}">
                  <a16:creationId xmlns:a16="http://schemas.microsoft.com/office/drawing/2014/main" id="{5A1E4696-6059-E341-8D47-3F832E003F26}"/>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4;p13">
              <a:extLst>
                <a:ext uri="{FF2B5EF4-FFF2-40B4-BE49-F238E27FC236}">
                  <a16:creationId xmlns:a16="http://schemas.microsoft.com/office/drawing/2014/main" id="{022BD631-8827-9C6C-2DEB-A1E19EB0AADF}"/>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5;p13">
              <a:extLst>
                <a:ext uri="{FF2B5EF4-FFF2-40B4-BE49-F238E27FC236}">
                  <a16:creationId xmlns:a16="http://schemas.microsoft.com/office/drawing/2014/main" id="{B094ACBE-D502-29E1-20BF-E7CA3373FD5E}"/>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6;p13">
              <a:extLst>
                <a:ext uri="{FF2B5EF4-FFF2-40B4-BE49-F238E27FC236}">
                  <a16:creationId xmlns:a16="http://schemas.microsoft.com/office/drawing/2014/main" id="{CBF5A85F-0CDB-8E13-2562-17258A661A90}"/>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7;p13">
              <a:extLst>
                <a:ext uri="{FF2B5EF4-FFF2-40B4-BE49-F238E27FC236}">
                  <a16:creationId xmlns:a16="http://schemas.microsoft.com/office/drawing/2014/main" id="{7EEAA557-33DA-5B93-3E2D-D0891E00E118}"/>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p13">
              <a:extLst>
                <a:ext uri="{FF2B5EF4-FFF2-40B4-BE49-F238E27FC236}">
                  <a16:creationId xmlns:a16="http://schemas.microsoft.com/office/drawing/2014/main" id="{0F6A7CEF-422B-5F1F-6B36-5F1106A058EA}"/>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p13">
              <a:extLst>
                <a:ext uri="{FF2B5EF4-FFF2-40B4-BE49-F238E27FC236}">
                  <a16:creationId xmlns:a16="http://schemas.microsoft.com/office/drawing/2014/main" id="{DC7338C8-8C56-082C-C6CD-C9AF4AA2CF6E}"/>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30;p13">
              <a:extLst>
                <a:ext uri="{FF2B5EF4-FFF2-40B4-BE49-F238E27FC236}">
                  <a16:creationId xmlns:a16="http://schemas.microsoft.com/office/drawing/2014/main" id="{A5EE6A15-D6D9-DF13-37D0-3600958F4B5D}"/>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31;p13">
              <a:extLst>
                <a:ext uri="{FF2B5EF4-FFF2-40B4-BE49-F238E27FC236}">
                  <a16:creationId xmlns:a16="http://schemas.microsoft.com/office/drawing/2014/main" id="{0B495310-DF75-9D9A-0368-806953C11E5C}"/>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32;p13">
              <a:extLst>
                <a:ext uri="{FF2B5EF4-FFF2-40B4-BE49-F238E27FC236}">
                  <a16:creationId xmlns:a16="http://schemas.microsoft.com/office/drawing/2014/main" id="{92AD809F-0FB6-4625-AA27-72AC6F79142E}"/>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33;p13">
              <a:extLst>
                <a:ext uri="{FF2B5EF4-FFF2-40B4-BE49-F238E27FC236}">
                  <a16:creationId xmlns:a16="http://schemas.microsoft.com/office/drawing/2014/main" id="{D3C8C1BC-5B2C-06DB-AB5D-D3FF8DD67972}"/>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34;p13">
              <a:extLst>
                <a:ext uri="{FF2B5EF4-FFF2-40B4-BE49-F238E27FC236}">
                  <a16:creationId xmlns:a16="http://schemas.microsoft.com/office/drawing/2014/main" id="{E668CF6D-D149-19E0-3A63-ED4189014DE0}"/>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35;p13">
              <a:extLst>
                <a:ext uri="{FF2B5EF4-FFF2-40B4-BE49-F238E27FC236}">
                  <a16:creationId xmlns:a16="http://schemas.microsoft.com/office/drawing/2014/main" id="{82839337-0670-1FFD-84F1-5F9B3E1A58E9}"/>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36;p13">
              <a:extLst>
                <a:ext uri="{FF2B5EF4-FFF2-40B4-BE49-F238E27FC236}">
                  <a16:creationId xmlns:a16="http://schemas.microsoft.com/office/drawing/2014/main" id="{ECC44560-0651-2DFF-2175-59EA0B2BF95A}"/>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37;p13">
              <a:extLst>
                <a:ext uri="{FF2B5EF4-FFF2-40B4-BE49-F238E27FC236}">
                  <a16:creationId xmlns:a16="http://schemas.microsoft.com/office/drawing/2014/main" id="{4399E2AC-485B-D945-D7E2-1B4870D6EC44}"/>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38;p13">
              <a:extLst>
                <a:ext uri="{FF2B5EF4-FFF2-40B4-BE49-F238E27FC236}">
                  <a16:creationId xmlns:a16="http://schemas.microsoft.com/office/drawing/2014/main" id="{5C76E995-907E-9174-1CBB-262618353AA1}"/>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9;p13">
              <a:extLst>
                <a:ext uri="{FF2B5EF4-FFF2-40B4-BE49-F238E27FC236}">
                  <a16:creationId xmlns:a16="http://schemas.microsoft.com/office/drawing/2014/main" id="{0EFE21EE-B884-91F6-16AF-16B798587EF5}"/>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40;p13">
              <a:extLst>
                <a:ext uri="{FF2B5EF4-FFF2-40B4-BE49-F238E27FC236}">
                  <a16:creationId xmlns:a16="http://schemas.microsoft.com/office/drawing/2014/main" id="{5DB9D545-8805-986D-88E8-9CE3B9E40567}"/>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41;p13">
              <a:extLst>
                <a:ext uri="{FF2B5EF4-FFF2-40B4-BE49-F238E27FC236}">
                  <a16:creationId xmlns:a16="http://schemas.microsoft.com/office/drawing/2014/main" id="{20911D19-4D04-28BD-0AD9-901A2CD11E53}"/>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42;p13">
              <a:extLst>
                <a:ext uri="{FF2B5EF4-FFF2-40B4-BE49-F238E27FC236}">
                  <a16:creationId xmlns:a16="http://schemas.microsoft.com/office/drawing/2014/main" id="{CE6EEB3D-3446-60EB-1153-80A9698E84F7}"/>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43;p13">
              <a:extLst>
                <a:ext uri="{FF2B5EF4-FFF2-40B4-BE49-F238E27FC236}">
                  <a16:creationId xmlns:a16="http://schemas.microsoft.com/office/drawing/2014/main" id="{5E2CBE27-27A7-66BE-AA54-A74AC982B317}"/>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44;p13">
              <a:extLst>
                <a:ext uri="{FF2B5EF4-FFF2-40B4-BE49-F238E27FC236}">
                  <a16:creationId xmlns:a16="http://schemas.microsoft.com/office/drawing/2014/main" id="{9BDDEEB8-0402-B779-003D-A76C4DD62AA8}"/>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45;p13">
              <a:extLst>
                <a:ext uri="{FF2B5EF4-FFF2-40B4-BE49-F238E27FC236}">
                  <a16:creationId xmlns:a16="http://schemas.microsoft.com/office/drawing/2014/main" id="{FE9804D4-A455-10C5-6342-667EB46A26BE}"/>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46;p13">
              <a:extLst>
                <a:ext uri="{FF2B5EF4-FFF2-40B4-BE49-F238E27FC236}">
                  <a16:creationId xmlns:a16="http://schemas.microsoft.com/office/drawing/2014/main" id="{7755FF80-E76B-8C1F-1E81-52F7ECE01BFE}"/>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47;p13">
              <a:extLst>
                <a:ext uri="{FF2B5EF4-FFF2-40B4-BE49-F238E27FC236}">
                  <a16:creationId xmlns:a16="http://schemas.microsoft.com/office/drawing/2014/main" id="{D8ACE7F1-B634-4990-19DD-15121714017F}"/>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48;p13">
              <a:extLst>
                <a:ext uri="{FF2B5EF4-FFF2-40B4-BE49-F238E27FC236}">
                  <a16:creationId xmlns:a16="http://schemas.microsoft.com/office/drawing/2014/main" id="{7FD32412-B85A-E8AA-1D17-1678CCC3DB5E}"/>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49;p13">
              <a:extLst>
                <a:ext uri="{FF2B5EF4-FFF2-40B4-BE49-F238E27FC236}">
                  <a16:creationId xmlns:a16="http://schemas.microsoft.com/office/drawing/2014/main" id="{3298A865-BDA0-9544-31CE-8893A49DD5F1}"/>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50;p13">
              <a:extLst>
                <a:ext uri="{FF2B5EF4-FFF2-40B4-BE49-F238E27FC236}">
                  <a16:creationId xmlns:a16="http://schemas.microsoft.com/office/drawing/2014/main" id="{BAB53647-87E1-295C-7FCA-8459B3BA332D}"/>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51;p13">
              <a:extLst>
                <a:ext uri="{FF2B5EF4-FFF2-40B4-BE49-F238E27FC236}">
                  <a16:creationId xmlns:a16="http://schemas.microsoft.com/office/drawing/2014/main" id="{8AD5120E-3411-CA55-D0DC-4E3A07505FC3}"/>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52;p13">
              <a:extLst>
                <a:ext uri="{FF2B5EF4-FFF2-40B4-BE49-F238E27FC236}">
                  <a16:creationId xmlns:a16="http://schemas.microsoft.com/office/drawing/2014/main" id="{76718951-24ED-53C3-F60B-A9338D9C0807}"/>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53;p13">
              <a:extLst>
                <a:ext uri="{FF2B5EF4-FFF2-40B4-BE49-F238E27FC236}">
                  <a16:creationId xmlns:a16="http://schemas.microsoft.com/office/drawing/2014/main" id="{C5650BF7-5795-221D-7D2F-5D66FE939462}"/>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54;p13">
              <a:extLst>
                <a:ext uri="{FF2B5EF4-FFF2-40B4-BE49-F238E27FC236}">
                  <a16:creationId xmlns:a16="http://schemas.microsoft.com/office/drawing/2014/main" id="{F2F97B06-A9D9-7E1C-C86E-800C081443A4}"/>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55;p13">
              <a:extLst>
                <a:ext uri="{FF2B5EF4-FFF2-40B4-BE49-F238E27FC236}">
                  <a16:creationId xmlns:a16="http://schemas.microsoft.com/office/drawing/2014/main" id="{A558EA24-BD2F-400C-448F-733A98F62862}"/>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56;p13">
              <a:extLst>
                <a:ext uri="{FF2B5EF4-FFF2-40B4-BE49-F238E27FC236}">
                  <a16:creationId xmlns:a16="http://schemas.microsoft.com/office/drawing/2014/main" id="{D47F621A-ADB3-0B83-D432-886D9878C4CA}"/>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57;p13">
              <a:extLst>
                <a:ext uri="{FF2B5EF4-FFF2-40B4-BE49-F238E27FC236}">
                  <a16:creationId xmlns:a16="http://schemas.microsoft.com/office/drawing/2014/main" id="{C7E6335F-FEEF-EC80-13F8-0EDA1533FB50}"/>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58;p13">
              <a:extLst>
                <a:ext uri="{FF2B5EF4-FFF2-40B4-BE49-F238E27FC236}">
                  <a16:creationId xmlns:a16="http://schemas.microsoft.com/office/drawing/2014/main" id="{19868652-7F3E-9AD4-A9E6-106043AC9333}"/>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59;p13">
              <a:extLst>
                <a:ext uri="{FF2B5EF4-FFF2-40B4-BE49-F238E27FC236}">
                  <a16:creationId xmlns:a16="http://schemas.microsoft.com/office/drawing/2014/main" id="{2A9FBDF6-3B16-8349-4FBE-E7976BD16E87}"/>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60;p13">
              <a:extLst>
                <a:ext uri="{FF2B5EF4-FFF2-40B4-BE49-F238E27FC236}">
                  <a16:creationId xmlns:a16="http://schemas.microsoft.com/office/drawing/2014/main" id="{F96AF39A-81C5-8972-A148-1BF9768CBD47}"/>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61;p13">
              <a:extLst>
                <a:ext uri="{FF2B5EF4-FFF2-40B4-BE49-F238E27FC236}">
                  <a16:creationId xmlns:a16="http://schemas.microsoft.com/office/drawing/2014/main" id="{D74141A3-6627-0377-FD7C-7A0BE72384AC}"/>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62;p13">
              <a:extLst>
                <a:ext uri="{FF2B5EF4-FFF2-40B4-BE49-F238E27FC236}">
                  <a16:creationId xmlns:a16="http://schemas.microsoft.com/office/drawing/2014/main" id="{9538CD81-9D87-9B23-1AFD-ADD9B79D8DA6}"/>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63;p13">
              <a:extLst>
                <a:ext uri="{FF2B5EF4-FFF2-40B4-BE49-F238E27FC236}">
                  <a16:creationId xmlns:a16="http://schemas.microsoft.com/office/drawing/2014/main" id="{55578722-DD59-9F68-B970-4C6FAAD022CB}"/>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99034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with im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000000"/>
                </a:solidFill>
              </a:defRPr>
            </a:lvl1pPr>
          </a:lstStyle>
          <a:p>
            <a:fld id="{4DD98664-882C-4D8A-B754-A20392790825}" type="slidenum">
              <a:rPr lang="en-GB" smtClean="0"/>
              <a:pPr/>
              <a:t>‹#›</a:t>
            </a:fld>
            <a:endParaRPr lang="en-GB" dirty="0"/>
          </a:p>
        </p:txBody>
      </p:sp>
      <p:sp>
        <p:nvSpPr>
          <p:cNvPr id="8"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rgbClr val="000000"/>
                </a:solidFill>
              </a:defRPr>
            </a:lvl1pPr>
          </a:lstStyle>
          <a:p>
            <a:pPr lvl="0"/>
            <a:r>
              <a:rPr lang="en-US"/>
              <a:t>Click to add footer text</a:t>
            </a:r>
          </a:p>
        </p:txBody>
      </p:sp>
      <p:sp>
        <p:nvSpPr>
          <p:cNvPr id="7" name="Text Placeholder 2"/>
          <p:cNvSpPr>
            <a:spLocks noGrp="1"/>
          </p:cNvSpPr>
          <p:nvPr>
            <p:ph type="body" sz="quarter" idx="15"/>
          </p:nvPr>
        </p:nvSpPr>
        <p:spPr>
          <a:xfrm>
            <a:off x="359998" y="2984855"/>
            <a:ext cx="4474649" cy="1585557"/>
          </a:xfrm>
        </p:spPr>
        <p:txBody>
          <a:bodyPr anchor="t"/>
          <a:lstStyle>
            <a:lvl1pPr algn="l">
              <a:spcBef>
                <a:spcPts val="200"/>
              </a:spcBef>
              <a:defRPr sz="2400" b="1">
                <a:solidFill>
                  <a:srgbClr val="000000"/>
                </a:solidFill>
              </a:defRPr>
            </a:lvl1pPr>
            <a:lvl2pPr marL="0" indent="0" algn="l">
              <a:spcBef>
                <a:spcPts val="200"/>
              </a:spcBef>
              <a:buNone/>
              <a:defRPr sz="2200" b="0">
                <a:solidFill>
                  <a:srgbClr val="000000"/>
                </a:solidFill>
              </a:defRPr>
            </a:lvl2pPr>
          </a:lstStyle>
          <a:p>
            <a:pPr lvl="0"/>
            <a:r>
              <a:rPr lang="en-US"/>
              <a:t>Edit Master text styles</a:t>
            </a:r>
          </a:p>
          <a:p>
            <a:pPr lvl="1"/>
            <a:r>
              <a:rPr lang="en-US"/>
              <a:t>Second level</a:t>
            </a:r>
          </a:p>
        </p:txBody>
      </p:sp>
      <p:sp>
        <p:nvSpPr>
          <p:cNvPr id="9"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rgbClr val="000000"/>
                </a:solidFill>
              </a:defRPr>
            </a:lvl1pPr>
            <a:lvl2pPr marL="0" indent="0" algn="l">
              <a:spcBef>
                <a:spcPts val="200"/>
              </a:spcBef>
              <a:buNone/>
              <a:defRPr sz="2200" b="0">
                <a:solidFill>
                  <a:schemeClr val="tx1"/>
                </a:solidFill>
              </a:defRPr>
            </a:lvl2pPr>
          </a:lstStyle>
          <a:p>
            <a:pPr lvl="0"/>
            <a:r>
              <a:rPr lang="en-US"/>
              <a:t>No.</a:t>
            </a:r>
          </a:p>
        </p:txBody>
      </p:sp>
      <p:grpSp>
        <p:nvGrpSpPr>
          <p:cNvPr id="2" name="Google Shape;54;p13">
            <a:extLst>
              <a:ext uri="{FF2B5EF4-FFF2-40B4-BE49-F238E27FC236}">
                <a16:creationId xmlns:a16="http://schemas.microsoft.com/office/drawing/2014/main" id="{7CF4503A-11FF-06F9-5220-3245D731EBB5}"/>
              </a:ext>
            </a:extLst>
          </p:cNvPr>
          <p:cNvGrpSpPr/>
          <p:nvPr userDrawn="1"/>
        </p:nvGrpSpPr>
        <p:grpSpPr>
          <a:xfrm>
            <a:off x="5889477" y="-640217"/>
            <a:ext cx="8219007" cy="8394500"/>
            <a:chOff x="1378000" y="238125"/>
            <a:chExt cx="4864000" cy="5238750"/>
          </a:xfrm>
        </p:grpSpPr>
        <p:sp>
          <p:nvSpPr>
            <p:cNvPr id="3" name="Google Shape;55;p13">
              <a:extLst>
                <a:ext uri="{FF2B5EF4-FFF2-40B4-BE49-F238E27FC236}">
                  <a16:creationId xmlns:a16="http://schemas.microsoft.com/office/drawing/2014/main" id="{5591DDEA-DC33-56D5-FD53-BD7415BAFBFC}"/>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6;p13">
              <a:extLst>
                <a:ext uri="{FF2B5EF4-FFF2-40B4-BE49-F238E27FC236}">
                  <a16:creationId xmlns:a16="http://schemas.microsoft.com/office/drawing/2014/main" id="{09BE934B-AEA2-7DA1-1CCC-8FEFBEE01E66}"/>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7;p13">
              <a:extLst>
                <a:ext uri="{FF2B5EF4-FFF2-40B4-BE49-F238E27FC236}">
                  <a16:creationId xmlns:a16="http://schemas.microsoft.com/office/drawing/2014/main" id="{8775402A-76C4-4B4F-4DBF-BF76D4F95025}"/>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8;p13">
              <a:extLst>
                <a:ext uri="{FF2B5EF4-FFF2-40B4-BE49-F238E27FC236}">
                  <a16:creationId xmlns:a16="http://schemas.microsoft.com/office/drawing/2014/main" id="{2CE311EC-AE83-1743-8423-DD834D388A30}"/>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9;p13">
              <a:extLst>
                <a:ext uri="{FF2B5EF4-FFF2-40B4-BE49-F238E27FC236}">
                  <a16:creationId xmlns:a16="http://schemas.microsoft.com/office/drawing/2014/main" id="{98D77BA8-1632-06CE-4A5C-DFF6309A2FF7}"/>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p13">
              <a:extLst>
                <a:ext uri="{FF2B5EF4-FFF2-40B4-BE49-F238E27FC236}">
                  <a16:creationId xmlns:a16="http://schemas.microsoft.com/office/drawing/2014/main" id="{276EA319-CCBE-612B-349F-1B308C49003C}"/>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1;p13">
              <a:extLst>
                <a:ext uri="{FF2B5EF4-FFF2-40B4-BE49-F238E27FC236}">
                  <a16:creationId xmlns:a16="http://schemas.microsoft.com/office/drawing/2014/main" id="{8771401C-19A3-E03A-403C-6B40AD05215C}"/>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2;p13">
              <a:extLst>
                <a:ext uri="{FF2B5EF4-FFF2-40B4-BE49-F238E27FC236}">
                  <a16:creationId xmlns:a16="http://schemas.microsoft.com/office/drawing/2014/main" id="{5A1E3DB7-2E1A-001A-8710-9582F0352E7B}"/>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1D478063-5D18-DCF2-5DAD-57BAF9AC8041}"/>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4;p13">
              <a:extLst>
                <a:ext uri="{FF2B5EF4-FFF2-40B4-BE49-F238E27FC236}">
                  <a16:creationId xmlns:a16="http://schemas.microsoft.com/office/drawing/2014/main" id="{2BE0052B-07AF-A6BB-68CE-A8F5229DD8DB}"/>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5;p13">
              <a:extLst>
                <a:ext uri="{FF2B5EF4-FFF2-40B4-BE49-F238E27FC236}">
                  <a16:creationId xmlns:a16="http://schemas.microsoft.com/office/drawing/2014/main" id="{591D6D5B-07F9-5828-4B23-1BD5B344105F}"/>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6;p13">
              <a:extLst>
                <a:ext uri="{FF2B5EF4-FFF2-40B4-BE49-F238E27FC236}">
                  <a16:creationId xmlns:a16="http://schemas.microsoft.com/office/drawing/2014/main" id="{A2DEC045-C8B3-3AC7-F693-EE7EA2484435}"/>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7;p13">
              <a:extLst>
                <a:ext uri="{FF2B5EF4-FFF2-40B4-BE49-F238E27FC236}">
                  <a16:creationId xmlns:a16="http://schemas.microsoft.com/office/drawing/2014/main" id="{84D70E09-BE27-397D-B9D5-D3D36B4E676E}"/>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8;p13">
              <a:extLst>
                <a:ext uri="{FF2B5EF4-FFF2-40B4-BE49-F238E27FC236}">
                  <a16:creationId xmlns:a16="http://schemas.microsoft.com/office/drawing/2014/main" id="{A649805E-419F-E4A0-C3A1-11A7E2997BA7}"/>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69;p13">
              <a:extLst>
                <a:ext uri="{FF2B5EF4-FFF2-40B4-BE49-F238E27FC236}">
                  <a16:creationId xmlns:a16="http://schemas.microsoft.com/office/drawing/2014/main" id="{1FE802EE-98D0-DEDF-4CF1-5E7B524C6572}"/>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p13">
              <a:extLst>
                <a:ext uri="{FF2B5EF4-FFF2-40B4-BE49-F238E27FC236}">
                  <a16:creationId xmlns:a16="http://schemas.microsoft.com/office/drawing/2014/main" id="{18C29A9E-D194-C250-48D2-9E81018CCEA2}"/>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p13">
              <a:extLst>
                <a:ext uri="{FF2B5EF4-FFF2-40B4-BE49-F238E27FC236}">
                  <a16:creationId xmlns:a16="http://schemas.microsoft.com/office/drawing/2014/main" id="{3BE33102-0BB9-1790-4795-09CC58826F2D}"/>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2;p13">
              <a:extLst>
                <a:ext uri="{FF2B5EF4-FFF2-40B4-BE49-F238E27FC236}">
                  <a16:creationId xmlns:a16="http://schemas.microsoft.com/office/drawing/2014/main" id="{B7B251E4-D4B7-9027-3F78-B03D4A3743E7}"/>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3;p13">
              <a:extLst>
                <a:ext uri="{FF2B5EF4-FFF2-40B4-BE49-F238E27FC236}">
                  <a16:creationId xmlns:a16="http://schemas.microsoft.com/office/drawing/2014/main" id="{DE7342BD-B66E-780F-0255-FB3B6C294EB7}"/>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4;p13">
              <a:extLst>
                <a:ext uri="{FF2B5EF4-FFF2-40B4-BE49-F238E27FC236}">
                  <a16:creationId xmlns:a16="http://schemas.microsoft.com/office/drawing/2014/main" id="{CED571E0-CBF4-B7AF-FD36-9B359302065A}"/>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5;p13">
              <a:extLst>
                <a:ext uri="{FF2B5EF4-FFF2-40B4-BE49-F238E27FC236}">
                  <a16:creationId xmlns:a16="http://schemas.microsoft.com/office/drawing/2014/main" id="{0E806554-1CB0-D8D0-29DF-CD0C9F317FF3}"/>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6;p13">
              <a:extLst>
                <a:ext uri="{FF2B5EF4-FFF2-40B4-BE49-F238E27FC236}">
                  <a16:creationId xmlns:a16="http://schemas.microsoft.com/office/drawing/2014/main" id="{77DD4452-A06B-2561-D87D-B08885BA2B97}"/>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77;p13">
              <a:extLst>
                <a:ext uri="{FF2B5EF4-FFF2-40B4-BE49-F238E27FC236}">
                  <a16:creationId xmlns:a16="http://schemas.microsoft.com/office/drawing/2014/main" id="{EFD51049-83F2-DB5B-3DDF-A5AE585AAFD3}"/>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78;p13">
              <a:extLst>
                <a:ext uri="{FF2B5EF4-FFF2-40B4-BE49-F238E27FC236}">
                  <a16:creationId xmlns:a16="http://schemas.microsoft.com/office/drawing/2014/main" id="{2D14CFE6-BC9F-5B8D-EC6C-2C7FE06CAE6E}"/>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79;p13">
              <a:extLst>
                <a:ext uri="{FF2B5EF4-FFF2-40B4-BE49-F238E27FC236}">
                  <a16:creationId xmlns:a16="http://schemas.microsoft.com/office/drawing/2014/main" id="{652F441C-7F08-0550-65A1-B1FB16E73B45}"/>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80;p13">
              <a:extLst>
                <a:ext uri="{FF2B5EF4-FFF2-40B4-BE49-F238E27FC236}">
                  <a16:creationId xmlns:a16="http://schemas.microsoft.com/office/drawing/2014/main" id="{80752C61-084B-19CE-3AC2-A04393E350C5}"/>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1;p13">
              <a:extLst>
                <a:ext uri="{FF2B5EF4-FFF2-40B4-BE49-F238E27FC236}">
                  <a16:creationId xmlns:a16="http://schemas.microsoft.com/office/drawing/2014/main" id="{4D198ECB-3E93-9D2F-4C53-CF0F43456C84}"/>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2;p13">
              <a:extLst>
                <a:ext uri="{FF2B5EF4-FFF2-40B4-BE49-F238E27FC236}">
                  <a16:creationId xmlns:a16="http://schemas.microsoft.com/office/drawing/2014/main" id="{8C993176-FB9F-058D-CE56-C90B20EF8EB7}"/>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83;p13">
              <a:extLst>
                <a:ext uri="{FF2B5EF4-FFF2-40B4-BE49-F238E27FC236}">
                  <a16:creationId xmlns:a16="http://schemas.microsoft.com/office/drawing/2014/main" id="{6E4E0A73-DEFD-2A7D-2935-087D22378DA7}"/>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84;p13">
              <a:extLst>
                <a:ext uri="{FF2B5EF4-FFF2-40B4-BE49-F238E27FC236}">
                  <a16:creationId xmlns:a16="http://schemas.microsoft.com/office/drawing/2014/main" id="{A2999E6F-1AFB-4207-3CB3-6503A45110A4}"/>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5;p13">
              <a:extLst>
                <a:ext uri="{FF2B5EF4-FFF2-40B4-BE49-F238E27FC236}">
                  <a16:creationId xmlns:a16="http://schemas.microsoft.com/office/drawing/2014/main" id="{9281CC53-A64A-70AA-2838-7E70695FB394}"/>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86;p13">
              <a:extLst>
                <a:ext uri="{FF2B5EF4-FFF2-40B4-BE49-F238E27FC236}">
                  <a16:creationId xmlns:a16="http://schemas.microsoft.com/office/drawing/2014/main" id="{2AB70476-E7DC-6E3E-75EA-41E2E7CA782E}"/>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87;p13">
              <a:extLst>
                <a:ext uri="{FF2B5EF4-FFF2-40B4-BE49-F238E27FC236}">
                  <a16:creationId xmlns:a16="http://schemas.microsoft.com/office/drawing/2014/main" id="{2CCE0341-CB17-B7F5-1C36-1F10C8B32CEA}"/>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8;p13">
              <a:extLst>
                <a:ext uri="{FF2B5EF4-FFF2-40B4-BE49-F238E27FC236}">
                  <a16:creationId xmlns:a16="http://schemas.microsoft.com/office/drawing/2014/main" id="{FD5B926F-8265-F433-EDBE-BBFF1193234E}"/>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9;p13">
              <a:extLst>
                <a:ext uri="{FF2B5EF4-FFF2-40B4-BE49-F238E27FC236}">
                  <a16:creationId xmlns:a16="http://schemas.microsoft.com/office/drawing/2014/main" id="{B7890C26-9BAC-2EC4-3A0A-9C425948B3C3}"/>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0;p13">
              <a:extLst>
                <a:ext uri="{FF2B5EF4-FFF2-40B4-BE49-F238E27FC236}">
                  <a16:creationId xmlns:a16="http://schemas.microsoft.com/office/drawing/2014/main" id="{1C84AFD3-1880-E34E-2FE6-6FA28E7DC433}"/>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1;p13">
              <a:extLst>
                <a:ext uri="{FF2B5EF4-FFF2-40B4-BE49-F238E27FC236}">
                  <a16:creationId xmlns:a16="http://schemas.microsoft.com/office/drawing/2014/main" id="{3E9EE336-1F49-088E-B5DE-EA946F8FB8BC}"/>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p13">
              <a:extLst>
                <a:ext uri="{FF2B5EF4-FFF2-40B4-BE49-F238E27FC236}">
                  <a16:creationId xmlns:a16="http://schemas.microsoft.com/office/drawing/2014/main" id="{1FDFF72B-6138-A050-7C89-8E12C8E12184}"/>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3;p13">
              <a:extLst>
                <a:ext uri="{FF2B5EF4-FFF2-40B4-BE49-F238E27FC236}">
                  <a16:creationId xmlns:a16="http://schemas.microsoft.com/office/drawing/2014/main" id="{5745A4BC-F30B-300D-41FB-A30C5661411B}"/>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p13">
              <a:extLst>
                <a:ext uri="{FF2B5EF4-FFF2-40B4-BE49-F238E27FC236}">
                  <a16:creationId xmlns:a16="http://schemas.microsoft.com/office/drawing/2014/main" id="{7124627D-E749-7C8E-34DB-4B5B6669F02A}"/>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p13">
              <a:extLst>
                <a:ext uri="{FF2B5EF4-FFF2-40B4-BE49-F238E27FC236}">
                  <a16:creationId xmlns:a16="http://schemas.microsoft.com/office/drawing/2014/main" id="{15E7160A-4E0B-1BC0-9B9D-A33F96F02C3E}"/>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p13">
              <a:extLst>
                <a:ext uri="{FF2B5EF4-FFF2-40B4-BE49-F238E27FC236}">
                  <a16:creationId xmlns:a16="http://schemas.microsoft.com/office/drawing/2014/main" id="{84AC8391-8F98-4291-6A2F-30E10A0FD0E4}"/>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p13">
              <a:extLst>
                <a:ext uri="{FF2B5EF4-FFF2-40B4-BE49-F238E27FC236}">
                  <a16:creationId xmlns:a16="http://schemas.microsoft.com/office/drawing/2014/main" id="{DA81DFAF-3BFD-98B1-3756-B48067EB6E05}"/>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8;p13">
              <a:extLst>
                <a:ext uri="{FF2B5EF4-FFF2-40B4-BE49-F238E27FC236}">
                  <a16:creationId xmlns:a16="http://schemas.microsoft.com/office/drawing/2014/main" id="{44F48C0A-6061-FA71-5408-D574A9151BAF}"/>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9;p13">
              <a:extLst>
                <a:ext uri="{FF2B5EF4-FFF2-40B4-BE49-F238E27FC236}">
                  <a16:creationId xmlns:a16="http://schemas.microsoft.com/office/drawing/2014/main" id="{B7631F10-9927-81B4-F2ED-8527F56E9B3A}"/>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0;p13">
              <a:extLst>
                <a:ext uri="{FF2B5EF4-FFF2-40B4-BE49-F238E27FC236}">
                  <a16:creationId xmlns:a16="http://schemas.microsoft.com/office/drawing/2014/main" id="{D160B068-1641-B950-18BC-9FCD2389C562}"/>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1;p13">
              <a:extLst>
                <a:ext uri="{FF2B5EF4-FFF2-40B4-BE49-F238E27FC236}">
                  <a16:creationId xmlns:a16="http://schemas.microsoft.com/office/drawing/2014/main" id="{148AD35E-9064-1B5D-D879-5EA9CFF53896}"/>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p13">
              <a:extLst>
                <a:ext uri="{FF2B5EF4-FFF2-40B4-BE49-F238E27FC236}">
                  <a16:creationId xmlns:a16="http://schemas.microsoft.com/office/drawing/2014/main" id="{07328818-9298-CC32-BBFA-9E23EF4CED74}"/>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3;p13">
              <a:extLst>
                <a:ext uri="{FF2B5EF4-FFF2-40B4-BE49-F238E27FC236}">
                  <a16:creationId xmlns:a16="http://schemas.microsoft.com/office/drawing/2014/main" id="{E086C64B-ADCD-BC87-A6E5-6202E1E55096}"/>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4;p13">
              <a:extLst>
                <a:ext uri="{FF2B5EF4-FFF2-40B4-BE49-F238E27FC236}">
                  <a16:creationId xmlns:a16="http://schemas.microsoft.com/office/drawing/2014/main" id="{B3BED173-BD50-7EED-5133-A1564D2FCA64}"/>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5;p13">
              <a:extLst>
                <a:ext uri="{FF2B5EF4-FFF2-40B4-BE49-F238E27FC236}">
                  <a16:creationId xmlns:a16="http://schemas.microsoft.com/office/drawing/2014/main" id="{60C1EF36-A45A-415C-545C-84BFC59B017F}"/>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6;p13">
              <a:extLst>
                <a:ext uri="{FF2B5EF4-FFF2-40B4-BE49-F238E27FC236}">
                  <a16:creationId xmlns:a16="http://schemas.microsoft.com/office/drawing/2014/main" id="{3E600818-BEB9-8A76-E997-306B63B7EB7D}"/>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7;p13">
              <a:extLst>
                <a:ext uri="{FF2B5EF4-FFF2-40B4-BE49-F238E27FC236}">
                  <a16:creationId xmlns:a16="http://schemas.microsoft.com/office/drawing/2014/main" id="{82DA7034-970C-6DDD-3A51-153986C789AE}"/>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p13">
              <a:extLst>
                <a:ext uri="{FF2B5EF4-FFF2-40B4-BE49-F238E27FC236}">
                  <a16:creationId xmlns:a16="http://schemas.microsoft.com/office/drawing/2014/main" id="{05A98D72-A52A-A232-FF2F-133721FD0B7A}"/>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9;p13">
              <a:extLst>
                <a:ext uri="{FF2B5EF4-FFF2-40B4-BE49-F238E27FC236}">
                  <a16:creationId xmlns:a16="http://schemas.microsoft.com/office/drawing/2014/main" id="{8AC697CD-13A1-A900-3FCA-7AE1E91020F7}"/>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0;p13">
              <a:extLst>
                <a:ext uri="{FF2B5EF4-FFF2-40B4-BE49-F238E27FC236}">
                  <a16:creationId xmlns:a16="http://schemas.microsoft.com/office/drawing/2014/main" id="{9E7AE479-4557-ADF4-CC4F-3538284B87E3}"/>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11;p13">
              <a:extLst>
                <a:ext uri="{FF2B5EF4-FFF2-40B4-BE49-F238E27FC236}">
                  <a16:creationId xmlns:a16="http://schemas.microsoft.com/office/drawing/2014/main" id="{1B1E87B7-3085-1C29-808E-C2A37399C838}"/>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2;p13">
              <a:extLst>
                <a:ext uri="{FF2B5EF4-FFF2-40B4-BE49-F238E27FC236}">
                  <a16:creationId xmlns:a16="http://schemas.microsoft.com/office/drawing/2014/main" id="{07D1560B-B06A-B5B5-CD05-C014736C6DB1}"/>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13;p13">
              <a:extLst>
                <a:ext uri="{FF2B5EF4-FFF2-40B4-BE49-F238E27FC236}">
                  <a16:creationId xmlns:a16="http://schemas.microsoft.com/office/drawing/2014/main" id="{E9B793A9-AC0A-E15F-00C5-EF09F3D9078C}"/>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14;p13">
              <a:extLst>
                <a:ext uri="{FF2B5EF4-FFF2-40B4-BE49-F238E27FC236}">
                  <a16:creationId xmlns:a16="http://schemas.microsoft.com/office/drawing/2014/main" id="{E30581DA-44A9-BF0F-9A00-84E6EEC8E2F0}"/>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15;p13">
              <a:extLst>
                <a:ext uri="{FF2B5EF4-FFF2-40B4-BE49-F238E27FC236}">
                  <a16:creationId xmlns:a16="http://schemas.microsoft.com/office/drawing/2014/main" id="{E48151A1-FF3A-15CF-DF33-6618BDA60273}"/>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6;p13">
              <a:extLst>
                <a:ext uri="{FF2B5EF4-FFF2-40B4-BE49-F238E27FC236}">
                  <a16:creationId xmlns:a16="http://schemas.microsoft.com/office/drawing/2014/main" id="{66B3C0A5-B3F3-2987-63A5-7E341057E714}"/>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17;p13">
              <a:extLst>
                <a:ext uri="{FF2B5EF4-FFF2-40B4-BE49-F238E27FC236}">
                  <a16:creationId xmlns:a16="http://schemas.microsoft.com/office/drawing/2014/main" id="{AB512177-320B-F6D1-8BAC-4B9E2CF8BC61}"/>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18;p13">
              <a:extLst>
                <a:ext uri="{FF2B5EF4-FFF2-40B4-BE49-F238E27FC236}">
                  <a16:creationId xmlns:a16="http://schemas.microsoft.com/office/drawing/2014/main" id="{76ECA825-DDBE-078D-70A8-7F3211BCA146}"/>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19;p13">
              <a:extLst>
                <a:ext uri="{FF2B5EF4-FFF2-40B4-BE49-F238E27FC236}">
                  <a16:creationId xmlns:a16="http://schemas.microsoft.com/office/drawing/2014/main" id="{B4C05DCB-F30F-59C7-D1E3-7F236F1BD17C}"/>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0;p13">
              <a:extLst>
                <a:ext uri="{FF2B5EF4-FFF2-40B4-BE49-F238E27FC236}">
                  <a16:creationId xmlns:a16="http://schemas.microsoft.com/office/drawing/2014/main" id="{FB657217-B2FA-0BA1-6CAA-1AA5907F25A7}"/>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21;p13">
              <a:extLst>
                <a:ext uri="{FF2B5EF4-FFF2-40B4-BE49-F238E27FC236}">
                  <a16:creationId xmlns:a16="http://schemas.microsoft.com/office/drawing/2014/main" id="{777825CC-41B0-63CC-FFEB-426642984DAC}"/>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22;p13">
              <a:extLst>
                <a:ext uri="{FF2B5EF4-FFF2-40B4-BE49-F238E27FC236}">
                  <a16:creationId xmlns:a16="http://schemas.microsoft.com/office/drawing/2014/main" id="{818D9633-1E74-3B89-C2AC-D079625CB8D8}"/>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23;p13">
              <a:extLst>
                <a:ext uri="{FF2B5EF4-FFF2-40B4-BE49-F238E27FC236}">
                  <a16:creationId xmlns:a16="http://schemas.microsoft.com/office/drawing/2014/main" id="{53248B5C-4D1C-1909-C8F1-9A243C70232F}"/>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24;p13">
              <a:extLst>
                <a:ext uri="{FF2B5EF4-FFF2-40B4-BE49-F238E27FC236}">
                  <a16:creationId xmlns:a16="http://schemas.microsoft.com/office/drawing/2014/main" id="{AC58E088-0ED0-51F7-AE4F-404347F17380}"/>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25;p13">
              <a:extLst>
                <a:ext uri="{FF2B5EF4-FFF2-40B4-BE49-F238E27FC236}">
                  <a16:creationId xmlns:a16="http://schemas.microsoft.com/office/drawing/2014/main" id="{3855B1F4-BC9A-3A0F-F89E-01EF89F6708F}"/>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26;p13">
              <a:extLst>
                <a:ext uri="{FF2B5EF4-FFF2-40B4-BE49-F238E27FC236}">
                  <a16:creationId xmlns:a16="http://schemas.microsoft.com/office/drawing/2014/main" id="{3277A878-BC22-D939-BECE-48540BC977E0}"/>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27;p13">
              <a:extLst>
                <a:ext uri="{FF2B5EF4-FFF2-40B4-BE49-F238E27FC236}">
                  <a16:creationId xmlns:a16="http://schemas.microsoft.com/office/drawing/2014/main" id="{446E2717-3D83-339C-ED27-A2578C37B6DF}"/>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28;p13">
              <a:extLst>
                <a:ext uri="{FF2B5EF4-FFF2-40B4-BE49-F238E27FC236}">
                  <a16:creationId xmlns:a16="http://schemas.microsoft.com/office/drawing/2014/main" id="{F2AED42A-955E-7348-254A-6580E39FAFB7}"/>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29;p13">
              <a:extLst>
                <a:ext uri="{FF2B5EF4-FFF2-40B4-BE49-F238E27FC236}">
                  <a16:creationId xmlns:a16="http://schemas.microsoft.com/office/drawing/2014/main" id="{0CDD1221-13B3-13A6-B6F2-3A00941A81D9}"/>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30;p13">
              <a:extLst>
                <a:ext uri="{FF2B5EF4-FFF2-40B4-BE49-F238E27FC236}">
                  <a16:creationId xmlns:a16="http://schemas.microsoft.com/office/drawing/2014/main" id="{327949DC-AF81-3A6F-22CB-97CFDA3A69A9}"/>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31;p13">
              <a:extLst>
                <a:ext uri="{FF2B5EF4-FFF2-40B4-BE49-F238E27FC236}">
                  <a16:creationId xmlns:a16="http://schemas.microsoft.com/office/drawing/2014/main" id="{03501590-3D8C-CC86-28D5-B89F02A02C39}"/>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32;p13">
              <a:extLst>
                <a:ext uri="{FF2B5EF4-FFF2-40B4-BE49-F238E27FC236}">
                  <a16:creationId xmlns:a16="http://schemas.microsoft.com/office/drawing/2014/main" id="{7E9FC837-B5B6-0BD4-A4A2-C366704CFB7D}"/>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33;p13">
              <a:extLst>
                <a:ext uri="{FF2B5EF4-FFF2-40B4-BE49-F238E27FC236}">
                  <a16:creationId xmlns:a16="http://schemas.microsoft.com/office/drawing/2014/main" id="{3AA5B0F9-E731-0BB2-758F-6B62827E4BF4}"/>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34;p13">
              <a:extLst>
                <a:ext uri="{FF2B5EF4-FFF2-40B4-BE49-F238E27FC236}">
                  <a16:creationId xmlns:a16="http://schemas.microsoft.com/office/drawing/2014/main" id="{3CBD7F54-66FE-B133-6A64-161307FE4E96}"/>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35;p13">
              <a:extLst>
                <a:ext uri="{FF2B5EF4-FFF2-40B4-BE49-F238E27FC236}">
                  <a16:creationId xmlns:a16="http://schemas.microsoft.com/office/drawing/2014/main" id="{F0D253B5-6931-B897-CD3E-B7048128C4D8}"/>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36;p13">
              <a:extLst>
                <a:ext uri="{FF2B5EF4-FFF2-40B4-BE49-F238E27FC236}">
                  <a16:creationId xmlns:a16="http://schemas.microsoft.com/office/drawing/2014/main" id="{802ABE62-84D2-4965-9D73-8B05B1C4E134}"/>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37;p13">
              <a:extLst>
                <a:ext uri="{FF2B5EF4-FFF2-40B4-BE49-F238E27FC236}">
                  <a16:creationId xmlns:a16="http://schemas.microsoft.com/office/drawing/2014/main" id="{39BA7C87-4AA1-3347-9005-F057C2F1D08A}"/>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38;p13">
              <a:extLst>
                <a:ext uri="{FF2B5EF4-FFF2-40B4-BE49-F238E27FC236}">
                  <a16:creationId xmlns:a16="http://schemas.microsoft.com/office/drawing/2014/main" id="{900794B6-37CF-1B7B-B439-6307B4259F6D}"/>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39;p13">
              <a:extLst>
                <a:ext uri="{FF2B5EF4-FFF2-40B4-BE49-F238E27FC236}">
                  <a16:creationId xmlns:a16="http://schemas.microsoft.com/office/drawing/2014/main" id="{8E07F6A9-5781-F159-20AD-E289415759BD}"/>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40;p13">
              <a:extLst>
                <a:ext uri="{FF2B5EF4-FFF2-40B4-BE49-F238E27FC236}">
                  <a16:creationId xmlns:a16="http://schemas.microsoft.com/office/drawing/2014/main" id="{55708235-26FE-235D-F972-F59C600A07C5}"/>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41;p13">
              <a:extLst>
                <a:ext uri="{FF2B5EF4-FFF2-40B4-BE49-F238E27FC236}">
                  <a16:creationId xmlns:a16="http://schemas.microsoft.com/office/drawing/2014/main" id="{94D42E10-15B4-9296-2443-EC3BA56E9DD0}"/>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42;p13">
              <a:extLst>
                <a:ext uri="{FF2B5EF4-FFF2-40B4-BE49-F238E27FC236}">
                  <a16:creationId xmlns:a16="http://schemas.microsoft.com/office/drawing/2014/main" id="{BB24969B-1D7A-D90F-5F62-05572DD1392F}"/>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43;p13">
              <a:extLst>
                <a:ext uri="{FF2B5EF4-FFF2-40B4-BE49-F238E27FC236}">
                  <a16:creationId xmlns:a16="http://schemas.microsoft.com/office/drawing/2014/main" id="{20039BB8-B947-2900-F611-32647336EB30}"/>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44;p13">
              <a:extLst>
                <a:ext uri="{FF2B5EF4-FFF2-40B4-BE49-F238E27FC236}">
                  <a16:creationId xmlns:a16="http://schemas.microsoft.com/office/drawing/2014/main" id="{DA48FCEE-48AB-820B-30F3-0806CDEC2D36}"/>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45;p13">
              <a:extLst>
                <a:ext uri="{FF2B5EF4-FFF2-40B4-BE49-F238E27FC236}">
                  <a16:creationId xmlns:a16="http://schemas.microsoft.com/office/drawing/2014/main" id="{1A1F3044-A740-918F-0EFA-C737F7CA7F4B}"/>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46;p13">
              <a:extLst>
                <a:ext uri="{FF2B5EF4-FFF2-40B4-BE49-F238E27FC236}">
                  <a16:creationId xmlns:a16="http://schemas.microsoft.com/office/drawing/2014/main" id="{428FAB12-4C77-72F4-F1FB-F27958A4D54B}"/>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47;p13">
              <a:extLst>
                <a:ext uri="{FF2B5EF4-FFF2-40B4-BE49-F238E27FC236}">
                  <a16:creationId xmlns:a16="http://schemas.microsoft.com/office/drawing/2014/main" id="{AE2E4878-285D-3CAD-C07E-5B75D4F97282}"/>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48;p13">
              <a:extLst>
                <a:ext uri="{FF2B5EF4-FFF2-40B4-BE49-F238E27FC236}">
                  <a16:creationId xmlns:a16="http://schemas.microsoft.com/office/drawing/2014/main" id="{9CCDF3FA-1EBA-522A-2FE7-05F9EB21FCDA}"/>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49;p13">
              <a:extLst>
                <a:ext uri="{FF2B5EF4-FFF2-40B4-BE49-F238E27FC236}">
                  <a16:creationId xmlns:a16="http://schemas.microsoft.com/office/drawing/2014/main" id="{99A26079-7D06-9C1C-02C2-E76B3149F03F}"/>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50;p13">
              <a:extLst>
                <a:ext uri="{FF2B5EF4-FFF2-40B4-BE49-F238E27FC236}">
                  <a16:creationId xmlns:a16="http://schemas.microsoft.com/office/drawing/2014/main" id="{2C69246A-14A5-D71D-9BEB-DFE7E46CBF90}"/>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51;p13">
              <a:extLst>
                <a:ext uri="{FF2B5EF4-FFF2-40B4-BE49-F238E27FC236}">
                  <a16:creationId xmlns:a16="http://schemas.microsoft.com/office/drawing/2014/main" id="{E41402F6-6E05-CCC7-3FC3-623B479DEAB6}"/>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52;p13">
              <a:extLst>
                <a:ext uri="{FF2B5EF4-FFF2-40B4-BE49-F238E27FC236}">
                  <a16:creationId xmlns:a16="http://schemas.microsoft.com/office/drawing/2014/main" id="{AD871480-5EC8-39A1-277B-7407559FF4D9}"/>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53;p13">
              <a:extLst>
                <a:ext uri="{FF2B5EF4-FFF2-40B4-BE49-F238E27FC236}">
                  <a16:creationId xmlns:a16="http://schemas.microsoft.com/office/drawing/2014/main" id="{FB5764C5-DE79-129C-8F69-538CB6AA8472}"/>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54;p13">
              <a:extLst>
                <a:ext uri="{FF2B5EF4-FFF2-40B4-BE49-F238E27FC236}">
                  <a16:creationId xmlns:a16="http://schemas.microsoft.com/office/drawing/2014/main" id="{8C41B462-73EA-DD75-EA23-7A8F4B9A4CE3}"/>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55;p13">
              <a:extLst>
                <a:ext uri="{FF2B5EF4-FFF2-40B4-BE49-F238E27FC236}">
                  <a16:creationId xmlns:a16="http://schemas.microsoft.com/office/drawing/2014/main" id="{4D6F344B-051D-1350-B51F-4DF1B2AC6A53}"/>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56;p13">
              <a:extLst>
                <a:ext uri="{FF2B5EF4-FFF2-40B4-BE49-F238E27FC236}">
                  <a16:creationId xmlns:a16="http://schemas.microsoft.com/office/drawing/2014/main" id="{CEF62314-6A2A-B9C4-38C0-F51EF71D39F3}"/>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57;p13">
              <a:extLst>
                <a:ext uri="{FF2B5EF4-FFF2-40B4-BE49-F238E27FC236}">
                  <a16:creationId xmlns:a16="http://schemas.microsoft.com/office/drawing/2014/main" id="{F57C5E99-A818-D761-23A2-DF9FF6463809}"/>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58;p13">
              <a:extLst>
                <a:ext uri="{FF2B5EF4-FFF2-40B4-BE49-F238E27FC236}">
                  <a16:creationId xmlns:a16="http://schemas.microsoft.com/office/drawing/2014/main" id="{92D7EC3C-144E-0DC0-C73F-D9B9183DBFAA}"/>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59;p13">
              <a:extLst>
                <a:ext uri="{FF2B5EF4-FFF2-40B4-BE49-F238E27FC236}">
                  <a16:creationId xmlns:a16="http://schemas.microsoft.com/office/drawing/2014/main" id="{3EB15A93-027E-8454-187C-19E746201172}"/>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60;p13">
              <a:extLst>
                <a:ext uri="{FF2B5EF4-FFF2-40B4-BE49-F238E27FC236}">
                  <a16:creationId xmlns:a16="http://schemas.microsoft.com/office/drawing/2014/main" id="{A891E8F0-BBA4-BF62-E7A4-50E85B509C67}"/>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61;p13">
              <a:extLst>
                <a:ext uri="{FF2B5EF4-FFF2-40B4-BE49-F238E27FC236}">
                  <a16:creationId xmlns:a16="http://schemas.microsoft.com/office/drawing/2014/main" id="{55D41ACB-5402-5588-0CF0-EAA8B15C82AB}"/>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62;p13">
              <a:extLst>
                <a:ext uri="{FF2B5EF4-FFF2-40B4-BE49-F238E27FC236}">
                  <a16:creationId xmlns:a16="http://schemas.microsoft.com/office/drawing/2014/main" id="{EE187310-A39F-6F01-11E5-58560C2B6A80}"/>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63;p13">
              <a:extLst>
                <a:ext uri="{FF2B5EF4-FFF2-40B4-BE49-F238E27FC236}">
                  <a16:creationId xmlns:a16="http://schemas.microsoft.com/office/drawing/2014/main" id="{1E75C236-7219-2CDE-0F5A-C46BDB320E73}"/>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7337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1"/>
            <a:ext cx="5626800" cy="4003675"/>
          </a:xfrm>
        </p:spPr>
        <p:txBody>
          <a:bodyPr>
            <a:noAutofit/>
          </a:bodyPr>
          <a:lstStyle>
            <a:lvl1pPr>
              <a:defRPr sz="1800" b="0">
                <a:solidFill>
                  <a:schemeClr val="tx1"/>
                </a:solidFill>
              </a:defRPr>
            </a:lvl1pPr>
            <a:lvl2pPr>
              <a:spcBef>
                <a:spcPts val="769"/>
              </a:spcBef>
              <a:defRPr sz="1800">
                <a:solidFill>
                  <a:schemeClr val="tx1"/>
                </a:solidFill>
              </a:defRPr>
            </a:lvl2pPr>
            <a:lvl3pPr>
              <a:spcBef>
                <a:spcPts val="769"/>
              </a:spcBef>
              <a:defRPr sz="1800">
                <a:solidFill>
                  <a:schemeClr val="tx1"/>
                </a:solidFill>
              </a:defRPr>
            </a:lvl3pPr>
            <a:lvl4pPr>
              <a:spcBef>
                <a:spcPts val="769"/>
              </a:spcBef>
              <a:defRPr sz="1800">
                <a:solidFill>
                  <a:schemeClr val="tx1"/>
                </a:solidFill>
              </a:defRPr>
            </a:lvl4pPr>
            <a:lvl5pPr>
              <a:spcBef>
                <a:spcPts val="769"/>
              </a:spcBef>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5"/>
          <p:cNvSpPr>
            <a:spLocks noGrp="1"/>
          </p:cNvSpPr>
          <p:nvPr>
            <p:ph sz="quarter" idx="14"/>
          </p:nvPr>
        </p:nvSpPr>
        <p:spPr>
          <a:xfrm>
            <a:off x="6191575" y="1708150"/>
            <a:ext cx="5628408" cy="4003676"/>
          </a:xfrm>
        </p:spPr>
        <p:txBody>
          <a:bodyPr>
            <a:noAutofit/>
          </a:bodyPr>
          <a:lstStyle>
            <a:lvl1pPr>
              <a:defRPr sz="1800" b="0">
                <a:solidFill>
                  <a:schemeClr val="tx1"/>
                </a:solidFill>
              </a:defRPr>
            </a:lvl1pPr>
            <a:lvl2pPr>
              <a:spcBef>
                <a:spcPts val="769"/>
              </a:spcBef>
              <a:defRPr sz="1800">
                <a:solidFill>
                  <a:schemeClr val="tx1"/>
                </a:solidFill>
              </a:defRPr>
            </a:lvl2pPr>
            <a:lvl3pPr>
              <a:spcBef>
                <a:spcPts val="769"/>
              </a:spcBef>
              <a:defRPr sz="1800">
                <a:solidFill>
                  <a:schemeClr val="tx1"/>
                </a:solidFill>
              </a:defRPr>
            </a:lvl3pPr>
            <a:lvl4pPr>
              <a:spcBef>
                <a:spcPts val="769"/>
              </a:spcBef>
              <a:defRPr sz="1800">
                <a:solidFill>
                  <a:schemeClr val="tx1"/>
                </a:solidFill>
              </a:defRPr>
            </a:lvl4pPr>
            <a:lvl5pPr>
              <a:spcBef>
                <a:spcPts val="769"/>
              </a:spcBef>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60001" y="430722"/>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9" y="909642"/>
            <a:ext cx="11477331" cy="396875"/>
          </a:xfrm>
        </p:spPr>
        <p:txBody>
          <a:bodyPr/>
          <a:lstStyle>
            <a:lvl1pPr>
              <a:defRPr sz="2300"/>
            </a:lvl1pPr>
          </a:lstStyle>
          <a:p>
            <a:pPr lvl="0"/>
            <a:r>
              <a:rPr lang="en-US"/>
              <a:t>Click to edit Master text styles</a:t>
            </a:r>
          </a:p>
        </p:txBody>
      </p:sp>
      <p:sp>
        <p:nvSpPr>
          <p:cNvPr id="15" name="Text Placeholder 17"/>
          <p:cNvSpPr>
            <a:spLocks noGrp="1"/>
          </p:cNvSpPr>
          <p:nvPr>
            <p:ph type="body" sz="quarter" idx="15" hasCustomPrompt="1"/>
          </p:nvPr>
        </p:nvSpPr>
        <p:spPr>
          <a:xfrm>
            <a:off x="6096001" y="6393513"/>
            <a:ext cx="4670779" cy="197792"/>
          </a:xfrm>
        </p:spPr>
        <p:txBody>
          <a:bodyPr anchor="ctr">
            <a:noAutofit/>
          </a:bodyPr>
          <a:lstStyle>
            <a:lvl1pPr>
              <a:spcBef>
                <a:spcPts val="769"/>
              </a:spcBef>
              <a:defRPr sz="1000">
                <a:solidFill>
                  <a:schemeClr val="tx1"/>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3" cy="196850"/>
          </a:xfrm>
          <a:prstGeom prst="rect">
            <a:avLst/>
          </a:prstGeom>
        </p:spPr>
        <p:txBody>
          <a:bodyPr vert="horz" lIns="0" tIns="0" rIns="0" bIns="0" rtlCol="0" anchor="ctr"/>
          <a:lstStyle>
            <a:lvl1pPr algn="r">
              <a:defRPr sz="13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grpSp>
        <p:nvGrpSpPr>
          <p:cNvPr id="29" name="Group 28">
            <a:extLst>
              <a:ext uri="{FF2B5EF4-FFF2-40B4-BE49-F238E27FC236}">
                <a16:creationId xmlns:a16="http://schemas.microsoft.com/office/drawing/2014/main" id="{8BD06105-31B6-667A-D1DC-5D795836A5A4}"/>
              </a:ext>
            </a:extLst>
          </p:cNvPr>
          <p:cNvGrpSpPr/>
          <p:nvPr userDrawn="1"/>
        </p:nvGrpSpPr>
        <p:grpSpPr>
          <a:xfrm>
            <a:off x="4624224" y="35672"/>
            <a:ext cx="7183030" cy="502072"/>
            <a:chOff x="376977" y="10401436"/>
            <a:chExt cx="10627399" cy="742823"/>
          </a:xfrm>
        </p:grpSpPr>
        <p:grpSp>
          <p:nvGrpSpPr>
            <p:cNvPr id="30" name="object 15">
              <a:extLst>
                <a:ext uri="{FF2B5EF4-FFF2-40B4-BE49-F238E27FC236}">
                  <a16:creationId xmlns:a16="http://schemas.microsoft.com/office/drawing/2014/main" id="{0B4487F3-8BDD-418B-4573-8D04F5DEF41D}"/>
                </a:ext>
              </a:extLst>
            </p:cNvPr>
            <p:cNvGrpSpPr/>
            <p:nvPr/>
          </p:nvGrpSpPr>
          <p:grpSpPr>
            <a:xfrm>
              <a:off x="376977" y="10555882"/>
              <a:ext cx="418526" cy="418526"/>
              <a:chOff x="376946" y="10555494"/>
              <a:chExt cx="507365" cy="507365"/>
            </a:xfrm>
          </p:grpSpPr>
          <p:sp>
            <p:nvSpPr>
              <p:cNvPr id="45" name="object 16">
                <a:extLst>
                  <a:ext uri="{FF2B5EF4-FFF2-40B4-BE49-F238E27FC236}">
                    <a16:creationId xmlns:a16="http://schemas.microsoft.com/office/drawing/2014/main" id="{35794606-967F-3811-0F9A-385DAB1AB7C9}"/>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46" name="object 17">
                <a:extLst>
                  <a:ext uri="{FF2B5EF4-FFF2-40B4-BE49-F238E27FC236}">
                    <a16:creationId xmlns:a16="http://schemas.microsoft.com/office/drawing/2014/main" id="{C0B669AE-4F23-FDFE-83A8-5DDF1BF88F7A}"/>
                  </a:ext>
                </a:extLst>
              </p:cNvPr>
              <p:cNvPicPr/>
              <p:nvPr/>
            </p:nvPicPr>
            <p:blipFill>
              <a:blip r:embed="rId2" cstate="print"/>
              <a:stretch>
                <a:fillRect/>
              </a:stretch>
            </p:blipFill>
            <p:spPr>
              <a:xfrm>
                <a:off x="451153" y="10746301"/>
                <a:ext cx="359287" cy="121954"/>
              </a:xfrm>
              <a:prstGeom prst="rect">
                <a:avLst/>
              </a:prstGeom>
            </p:spPr>
          </p:pic>
        </p:grpSp>
        <p:pic>
          <p:nvPicPr>
            <p:cNvPr id="31" name="Picture 30" descr="Icon&#10;&#10;Description automatically generated">
              <a:extLst>
                <a:ext uri="{FF2B5EF4-FFF2-40B4-BE49-F238E27FC236}">
                  <a16:creationId xmlns:a16="http://schemas.microsoft.com/office/drawing/2014/main" id="{BC7F92F9-657D-8C67-4D83-43C5C733B662}"/>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32" name="Picture 31" descr="Logo&#10;&#10;Description automatically generated">
              <a:extLst>
                <a:ext uri="{FF2B5EF4-FFF2-40B4-BE49-F238E27FC236}">
                  <a16:creationId xmlns:a16="http://schemas.microsoft.com/office/drawing/2014/main" id="{160E1619-26FB-A700-A2E7-40A246CBF2E0}"/>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3AE9CFC3-C350-6699-1AF7-2EF6BF1FC26B}"/>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4FA5C6E5-5918-9C12-301B-B2206F4ECC7E}"/>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35" name="Picture 34">
              <a:extLst>
                <a:ext uri="{FF2B5EF4-FFF2-40B4-BE49-F238E27FC236}">
                  <a16:creationId xmlns:a16="http://schemas.microsoft.com/office/drawing/2014/main" id="{D4001617-CA65-2E84-562B-E3E8834667A2}"/>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36" name="Picture 35" descr="Logo&#10;&#10;Description automatically generated">
              <a:extLst>
                <a:ext uri="{FF2B5EF4-FFF2-40B4-BE49-F238E27FC236}">
                  <a16:creationId xmlns:a16="http://schemas.microsoft.com/office/drawing/2014/main" id="{90F87599-04EA-525C-AA48-29832738AB8E}"/>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42" name="Picture 41" descr="Shape&#10;&#10;Description automatically generated with medium confidence">
              <a:extLst>
                <a:ext uri="{FF2B5EF4-FFF2-40B4-BE49-F238E27FC236}">
                  <a16:creationId xmlns:a16="http://schemas.microsoft.com/office/drawing/2014/main" id="{DE88A5EB-8A7B-11E5-D09F-6D240C115840}"/>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43" name="Picture 42" descr="Logo&#10;&#10;Description automatically generated">
              <a:extLst>
                <a:ext uri="{FF2B5EF4-FFF2-40B4-BE49-F238E27FC236}">
                  <a16:creationId xmlns:a16="http://schemas.microsoft.com/office/drawing/2014/main" id="{80E75DA3-8067-02C5-F374-2F53478648F9}"/>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4104DD74-44F6-3243-FFAB-96D0DFAB2F2D}"/>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37163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Red Slides Master Content Header">
    <p:spTree>
      <p:nvGrpSpPr>
        <p:cNvPr id="1" name=""/>
        <p:cNvGrpSpPr/>
        <p:nvPr/>
      </p:nvGrpSpPr>
      <p:grpSpPr>
        <a:xfrm>
          <a:off x="0" y="0"/>
          <a:ext cx="0" cy="0"/>
          <a:chOff x="0" y="0"/>
          <a:chExt cx="0" cy="0"/>
        </a:xfrm>
      </p:grpSpPr>
      <p:sp>
        <p:nvSpPr>
          <p:cNvPr id="5" name="Text Placeholder 3"/>
          <p:cNvSpPr>
            <a:spLocks noGrp="1"/>
          </p:cNvSpPr>
          <p:nvPr>
            <p:ph type="body" sz="quarter" idx="16" hasCustomPrompt="1"/>
          </p:nvPr>
        </p:nvSpPr>
        <p:spPr>
          <a:xfrm>
            <a:off x="306918" y="6415088"/>
            <a:ext cx="11580281" cy="214312"/>
          </a:xfrm>
          <a:prstGeom prst="rect">
            <a:avLst/>
          </a:prstGeom>
        </p:spPr>
        <p:txBody>
          <a:bodyPr vert="horz" lIns="0" tIns="0" rIns="0" bIns="0" anchor="ctr" anchorCtr="0"/>
          <a:lstStyle>
            <a:lvl1pPr marL="0" indent="0" algn="ctr">
              <a:buFontTx/>
              <a:buNone/>
              <a:defRPr sz="700" baseline="0">
                <a:solidFill>
                  <a:schemeClr val="bg1">
                    <a:lumMod val="65000"/>
                  </a:schemeClr>
                </a:solidFill>
                <a:latin typeface="+mj-lt"/>
                <a:cs typeface="Franklin Gothic Medium"/>
              </a:defRPr>
            </a:lvl1pPr>
          </a:lstStyle>
          <a:p>
            <a:pPr lvl="0"/>
            <a:r>
              <a:rPr lang="en-US"/>
              <a:t>Insert source text here</a:t>
            </a:r>
          </a:p>
        </p:txBody>
      </p:sp>
      <p:sp>
        <p:nvSpPr>
          <p:cNvPr id="7" name="Title Placeholder 1"/>
          <p:cNvSpPr>
            <a:spLocks noGrp="1"/>
          </p:cNvSpPr>
          <p:nvPr>
            <p:ph type="title"/>
          </p:nvPr>
        </p:nvSpPr>
        <p:spPr>
          <a:xfrm>
            <a:off x="304800" y="449605"/>
            <a:ext cx="11582400" cy="921995"/>
          </a:xfrm>
          <a:prstGeom prst="rect">
            <a:avLst/>
          </a:prstGeom>
        </p:spPr>
        <p:txBody>
          <a:bodyPr vert="horz" lIns="0" tIns="0" rIns="0" bIns="0" rtlCol="0" anchor="t" anchorCtr="0">
            <a:normAutofit/>
          </a:bodyPr>
          <a:lstStyle>
            <a:lvl1pPr algn="l">
              <a:lnSpc>
                <a:spcPct val="100000"/>
              </a:lnSpc>
              <a:defRPr sz="3200">
                <a:solidFill>
                  <a:schemeClr val="tx1"/>
                </a:solidFill>
                <a:latin typeface="Century Gothic"/>
                <a:cs typeface="Century Gothic"/>
              </a:defRPr>
            </a:lvl1pPr>
          </a:lstStyle>
          <a:p>
            <a:r>
              <a:rPr lang="en-GB"/>
              <a:t>Click to edit Master title style</a:t>
            </a:r>
            <a:endParaRPr lang="en-US"/>
          </a:p>
        </p:txBody>
      </p:sp>
      <p:grpSp>
        <p:nvGrpSpPr>
          <p:cNvPr id="55" name="Group 54">
            <a:extLst>
              <a:ext uri="{FF2B5EF4-FFF2-40B4-BE49-F238E27FC236}">
                <a16:creationId xmlns:a16="http://schemas.microsoft.com/office/drawing/2014/main" id="{872B8224-0392-C099-6D99-315C6C5CE9F0}"/>
              </a:ext>
            </a:extLst>
          </p:cNvPr>
          <p:cNvGrpSpPr/>
          <p:nvPr userDrawn="1"/>
        </p:nvGrpSpPr>
        <p:grpSpPr>
          <a:xfrm>
            <a:off x="4624224" y="35672"/>
            <a:ext cx="7183030" cy="502072"/>
            <a:chOff x="376977" y="10401436"/>
            <a:chExt cx="10627399" cy="742823"/>
          </a:xfrm>
        </p:grpSpPr>
        <p:grpSp>
          <p:nvGrpSpPr>
            <p:cNvPr id="56" name="object 15">
              <a:extLst>
                <a:ext uri="{FF2B5EF4-FFF2-40B4-BE49-F238E27FC236}">
                  <a16:creationId xmlns:a16="http://schemas.microsoft.com/office/drawing/2014/main" id="{C027A4B7-02E5-DFBD-D741-543C8A05718D}"/>
                </a:ext>
              </a:extLst>
            </p:cNvPr>
            <p:cNvGrpSpPr/>
            <p:nvPr/>
          </p:nvGrpSpPr>
          <p:grpSpPr>
            <a:xfrm>
              <a:off x="376977" y="10555882"/>
              <a:ext cx="418526" cy="418526"/>
              <a:chOff x="376946" y="10555494"/>
              <a:chExt cx="507365" cy="507365"/>
            </a:xfrm>
          </p:grpSpPr>
          <p:sp>
            <p:nvSpPr>
              <p:cNvPr id="66" name="object 16">
                <a:extLst>
                  <a:ext uri="{FF2B5EF4-FFF2-40B4-BE49-F238E27FC236}">
                    <a16:creationId xmlns:a16="http://schemas.microsoft.com/office/drawing/2014/main" id="{45321EC5-0B91-017E-1F0A-085D9B37E6F0}"/>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67" name="object 17">
                <a:extLst>
                  <a:ext uri="{FF2B5EF4-FFF2-40B4-BE49-F238E27FC236}">
                    <a16:creationId xmlns:a16="http://schemas.microsoft.com/office/drawing/2014/main" id="{FBF3A9A5-98B3-90F2-313C-76AA35D2CD3E}"/>
                  </a:ext>
                </a:extLst>
              </p:cNvPr>
              <p:cNvPicPr/>
              <p:nvPr/>
            </p:nvPicPr>
            <p:blipFill>
              <a:blip r:embed="rId2" cstate="print"/>
              <a:stretch>
                <a:fillRect/>
              </a:stretch>
            </p:blipFill>
            <p:spPr>
              <a:xfrm>
                <a:off x="451153" y="10746301"/>
                <a:ext cx="359287" cy="121954"/>
              </a:xfrm>
              <a:prstGeom prst="rect">
                <a:avLst/>
              </a:prstGeom>
            </p:spPr>
          </p:pic>
        </p:grpSp>
        <p:pic>
          <p:nvPicPr>
            <p:cNvPr id="57" name="Picture 56" descr="Icon&#10;&#10;Description automatically generated">
              <a:extLst>
                <a:ext uri="{FF2B5EF4-FFF2-40B4-BE49-F238E27FC236}">
                  <a16:creationId xmlns:a16="http://schemas.microsoft.com/office/drawing/2014/main" id="{1981C29C-0188-6555-16AF-A924E97316A0}"/>
                </a:ext>
              </a:extLst>
            </p:cNvPr>
            <p:cNvPicPr>
              <a:picLocks noChangeAspect="1"/>
            </p:cNvPicPr>
            <p:nvPr/>
          </p:nvPicPr>
          <p:blipFill>
            <a:blip r:embed="rId3"/>
            <a:stretch>
              <a:fillRect/>
            </a:stretch>
          </p:blipFill>
          <p:spPr>
            <a:xfrm>
              <a:off x="908844" y="10523157"/>
              <a:ext cx="928024" cy="525880"/>
            </a:xfrm>
            <a:prstGeom prst="rect">
              <a:avLst/>
            </a:prstGeom>
          </p:spPr>
        </p:pic>
        <p:pic>
          <p:nvPicPr>
            <p:cNvPr id="58" name="Picture 57" descr="Logo&#10;&#10;Description automatically generated">
              <a:extLst>
                <a:ext uri="{FF2B5EF4-FFF2-40B4-BE49-F238E27FC236}">
                  <a16:creationId xmlns:a16="http://schemas.microsoft.com/office/drawing/2014/main" id="{325F473C-FCD6-DEB9-F49B-9E4AC88642BA}"/>
                </a:ext>
              </a:extLst>
            </p:cNvPr>
            <p:cNvPicPr>
              <a:picLocks noChangeAspect="1"/>
            </p:cNvPicPr>
            <p:nvPr/>
          </p:nvPicPr>
          <p:blipFill>
            <a:blip r:embed="rId4"/>
            <a:stretch>
              <a:fillRect/>
            </a:stretch>
          </p:blipFill>
          <p:spPr>
            <a:xfrm>
              <a:off x="8038145" y="10591492"/>
              <a:ext cx="759623" cy="477477"/>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432D8FCF-622C-A481-B1F9-FEEB1CEB355F}"/>
                </a:ext>
              </a:extLst>
            </p:cNvPr>
            <p:cNvPicPr>
              <a:picLocks noChangeAspect="1"/>
            </p:cNvPicPr>
            <p:nvPr/>
          </p:nvPicPr>
          <p:blipFill>
            <a:blip r:embed="rId5"/>
            <a:stretch>
              <a:fillRect/>
            </a:stretch>
          </p:blipFill>
          <p:spPr>
            <a:xfrm>
              <a:off x="10121161" y="10617245"/>
              <a:ext cx="883215" cy="317958"/>
            </a:xfrm>
            <a:prstGeom prst="rect">
              <a:avLst/>
            </a:prstGeom>
          </p:spPr>
        </p:pic>
        <p:pic>
          <p:nvPicPr>
            <p:cNvPr id="60" name="Picture 59" descr="Logo&#10;&#10;Description automatically generated with medium confidence">
              <a:extLst>
                <a:ext uri="{FF2B5EF4-FFF2-40B4-BE49-F238E27FC236}">
                  <a16:creationId xmlns:a16="http://schemas.microsoft.com/office/drawing/2014/main" id="{4601667B-6474-3D71-E6E0-C24C0F9F4D9C}"/>
                </a:ext>
              </a:extLst>
            </p:cNvPr>
            <p:cNvPicPr>
              <a:picLocks noChangeAspect="1"/>
            </p:cNvPicPr>
            <p:nvPr/>
          </p:nvPicPr>
          <p:blipFill>
            <a:blip r:embed="rId6"/>
            <a:stretch>
              <a:fillRect/>
            </a:stretch>
          </p:blipFill>
          <p:spPr>
            <a:xfrm>
              <a:off x="1961399" y="10647207"/>
              <a:ext cx="1385845" cy="287996"/>
            </a:xfrm>
            <a:prstGeom prst="rect">
              <a:avLst/>
            </a:prstGeom>
          </p:spPr>
        </p:pic>
        <p:pic>
          <p:nvPicPr>
            <p:cNvPr id="61" name="Picture 60">
              <a:extLst>
                <a:ext uri="{FF2B5EF4-FFF2-40B4-BE49-F238E27FC236}">
                  <a16:creationId xmlns:a16="http://schemas.microsoft.com/office/drawing/2014/main" id="{3C177B64-3921-0BCA-4E4C-1485E49F084C}"/>
                </a:ext>
              </a:extLst>
            </p:cNvPr>
            <p:cNvPicPr>
              <a:picLocks noChangeAspect="1"/>
            </p:cNvPicPr>
            <p:nvPr/>
          </p:nvPicPr>
          <p:blipFill>
            <a:blip r:embed="rId7"/>
            <a:stretch>
              <a:fillRect/>
            </a:stretch>
          </p:blipFill>
          <p:spPr>
            <a:xfrm>
              <a:off x="7062069" y="10496881"/>
              <a:ext cx="730695" cy="444973"/>
            </a:xfrm>
            <a:prstGeom prst="rect">
              <a:avLst/>
            </a:prstGeom>
          </p:spPr>
        </p:pic>
        <p:pic>
          <p:nvPicPr>
            <p:cNvPr id="62" name="Picture 61" descr="Logo&#10;&#10;Description automatically generated">
              <a:extLst>
                <a:ext uri="{FF2B5EF4-FFF2-40B4-BE49-F238E27FC236}">
                  <a16:creationId xmlns:a16="http://schemas.microsoft.com/office/drawing/2014/main" id="{C8D957AA-9DA3-15BD-C8E4-16C4C2C4DDAC}"/>
                </a:ext>
              </a:extLst>
            </p:cNvPr>
            <p:cNvPicPr>
              <a:picLocks noChangeAspect="1"/>
            </p:cNvPicPr>
            <p:nvPr/>
          </p:nvPicPr>
          <p:blipFill>
            <a:blip r:embed="rId8"/>
            <a:stretch>
              <a:fillRect/>
            </a:stretch>
          </p:blipFill>
          <p:spPr>
            <a:xfrm>
              <a:off x="6014244" y="10569780"/>
              <a:ext cx="972461" cy="544732"/>
            </a:xfrm>
            <a:prstGeom prst="rect">
              <a:avLst/>
            </a:prstGeom>
          </p:spPr>
        </p:pic>
        <p:pic>
          <p:nvPicPr>
            <p:cNvPr id="63" name="Picture 62" descr="Shape&#10;&#10;Description automatically generated with medium confidence">
              <a:extLst>
                <a:ext uri="{FF2B5EF4-FFF2-40B4-BE49-F238E27FC236}">
                  <a16:creationId xmlns:a16="http://schemas.microsoft.com/office/drawing/2014/main" id="{37CCF5C0-408A-8DAB-75D7-742090D2362A}"/>
                </a:ext>
              </a:extLst>
            </p:cNvPr>
            <p:cNvPicPr>
              <a:picLocks noChangeAspect="1"/>
            </p:cNvPicPr>
            <p:nvPr/>
          </p:nvPicPr>
          <p:blipFill>
            <a:blip r:embed="rId9"/>
            <a:stretch>
              <a:fillRect/>
            </a:stretch>
          </p:blipFill>
          <p:spPr>
            <a:xfrm>
              <a:off x="3514198" y="10680939"/>
              <a:ext cx="1189576" cy="231375"/>
            </a:xfrm>
            <a:prstGeom prst="rect">
              <a:avLst/>
            </a:prstGeom>
          </p:spPr>
        </p:pic>
        <p:pic>
          <p:nvPicPr>
            <p:cNvPr id="64" name="Picture 63" descr="Logo&#10;&#10;Description automatically generated">
              <a:extLst>
                <a:ext uri="{FF2B5EF4-FFF2-40B4-BE49-F238E27FC236}">
                  <a16:creationId xmlns:a16="http://schemas.microsoft.com/office/drawing/2014/main" id="{1CCCF15D-C28E-CC62-FA6E-F8C4F962724E}"/>
                </a:ext>
              </a:extLst>
            </p:cNvPr>
            <p:cNvPicPr>
              <a:picLocks noChangeAspect="1"/>
            </p:cNvPicPr>
            <p:nvPr/>
          </p:nvPicPr>
          <p:blipFill>
            <a:blip r:embed="rId10"/>
            <a:stretch>
              <a:fillRect/>
            </a:stretch>
          </p:blipFill>
          <p:spPr>
            <a:xfrm>
              <a:off x="8958546" y="10401436"/>
              <a:ext cx="990431" cy="742823"/>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7D1EBCEC-EDEC-02EF-F2CF-585256AA28DD}"/>
                </a:ext>
              </a:extLst>
            </p:cNvPr>
            <p:cNvPicPr>
              <a:picLocks noChangeAspect="1"/>
            </p:cNvPicPr>
            <p:nvPr/>
          </p:nvPicPr>
          <p:blipFill>
            <a:blip r:embed="rId11"/>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9062354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0_Data Point Call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557299-4835-B44B-997F-52AA73166D19}"/>
              </a:ext>
            </a:extLst>
          </p:cNvPr>
          <p:cNvSpPr/>
          <p:nvPr userDrawn="1"/>
        </p:nvSpPr>
        <p:spPr>
          <a:xfrm>
            <a:off x="-20" y="787398"/>
            <a:ext cx="3025231" cy="3002075"/>
          </a:xfrm>
          <a:prstGeom prst="rect">
            <a:avLst/>
          </a:prstGeom>
          <a:solidFill>
            <a:srgbClr val="E5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ABC3D54-606A-3D4A-BD02-0EEDD6C09C98}"/>
              </a:ext>
            </a:extLst>
          </p:cNvPr>
          <p:cNvSpPr/>
          <p:nvPr userDrawn="1"/>
        </p:nvSpPr>
        <p:spPr>
          <a:xfrm>
            <a:off x="6101525" y="787399"/>
            <a:ext cx="6090475" cy="3002071"/>
          </a:xfrm>
          <a:prstGeom prst="rect">
            <a:avLst/>
          </a:prstGeom>
          <a:solidFill>
            <a:srgbClr val="CBA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25C8B6-4722-9647-85F5-5B22028E1E36}"/>
              </a:ext>
            </a:extLst>
          </p:cNvPr>
          <p:cNvSpPr/>
          <p:nvPr userDrawn="1"/>
        </p:nvSpPr>
        <p:spPr>
          <a:xfrm>
            <a:off x="-20" y="3789476"/>
            <a:ext cx="6101545" cy="3068524"/>
          </a:xfrm>
          <a:prstGeom prst="rect">
            <a:avLst/>
          </a:prstGeom>
          <a:solidFill>
            <a:srgbClr val="73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33">
            <a:extLst>
              <a:ext uri="{FF2B5EF4-FFF2-40B4-BE49-F238E27FC236}">
                <a16:creationId xmlns:a16="http://schemas.microsoft.com/office/drawing/2014/main" id="{019A266A-D57A-574A-90A9-93AD2E216050}"/>
              </a:ext>
            </a:extLst>
          </p:cNvPr>
          <p:cNvSpPr>
            <a:spLocks noGrp="1"/>
          </p:cNvSpPr>
          <p:nvPr>
            <p:ph type="body" sz="quarter" idx="12" hasCustomPrompt="1"/>
          </p:nvPr>
        </p:nvSpPr>
        <p:spPr>
          <a:xfrm>
            <a:off x="1569562" y="1799042"/>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2-5</a:t>
            </a:r>
          </a:p>
        </p:txBody>
      </p:sp>
      <p:sp>
        <p:nvSpPr>
          <p:cNvPr id="26" name="Text Placeholder 33">
            <a:extLst>
              <a:ext uri="{FF2B5EF4-FFF2-40B4-BE49-F238E27FC236}">
                <a16:creationId xmlns:a16="http://schemas.microsoft.com/office/drawing/2014/main" id="{75143BE9-539F-5E45-A37B-F32E06C3B219}"/>
              </a:ext>
            </a:extLst>
          </p:cNvPr>
          <p:cNvSpPr>
            <a:spLocks noGrp="1"/>
          </p:cNvSpPr>
          <p:nvPr>
            <p:ph type="body" sz="quarter" idx="13" hasCustomPrompt="1"/>
          </p:nvPr>
        </p:nvSpPr>
        <p:spPr>
          <a:xfrm>
            <a:off x="1581274" y="2718082"/>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Products are located within XYZ teams</a:t>
            </a:r>
          </a:p>
        </p:txBody>
      </p:sp>
      <p:sp>
        <p:nvSpPr>
          <p:cNvPr id="27" name="Text Placeholder 33">
            <a:extLst>
              <a:ext uri="{FF2B5EF4-FFF2-40B4-BE49-F238E27FC236}">
                <a16:creationId xmlns:a16="http://schemas.microsoft.com/office/drawing/2014/main" id="{9DADD739-B722-8A4A-8FBE-3FCA6D4A238C}"/>
              </a:ext>
            </a:extLst>
          </p:cNvPr>
          <p:cNvSpPr>
            <a:spLocks noGrp="1"/>
          </p:cNvSpPr>
          <p:nvPr>
            <p:ph type="body" sz="quarter" idx="14" hasCustomPrompt="1"/>
          </p:nvPr>
        </p:nvSpPr>
        <p:spPr>
          <a:xfrm>
            <a:off x="1569562" y="4851335"/>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dirty="0"/>
              <a:t>409</a:t>
            </a:r>
          </a:p>
        </p:txBody>
      </p:sp>
      <p:sp>
        <p:nvSpPr>
          <p:cNvPr id="28" name="Text Placeholder 33">
            <a:extLst>
              <a:ext uri="{FF2B5EF4-FFF2-40B4-BE49-F238E27FC236}">
                <a16:creationId xmlns:a16="http://schemas.microsoft.com/office/drawing/2014/main" id="{882C37F0-F65D-5948-B59C-3D01F638C10C}"/>
              </a:ext>
            </a:extLst>
          </p:cNvPr>
          <p:cNvSpPr>
            <a:spLocks noGrp="1"/>
          </p:cNvSpPr>
          <p:nvPr>
            <p:ph type="body" sz="quarter" idx="15" hasCustomPrompt="1"/>
          </p:nvPr>
        </p:nvSpPr>
        <p:spPr>
          <a:xfrm>
            <a:off x="1581274" y="5770375"/>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Overall employee contributors</a:t>
            </a:r>
          </a:p>
        </p:txBody>
      </p:sp>
      <p:sp>
        <p:nvSpPr>
          <p:cNvPr id="30" name="Text Placeholder 33">
            <a:extLst>
              <a:ext uri="{FF2B5EF4-FFF2-40B4-BE49-F238E27FC236}">
                <a16:creationId xmlns:a16="http://schemas.microsoft.com/office/drawing/2014/main" id="{0F6907A0-80F7-6F47-B8BF-95A3D9767E66}"/>
              </a:ext>
            </a:extLst>
          </p:cNvPr>
          <p:cNvSpPr>
            <a:spLocks noGrp="1"/>
          </p:cNvSpPr>
          <p:nvPr>
            <p:ph type="body" sz="quarter" idx="16" hasCustomPrompt="1"/>
          </p:nvPr>
        </p:nvSpPr>
        <p:spPr>
          <a:xfrm>
            <a:off x="7695173" y="1799042"/>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33</a:t>
            </a:r>
          </a:p>
        </p:txBody>
      </p:sp>
      <p:sp>
        <p:nvSpPr>
          <p:cNvPr id="31" name="Text Placeholder 33">
            <a:extLst>
              <a:ext uri="{FF2B5EF4-FFF2-40B4-BE49-F238E27FC236}">
                <a16:creationId xmlns:a16="http://schemas.microsoft.com/office/drawing/2014/main" id="{4111B0AE-77B7-C547-A76F-B4FCA965168D}"/>
              </a:ext>
            </a:extLst>
          </p:cNvPr>
          <p:cNvSpPr>
            <a:spLocks noGrp="1"/>
          </p:cNvSpPr>
          <p:nvPr>
            <p:ph type="body" sz="quarter" idx="17" hasCustomPrompt="1"/>
          </p:nvPr>
        </p:nvSpPr>
        <p:spPr>
          <a:xfrm>
            <a:off x="7706885" y="2718082"/>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Reviewers comments per week</a:t>
            </a:r>
          </a:p>
        </p:txBody>
      </p:sp>
      <p:sp>
        <p:nvSpPr>
          <p:cNvPr id="32" name="Text Placeholder 33">
            <a:extLst>
              <a:ext uri="{FF2B5EF4-FFF2-40B4-BE49-F238E27FC236}">
                <a16:creationId xmlns:a16="http://schemas.microsoft.com/office/drawing/2014/main" id="{402E44A9-CAD1-354A-9641-A3FAA38823E6}"/>
              </a:ext>
            </a:extLst>
          </p:cNvPr>
          <p:cNvSpPr>
            <a:spLocks noGrp="1"/>
          </p:cNvSpPr>
          <p:nvPr>
            <p:ph type="body" sz="quarter" idx="18" hasCustomPrompt="1"/>
          </p:nvPr>
        </p:nvSpPr>
        <p:spPr>
          <a:xfrm>
            <a:off x="7695173" y="4851335"/>
            <a:ext cx="2938315" cy="830997"/>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60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7+</a:t>
            </a:r>
          </a:p>
        </p:txBody>
      </p:sp>
      <p:sp>
        <p:nvSpPr>
          <p:cNvPr id="33" name="Text Placeholder 33">
            <a:extLst>
              <a:ext uri="{FF2B5EF4-FFF2-40B4-BE49-F238E27FC236}">
                <a16:creationId xmlns:a16="http://schemas.microsoft.com/office/drawing/2014/main" id="{2B161E68-1985-D343-9017-C563F454A3D4}"/>
              </a:ext>
            </a:extLst>
          </p:cNvPr>
          <p:cNvSpPr>
            <a:spLocks noGrp="1"/>
          </p:cNvSpPr>
          <p:nvPr>
            <p:ph type="body" sz="quarter" idx="19" hasCustomPrompt="1"/>
          </p:nvPr>
        </p:nvSpPr>
        <p:spPr>
          <a:xfrm>
            <a:off x="7706885" y="5770375"/>
            <a:ext cx="2926603" cy="152349"/>
          </a:xfrm>
          <a:prstGeom prst="rect">
            <a:avLst/>
          </a:prstGeom>
        </p:spPr>
        <p:txBody>
          <a:bodyPr wrap="square" lIns="0" tIns="0" rIns="0" bIns="0">
            <a:noAutofit/>
          </a:bodyPr>
          <a:lstStyle>
            <a:lvl1pPr marL="0" indent="0" algn="ctr">
              <a:buClr>
                <a:srgbClr val="57DFB8"/>
              </a:buClr>
              <a:buFont typeface="Arial" panose="020B0604020202020204" pitchFamily="34" charset="0"/>
              <a:buNone/>
              <a:defRPr sz="1100" b="1">
                <a:solidFill>
                  <a:schemeClr val="bg1"/>
                </a:solidFill>
              </a:defRPr>
            </a:lvl1pPr>
            <a:lvl2pPr marL="457200" indent="0">
              <a:lnSpc>
                <a:spcPct val="150000"/>
              </a:lnSpc>
              <a:buClr>
                <a:srgbClr val="57DFB8"/>
              </a:buClr>
              <a:buFont typeface="Arial" panose="020B0604020202020204" pitchFamily="34" charset="0"/>
              <a:buNone/>
              <a:defRPr sz="1200">
                <a:solidFill>
                  <a:schemeClr val="accent1"/>
                </a:solidFill>
              </a:defRPr>
            </a:lvl2pPr>
          </a:lstStyle>
          <a:p>
            <a:pPr lvl="0"/>
            <a:r>
              <a:rPr lang="en-US"/>
              <a:t>Products launched annually</a:t>
            </a:r>
          </a:p>
        </p:txBody>
      </p:sp>
      <p:sp>
        <p:nvSpPr>
          <p:cNvPr id="17" name="Rectangle 16">
            <a:extLst>
              <a:ext uri="{FF2B5EF4-FFF2-40B4-BE49-F238E27FC236}">
                <a16:creationId xmlns:a16="http://schemas.microsoft.com/office/drawing/2014/main" id="{2C291999-B3B9-4286-B180-AFBF48547D46}"/>
              </a:ext>
            </a:extLst>
          </p:cNvPr>
          <p:cNvSpPr/>
          <p:nvPr userDrawn="1"/>
        </p:nvSpPr>
        <p:spPr>
          <a:xfrm>
            <a:off x="6095990" y="3789476"/>
            <a:ext cx="3171836" cy="3068524"/>
          </a:xfrm>
          <a:prstGeom prst="rect">
            <a:avLst/>
          </a:prstGeom>
          <a:solidFill>
            <a:srgbClr val="E48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EC40EBF-4252-42F2-8DB4-3EFC709AB55F}"/>
              </a:ext>
            </a:extLst>
          </p:cNvPr>
          <p:cNvSpPr/>
          <p:nvPr userDrawn="1"/>
        </p:nvSpPr>
        <p:spPr>
          <a:xfrm>
            <a:off x="3025211" y="3789470"/>
            <a:ext cx="3068010" cy="3068524"/>
          </a:xfrm>
          <a:prstGeom prst="rect">
            <a:avLst/>
          </a:prstGeom>
          <a:solidFill>
            <a:srgbClr val="A4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0C5A92F-8165-04F1-BCF2-77606B67E79A}"/>
              </a:ext>
            </a:extLst>
          </p:cNvPr>
          <p:cNvSpPr/>
          <p:nvPr userDrawn="1"/>
        </p:nvSpPr>
        <p:spPr>
          <a:xfrm>
            <a:off x="9126756" y="3789476"/>
            <a:ext cx="3070779" cy="3068524"/>
          </a:xfrm>
          <a:prstGeom prst="rect">
            <a:avLst/>
          </a:prstGeom>
          <a:solidFill>
            <a:srgbClr val="F36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9CDCD39-ADBE-B430-0384-3BBD0C276C92}"/>
              </a:ext>
            </a:extLst>
          </p:cNvPr>
          <p:cNvSpPr/>
          <p:nvPr userDrawn="1"/>
        </p:nvSpPr>
        <p:spPr>
          <a:xfrm>
            <a:off x="3025211" y="787393"/>
            <a:ext cx="3070778" cy="3002071"/>
          </a:xfrm>
          <a:prstGeom prst="rect">
            <a:avLst/>
          </a:prstGeom>
          <a:solidFill>
            <a:srgbClr val="799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D6057966-E88D-BE71-91AD-B05BD4C733C2}"/>
              </a:ext>
            </a:extLst>
          </p:cNvPr>
          <p:cNvGraphicFramePr/>
          <p:nvPr userDrawn="1">
            <p:extLst>
              <p:ext uri="{D42A27DB-BD31-4B8C-83A1-F6EECF244321}">
                <p14:modId xmlns:p14="http://schemas.microsoft.com/office/powerpoint/2010/main" val="377663834"/>
              </p:ext>
            </p:extLst>
          </p:nvPr>
        </p:nvGraphicFramePr>
        <p:xfrm>
          <a:off x="13942117" y="-323678"/>
          <a:ext cx="5740009" cy="8533775"/>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96EAC330-786A-0BFB-31CE-53D7CBD55207}"/>
              </a:ext>
            </a:extLst>
          </p:cNvPr>
          <p:cNvGrpSpPr/>
          <p:nvPr userDrawn="1"/>
        </p:nvGrpSpPr>
        <p:grpSpPr>
          <a:xfrm>
            <a:off x="3025211" y="8481225"/>
            <a:ext cx="5301456" cy="1291975"/>
            <a:chOff x="9236057" y="2981085"/>
            <a:chExt cx="4863305" cy="1185197"/>
          </a:xfrm>
          <a:solidFill>
            <a:srgbClr val="E48AA3"/>
          </a:solidFill>
        </p:grpSpPr>
        <p:pic>
          <p:nvPicPr>
            <p:cNvPr id="6" name="Graphic 5">
              <a:extLst>
                <a:ext uri="{FF2B5EF4-FFF2-40B4-BE49-F238E27FC236}">
                  <a16:creationId xmlns:a16="http://schemas.microsoft.com/office/drawing/2014/main" id="{2C859CF3-0A4C-B313-52B5-DDB5B2446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6057" y="2981085"/>
              <a:ext cx="982189" cy="1170557"/>
            </a:xfrm>
            <a:prstGeom prst="rect">
              <a:avLst/>
            </a:prstGeom>
          </p:spPr>
        </p:pic>
        <p:pic>
          <p:nvPicPr>
            <p:cNvPr id="7" name="Graphic 6">
              <a:extLst>
                <a:ext uri="{FF2B5EF4-FFF2-40B4-BE49-F238E27FC236}">
                  <a16:creationId xmlns:a16="http://schemas.microsoft.com/office/drawing/2014/main" id="{71D4E323-703C-4A3C-63E3-62C1373071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80078" y="2987709"/>
              <a:ext cx="982189" cy="1170557"/>
            </a:xfrm>
            <a:prstGeom prst="rect">
              <a:avLst/>
            </a:prstGeom>
          </p:spPr>
        </p:pic>
        <p:pic>
          <p:nvPicPr>
            <p:cNvPr id="8" name="Graphic 7">
              <a:extLst>
                <a:ext uri="{FF2B5EF4-FFF2-40B4-BE49-F238E27FC236}">
                  <a16:creationId xmlns:a16="http://schemas.microsoft.com/office/drawing/2014/main" id="{4FC1CAE4-7152-21A6-99CE-50A3F8029F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17173" y="2995725"/>
              <a:ext cx="982189" cy="1170557"/>
            </a:xfrm>
            <a:prstGeom prst="rect">
              <a:avLst/>
            </a:prstGeom>
          </p:spPr>
        </p:pic>
        <p:pic>
          <p:nvPicPr>
            <p:cNvPr id="10" name="Graphic 9">
              <a:extLst>
                <a:ext uri="{FF2B5EF4-FFF2-40B4-BE49-F238E27FC236}">
                  <a16:creationId xmlns:a16="http://schemas.microsoft.com/office/drawing/2014/main" id="{6FE7C6D4-0264-1AE9-E796-F71875C364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84983" y="2988176"/>
              <a:ext cx="982189" cy="1170557"/>
            </a:xfrm>
            <a:prstGeom prst="rect">
              <a:avLst/>
            </a:prstGeom>
          </p:spPr>
        </p:pic>
        <p:pic>
          <p:nvPicPr>
            <p:cNvPr id="13" name="Graphic 12">
              <a:extLst>
                <a:ext uri="{FF2B5EF4-FFF2-40B4-BE49-F238E27FC236}">
                  <a16:creationId xmlns:a16="http://schemas.microsoft.com/office/drawing/2014/main" id="{15ABEAB9-4E1F-49B0-C30E-65DEF3CD46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1821" y="2987708"/>
              <a:ext cx="982189" cy="1170557"/>
            </a:xfrm>
            <a:prstGeom prst="rect">
              <a:avLst/>
            </a:prstGeom>
          </p:spPr>
        </p:pic>
      </p:grpSp>
      <p:sp>
        <p:nvSpPr>
          <p:cNvPr id="14" name="object 33">
            <a:extLst>
              <a:ext uri="{FF2B5EF4-FFF2-40B4-BE49-F238E27FC236}">
                <a16:creationId xmlns:a16="http://schemas.microsoft.com/office/drawing/2014/main" id="{2847CA39-B707-F1A0-7A31-4366A0205FB8}"/>
              </a:ext>
            </a:extLst>
          </p:cNvPr>
          <p:cNvSpPr/>
          <p:nvPr userDrawn="1"/>
        </p:nvSpPr>
        <p:spPr>
          <a:xfrm>
            <a:off x="-7575865" y="2718082"/>
            <a:ext cx="4471136" cy="4945461"/>
          </a:xfrm>
          <a:custGeom>
            <a:avLst/>
            <a:gdLst/>
            <a:ahLst/>
            <a:cxnLst/>
            <a:rect l="l" t="t" r="r" b="b"/>
            <a:pathLst>
              <a:path w="5982969" h="7094220">
                <a:moveTo>
                  <a:pt x="5856711" y="0"/>
                </a:moveTo>
                <a:lnTo>
                  <a:pt x="125650" y="0"/>
                </a:lnTo>
                <a:lnTo>
                  <a:pt x="76743" y="9874"/>
                </a:lnTo>
                <a:lnTo>
                  <a:pt x="36803" y="36803"/>
                </a:lnTo>
                <a:lnTo>
                  <a:pt x="9874" y="76743"/>
                </a:lnTo>
                <a:lnTo>
                  <a:pt x="0" y="125650"/>
                </a:lnTo>
                <a:lnTo>
                  <a:pt x="0" y="6968374"/>
                </a:lnTo>
                <a:lnTo>
                  <a:pt x="9874" y="7017281"/>
                </a:lnTo>
                <a:lnTo>
                  <a:pt x="36803" y="7057220"/>
                </a:lnTo>
                <a:lnTo>
                  <a:pt x="76743" y="7084149"/>
                </a:lnTo>
                <a:lnTo>
                  <a:pt x="125650" y="7094024"/>
                </a:lnTo>
                <a:lnTo>
                  <a:pt x="5856711" y="7094024"/>
                </a:lnTo>
                <a:lnTo>
                  <a:pt x="5905623" y="7084149"/>
                </a:lnTo>
                <a:lnTo>
                  <a:pt x="5945562" y="7057220"/>
                </a:lnTo>
                <a:lnTo>
                  <a:pt x="5972488" y="7017281"/>
                </a:lnTo>
                <a:lnTo>
                  <a:pt x="5982362" y="6968374"/>
                </a:lnTo>
                <a:lnTo>
                  <a:pt x="5982362" y="125650"/>
                </a:lnTo>
                <a:lnTo>
                  <a:pt x="5972488" y="76743"/>
                </a:lnTo>
                <a:lnTo>
                  <a:pt x="5945562" y="36803"/>
                </a:lnTo>
                <a:lnTo>
                  <a:pt x="5905623" y="9874"/>
                </a:lnTo>
                <a:lnTo>
                  <a:pt x="5856711" y="0"/>
                </a:lnTo>
                <a:close/>
              </a:path>
            </a:pathLst>
          </a:custGeom>
          <a:solidFill>
            <a:srgbClr val="3F6A60"/>
          </a:solidFill>
        </p:spPr>
        <p:txBody>
          <a:bodyPr wrap="square" lIns="0" tIns="0" rIns="0" bIns="0" rtlCol="0"/>
          <a:lstStyle/>
          <a:p>
            <a:endParaRPr dirty="0">
              <a:latin typeface="Jungka" panose="00000500000000000000" pitchFamily="2" charset="0"/>
            </a:endParaRPr>
          </a:p>
        </p:txBody>
      </p:sp>
      <p:graphicFrame>
        <p:nvGraphicFramePr>
          <p:cNvPr id="15" name="Content Placeholder 4">
            <a:extLst>
              <a:ext uri="{FF2B5EF4-FFF2-40B4-BE49-F238E27FC236}">
                <a16:creationId xmlns:a16="http://schemas.microsoft.com/office/drawing/2014/main" id="{992A908B-B597-D8F8-F151-972F6D189267}"/>
              </a:ext>
            </a:extLst>
          </p:cNvPr>
          <p:cNvGraphicFramePr>
            <a:graphicFrameLocks/>
          </p:cNvGraphicFramePr>
          <p:nvPr userDrawn="1">
            <p:extLst>
              <p:ext uri="{D42A27DB-BD31-4B8C-83A1-F6EECF244321}">
                <p14:modId xmlns:p14="http://schemas.microsoft.com/office/powerpoint/2010/main" val="1551766759"/>
              </p:ext>
            </p:extLst>
          </p:nvPr>
        </p:nvGraphicFramePr>
        <p:xfrm>
          <a:off x="16124549" y="8260898"/>
          <a:ext cx="3557577" cy="3559742"/>
        </p:xfrm>
        <a:graphic>
          <a:graphicData uri="http://schemas.openxmlformats.org/drawingml/2006/chart">
            <c:chart xmlns:c="http://schemas.openxmlformats.org/drawingml/2006/chart" xmlns:r="http://schemas.openxmlformats.org/officeDocument/2006/relationships" r:id="rId8"/>
          </a:graphicData>
        </a:graphic>
      </p:graphicFrame>
      <p:grpSp>
        <p:nvGrpSpPr>
          <p:cNvPr id="16" name="Group 15">
            <a:extLst>
              <a:ext uri="{FF2B5EF4-FFF2-40B4-BE49-F238E27FC236}">
                <a16:creationId xmlns:a16="http://schemas.microsoft.com/office/drawing/2014/main" id="{C3002657-BA41-AADA-922D-2EE2D5C09342}"/>
              </a:ext>
            </a:extLst>
          </p:cNvPr>
          <p:cNvGrpSpPr/>
          <p:nvPr userDrawn="1"/>
        </p:nvGrpSpPr>
        <p:grpSpPr>
          <a:xfrm>
            <a:off x="-12649941" y="-5831692"/>
            <a:ext cx="7309644" cy="5831692"/>
            <a:chOff x="1642838" y="7881407"/>
            <a:chExt cx="3698459" cy="2950660"/>
          </a:xfrm>
        </p:grpSpPr>
        <p:graphicFrame>
          <p:nvGraphicFramePr>
            <p:cNvPr id="18" name="Content Placeholder 4">
              <a:extLst>
                <a:ext uri="{FF2B5EF4-FFF2-40B4-BE49-F238E27FC236}">
                  <a16:creationId xmlns:a16="http://schemas.microsoft.com/office/drawing/2014/main" id="{03344EEF-A04B-C1D8-5D4F-CDDEB9CC5F30}"/>
                </a:ext>
              </a:extLst>
            </p:cNvPr>
            <p:cNvGraphicFramePr>
              <a:graphicFrameLocks/>
            </p:cNvGraphicFramePr>
            <p:nvPr>
              <p:custDataLst>
                <p:tags r:id="rId1"/>
              </p:custDataLst>
              <p:extLst>
                <p:ext uri="{D42A27DB-BD31-4B8C-83A1-F6EECF244321}">
                  <p14:modId xmlns:p14="http://schemas.microsoft.com/office/powerpoint/2010/main" val="1905709640"/>
                </p:ext>
              </p:extLst>
            </p:nvPr>
          </p:nvGraphicFramePr>
          <p:xfrm>
            <a:off x="1642838" y="7881407"/>
            <a:ext cx="3698459" cy="2950660"/>
          </p:xfrm>
          <a:graphic>
            <a:graphicData uri="http://schemas.openxmlformats.org/drawingml/2006/chart">
              <c:chart xmlns:c="http://schemas.openxmlformats.org/drawingml/2006/chart" xmlns:r="http://schemas.openxmlformats.org/officeDocument/2006/relationships" r:id="rId9"/>
            </a:graphicData>
          </a:graphic>
        </p:graphicFrame>
        <p:sp>
          <p:nvSpPr>
            <p:cNvPr id="20" name="Oval 19">
              <a:extLst>
                <a:ext uri="{FF2B5EF4-FFF2-40B4-BE49-F238E27FC236}">
                  <a16:creationId xmlns:a16="http://schemas.microsoft.com/office/drawing/2014/main" id="{E22196FC-EEAD-22AB-EE26-E19DCD06293D}"/>
                </a:ext>
              </a:extLst>
            </p:cNvPr>
            <p:cNvSpPr/>
            <p:nvPr/>
          </p:nvSpPr>
          <p:spPr bwMode="ltGray">
            <a:xfrm>
              <a:off x="2304933" y="9952811"/>
              <a:ext cx="457200" cy="457200"/>
            </a:xfrm>
            <a:prstGeom prst="ellipse">
              <a:avLst/>
            </a:prstGeom>
            <a:solidFill>
              <a:srgbClr val="D5D5D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a:p>
          </p:txBody>
        </p:sp>
      </p:grpSp>
      <p:graphicFrame>
        <p:nvGraphicFramePr>
          <p:cNvPr id="21" name="Chart 20">
            <a:extLst>
              <a:ext uri="{FF2B5EF4-FFF2-40B4-BE49-F238E27FC236}">
                <a16:creationId xmlns:a16="http://schemas.microsoft.com/office/drawing/2014/main" id="{51A9107D-1EB2-601E-3F75-33D803B68922}"/>
              </a:ext>
            </a:extLst>
          </p:cNvPr>
          <p:cNvGraphicFramePr/>
          <p:nvPr userDrawn="1">
            <p:extLst>
              <p:ext uri="{D42A27DB-BD31-4B8C-83A1-F6EECF244321}">
                <p14:modId xmlns:p14="http://schemas.microsoft.com/office/powerpoint/2010/main" val="1113624092"/>
              </p:ext>
            </p:extLst>
          </p:nvPr>
        </p:nvGraphicFramePr>
        <p:xfrm>
          <a:off x="4889737" y="-6727002"/>
          <a:ext cx="7803916" cy="3357383"/>
        </p:xfrm>
        <a:graphic>
          <a:graphicData uri="http://schemas.openxmlformats.org/drawingml/2006/chart">
            <c:chart xmlns:c="http://schemas.openxmlformats.org/drawingml/2006/chart" xmlns:r="http://schemas.openxmlformats.org/officeDocument/2006/relationships" r:id="rId10"/>
          </a:graphicData>
        </a:graphic>
      </p:graphicFrame>
      <p:grpSp>
        <p:nvGrpSpPr>
          <p:cNvPr id="69" name="Group 68">
            <a:extLst>
              <a:ext uri="{FF2B5EF4-FFF2-40B4-BE49-F238E27FC236}">
                <a16:creationId xmlns:a16="http://schemas.microsoft.com/office/drawing/2014/main" id="{033E54D0-01FE-27CD-C70B-45C35F8A4110}"/>
              </a:ext>
            </a:extLst>
          </p:cNvPr>
          <p:cNvGrpSpPr/>
          <p:nvPr userDrawn="1"/>
        </p:nvGrpSpPr>
        <p:grpSpPr>
          <a:xfrm>
            <a:off x="4624224" y="35672"/>
            <a:ext cx="7183030" cy="502072"/>
            <a:chOff x="376977" y="10401436"/>
            <a:chExt cx="10627399" cy="742823"/>
          </a:xfrm>
        </p:grpSpPr>
        <p:grpSp>
          <p:nvGrpSpPr>
            <p:cNvPr id="70" name="object 15">
              <a:extLst>
                <a:ext uri="{FF2B5EF4-FFF2-40B4-BE49-F238E27FC236}">
                  <a16:creationId xmlns:a16="http://schemas.microsoft.com/office/drawing/2014/main" id="{6B8EB964-7F2C-A43C-C900-C2CEAF719E18}"/>
                </a:ext>
              </a:extLst>
            </p:cNvPr>
            <p:cNvGrpSpPr/>
            <p:nvPr/>
          </p:nvGrpSpPr>
          <p:grpSpPr>
            <a:xfrm>
              <a:off x="376977" y="10555882"/>
              <a:ext cx="418526" cy="418526"/>
              <a:chOff x="376946" y="10555494"/>
              <a:chExt cx="507365" cy="507365"/>
            </a:xfrm>
          </p:grpSpPr>
          <p:sp>
            <p:nvSpPr>
              <p:cNvPr id="80" name="object 16">
                <a:extLst>
                  <a:ext uri="{FF2B5EF4-FFF2-40B4-BE49-F238E27FC236}">
                    <a16:creationId xmlns:a16="http://schemas.microsoft.com/office/drawing/2014/main" id="{8AD8347E-0505-E0E7-3902-11A389DAC506}"/>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81" name="object 17">
                <a:extLst>
                  <a:ext uri="{FF2B5EF4-FFF2-40B4-BE49-F238E27FC236}">
                    <a16:creationId xmlns:a16="http://schemas.microsoft.com/office/drawing/2014/main" id="{3B9179CB-2F91-91DA-B19C-C3097667942B}"/>
                  </a:ext>
                </a:extLst>
              </p:cNvPr>
              <p:cNvPicPr/>
              <p:nvPr/>
            </p:nvPicPr>
            <p:blipFill>
              <a:blip r:embed="rId11" cstate="print"/>
              <a:stretch>
                <a:fillRect/>
              </a:stretch>
            </p:blipFill>
            <p:spPr>
              <a:xfrm>
                <a:off x="451153" y="10746301"/>
                <a:ext cx="359287" cy="121954"/>
              </a:xfrm>
              <a:prstGeom prst="rect">
                <a:avLst/>
              </a:prstGeom>
            </p:spPr>
          </p:pic>
        </p:grpSp>
        <p:pic>
          <p:nvPicPr>
            <p:cNvPr id="71" name="Picture 70" descr="Icon&#10;&#10;Description automatically generated">
              <a:extLst>
                <a:ext uri="{FF2B5EF4-FFF2-40B4-BE49-F238E27FC236}">
                  <a16:creationId xmlns:a16="http://schemas.microsoft.com/office/drawing/2014/main" id="{494D3BC5-4EC7-8327-2752-43256A95B317}"/>
                </a:ext>
              </a:extLst>
            </p:cNvPr>
            <p:cNvPicPr>
              <a:picLocks noChangeAspect="1"/>
            </p:cNvPicPr>
            <p:nvPr/>
          </p:nvPicPr>
          <p:blipFill>
            <a:blip r:embed="rId12"/>
            <a:stretch>
              <a:fillRect/>
            </a:stretch>
          </p:blipFill>
          <p:spPr>
            <a:xfrm>
              <a:off x="908844" y="10523157"/>
              <a:ext cx="928024" cy="525880"/>
            </a:xfrm>
            <a:prstGeom prst="rect">
              <a:avLst/>
            </a:prstGeom>
          </p:spPr>
        </p:pic>
        <p:pic>
          <p:nvPicPr>
            <p:cNvPr id="72" name="Picture 71" descr="Logo&#10;&#10;Description automatically generated">
              <a:extLst>
                <a:ext uri="{FF2B5EF4-FFF2-40B4-BE49-F238E27FC236}">
                  <a16:creationId xmlns:a16="http://schemas.microsoft.com/office/drawing/2014/main" id="{9199C013-4396-5369-5809-2AFA336C583B}"/>
                </a:ext>
              </a:extLst>
            </p:cNvPr>
            <p:cNvPicPr>
              <a:picLocks noChangeAspect="1"/>
            </p:cNvPicPr>
            <p:nvPr/>
          </p:nvPicPr>
          <p:blipFill>
            <a:blip r:embed="rId13"/>
            <a:stretch>
              <a:fillRect/>
            </a:stretch>
          </p:blipFill>
          <p:spPr>
            <a:xfrm>
              <a:off x="8038145" y="10591492"/>
              <a:ext cx="759623" cy="477477"/>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57AEDDC4-AB15-753C-D738-4C4FAAD13B8E}"/>
                </a:ext>
              </a:extLst>
            </p:cNvPr>
            <p:cNvPicPr>
              <a:picLocks noChangeAspect="1"/>
            </p:cNvPicPr>
            <p:nvPr/>
          </p:nvPicPr>
          <p:blipFill>
            <a:blip r:embed="rId14"/>
            <a:stretch>
              <a:fillRect/>
            </a:stretch>
          </p:blipFill>
          <p:spPr>
            <a:xfrm>
              <a:off x="10121161" y="10617245"/>
              <a:ext cx="883215" cy="317958"/>
            </a:xfrm>
            <a:prstGeom prst="rect">
              <a:avLst/>
            </a:prstGeom>
          </p:spPr>
        </p:pic>
        <p:pic>
          <p:nvPicPr>
            <p:cNvPr id="74" name="Picture 73" descr="Logo&#10;&#10;Description automatically generated with medium confidence">
              <a:extLst>
                <a:ext uri="{FF2B5EF4-FFF2-40B4-BE49-F238E27FC236}">
                  <a16:creationId xmlns:a16="http://schemas.microsoft.com/office/drawing/2014/main" id="{281373BE-D783-8A44-7C4C-33451AB55EC6}"/>
                </a:ext>
              </a:extLst>
            </p:cNvPr>
            <p:cNvPicPr>
              <a:picLocks noChangeAspect="1"/>
            </p:cNvPicPr>
            <p:nvPr/>
          </p:nvPicPr>
          <p:blipFill>
            <a:blip r:embed="rId15"/>
            <a:stretch>
              <a:fillRect/>
            </a:stretch>
          </p:blipFill>
          <p:spPr>
            <a:xfrm>
              <a:off x="1961399" y="10647207"/>
              <a:ext cx="1385845" cy="287996"/>
            </a:xfrm>
            <a:prstGeom prst="rect">
              <a:avLst/>
            </a:prstGeom>
          </p:spPr>
        </p:pic>
        <p:pic>
          <p:nvPicPr>
            <p:cNvPr id="75" name="Picture 74">
              <a:extLst>
                <a:ext uri="{FF2B5EF4-FFF2-40B4-BE49-F238E27FC236}">
                  <a16:creationId xmlns:a16="http://schemas.microsoft.com/office/drawing/2014/main" id="{74F2916E-1E62-E756-B933-9A3884441EFA}"/>
                </a:ext>
              </a:extLst>
            </p:cNvPr>
            <p:cNvPicPr>
              <a:picLocks noChangeAspect="1"/>
            </p:cNvPicPr>
            <p:nvPr/>
          </p:nvPicPr>
          <p:blipFill>
            <a:blip r:embed="rId16"/>
            <a:stretch>
              <a:fillRect/>
            </a:stretch>
          </p:blipFill>
          <p:spPr>
            <a:xfrm>
              <a:off x="7062069" y="10496881"/>
              <a:ext cx="730695" cy="444973"/>
            </a:xfrm>
            <a:prstGeom prst="rect">
              <a:avLst/>
            </a:prstGeom>
          </p:spPr>
        </p:pic>
        <p:pic>
          <p:nvPicPr>
            <p:cNvPr id="76" name="Picture 75" descr="Logo&#10;&#10;Description automatically generated">
              <a:extLst>
                <a:ext uri="{FF2B5EF4-FFF2-40B4-BE49-F238E27FC236}">
                  <a16:creationId xmlns:a16="http://schemas.microsoft.com/office/drawing/2014/main" id="{01097058-23C9-55DB-E959-59989FCCC142}"/>
                </a:ext>
              </a:extLst>
            </p:cNvPr>
            <p:cNvPicPr>
              <a:picLocks noChangeAspect="1"/>
            </p:cNvPicPr>
            <p:nvPr/>
          </p:nvPicPr>
          <p:blipFill>
            <a:blip r:embed="rId17"/>
            <a:stretch>
              <a:fillRect/>
            </a:stretch>
          </p:blipFill>
          <p:spPr>
            <a:xfrm>
              <a:off x="6014244" y="10569780"/>
              <a:ext cx="972461" cy="544732"/>
            </a:xfrm>
            <a:prstGeom prst="rect">
              <a:avLst/>
            </a:prstGeom>
          </p:spPr>
        </p:pic>
        <p:pic>
          <p:nvPicPr>
            <p:cNvPr id="77" name="Picture 76" descr="Shape&#10;&#10;Description automatically generated with medium confidence">
              <a:extLst>
                <a:ext uri="{FF2B5EF4-FFF2-40B4-BE49-F238E27FC236}">
                  <a16:creationId xmlns:a16="http://schemas.microsoft.com/office/drawing/2014/main" id="{AE194894-49AC-B39D-CADD-2F11D7480420}"/>
                </a:ext>
              </a:extLst>
            </p:cNvPr>
            <p:cNvPicPr>
              <a:picLocks noChangeAspect="1"/>
            </p:cNvPicPr>
            <p:nvPr/>
          </p:nvPicPr>
          <p:blipFill>
            <a:blip r:embed="rId18"/>
            <a:stretch>
              <a:fillRect/>
            </a:stretch>
          </p:blipFill>
          <p:spPr>
            <a:xfrm>
              <a:off x="3514198" y="10680939"/>
              <a:ext cx="1189576" cy="231375"/>
            </a:xfrm>
            <a:prstGeom prst="rect">
              <a:avLst/>
            </a:prstGeom>
          </p:spPr>
        </p:pic>
        <p:pic>
          <p:nvPicPr>
            <p:cNvPr id="78" name="Picture 77" descr="Logo&#10;&#10;Description automatically generated">
              <a:extLst>
                <a:ext uri="{FF2B5EF4-FFF2-40B4-BE49-F238E27FC236}">
                  <a16:creationId xmlns:a16="http://schemas.microsoft.com/office/drawing/2014/main" id="{7E365905-8601-DB99-E260-C60782209F44}"/>
                </a:ext>
              </a:extLst>
            </p:cNvPr>
            <p:cNvPicPr>
              <a:picLocks noChangeAspect="1"/>
            </p:cNvPicPr>
            <p:nvPr/>
          </p:nvPicPr>
          <p:blipFill>
            <a:blip r:embed="rId19"/>
            <a:stretch>
              <a:fillRect/>
            </a:stretch>
          </p:blipFill>
          <p:spPr>
            <a:xfrm>
              <a:off x="8958546" y="10401436"/>
              <a:ext cx="990431" cy="742823"/>
            </a:xfrm>
            <a:prstGeom prst="rect">
              <a:avLst/>
            </a:prstGeom>
          </p:spPr>
        </p:pic>
        <p:pic>
          <p:nvPicPr>
            <p:cNvPr id="79" name="Picture 78" descr="A picture containing icon&#10;&#10;Description automatically generated">
              <a:extLst>
                <a:ext uri="{FF2B5EF4-FFF2-40B4-BE49-F238E27FC236}">
                  <a16:creationId xmlns:a16="http://schemas.microsoft.com/office/drawing/2014/main" id="{970B04F8-15CF-6CC2-D4D2-81224903E93F}"/>
                </a:ext>
              </a:extLst>
            </p:cNvPr>
            <p:cNvPicPr>
              <a:picLocks noChangeAspect="1"/>
            </p:cNvPicPr>
            <p:nvPr/>
          </p:nvPicPr>
          <p:blipFill>
            <a:blip r:embed="rId20"/>
            <a:stretch>
              <a:fillRect/>
            </a:stretch>
          </p:blipFill>
          <p:spPr>
            <a:xfrm>
              <a:off x="4848027" y="10414505"/>
              <a:ext cx="1012697" cy="525881"/>
            </a:xfrm>
            <a:prstGeom prst="rect">
              <a:avLst/>
            </a:prstGeom>
          </p:spPr>
        </p:pic>
      </p:grpSp>
    </p:spTree>
    <p:extLst>
      <p:ext uri="{BB962C8B-B14F-4D97-AF65-F5344CB8AC3E}">
        <p14:creationId xmlns:p14="http://schemas.microsoft.com/office/powerpoint/2010/main" val="2176216505"/>
      </p:ext>
    </p:extLst>
  </p:cSld>
  <p:clrMapOvr>
    <a:masterClrMapping/>
  </p:clrMapOvr>
  <mc:AlternateContent xmlns:mc="http://schemas.openxmlformats.org/markup-compatibility/2006" xmlns:p14="http://schemas.microsoft.com/office/powerpoint/2010/main">
    <mc:Choice Requires="p14">
      <p:transition p14:dur="0" advClick="0">
        <p:cut/>
      </p:transition>
    </mc:Choice>
    <mc:Fallback xmlns="">
      <p:transition advClick="0">
        <p:cu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28585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8/15/23</a:t>
            </a:fld>
            <a:endParaRPr lang="en-US" dirty="0"/>
          </a:p>
        </p:txBody>
      </p:sp>
      <p:sp>
        <p:nvSpPr>
          <p:cNvPr id="4" name="Holder 4"/>
          <p:cNvSpPr>
            <a:spLocks noGrp="1"/>
          </p:cNvSpPr>
          <p:nvPr>
            <p:ph type="sldNum" sz="quarter" idx="7"/>
          </p:nvPr>
        </p:nvSpPr>
        <p:spPr/>
        <p:txBody>
          <a:bodyPr lIns="0" tIns="0" rIns="0" bIns="0"/>
          <a:lstStyle>
            <a:lvl1pPr>
              <a:defRPr sz="728" b="1" i="0">
                <a:solidFill>
                  <a:schemeClr val="bg1"/>
                </a:solidFill>
                <a:latin typeface="Jungka" panose="00000500000000000000" pitchFamily="2" charset="0"/>
                <a:cs typeface="Tahoma"/>
              </a:defRPr>
            </a:lvl1pPr>
          </a:lstStyle>
          <a:p>
            <a:pPr marL="23094">
              <a:spcBef>
                <a:spcPts val="82"/>
              </a:spcBef>
            </a:pPr>
            <a:fld id="{81D60167-4931-47E6-BA6A-407CBD079E47}" type="slidenum">
              <a:rPr lang="en-BE" spc="-39" smtClean="0"/>
              <a:pPr marL="23094">
                <a:spcBef>
                  <a:spcPts val="82"/>
                </a:spcBef>
              </a:pPr>
              <a:t>‹#›</a:t>
            </a:fld>
            <a:endParaRPr lang="en-BE" spc="-39" dirty="0"/>
          </a:p>
        </p:txBody>
      </p:sp>
    </p:spTree>
    <p:extLst>
      <p:ext uri="{BB962C8B-B14F-4D97-AF65-F5344CB8AC3E}">
        <p14:creationId xmlns:p14="http://schemas.microsoft.com/office/powerpoint/2010/main" val="101692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999" y="854014"/>
            <a:ext cx="11466875" cy="813485"/>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p:cNvSpPr>
            <a:spLocks noGrp="1"/>
          </p:cNvSpPr>
          <p:nvPr>
            <p:ph type="body" idx="1"/>
          </p:nvPr>
        </p:nvSpPr>
        <p:spPr>
          <a:xfrm>
            <a:off x="359999" y="1693234"/>
            <a:ext cx="11466875" cy="442657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56913" y="263088"/>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cxnSp>
        <p:nvCxnSpPr>
          <p:cNvPr id="9" name="Straight Connector 8"/>
          <p:cNvCxnSpPr/>
          <p:nvPr/>
        </p:nvCxnSpPr>
        <p:spPr>
          <a:xfrm>
            <a:off x="0" y="577800"/>
            <a:ext cx="12193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43000" y="-438330"/>
            <a:ext cx="13716000" cy="6744832"/>
            <a:chOff x="-1143000" y="-438330"/>
            <a:chExt cx="13716000" cy="6744832"/>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a:solidFill>
                    <a:schemeClr val="tx1"/>
                  </a:solidFill>
                </a:rPr>
                <a:t>3.16cm</a:t>
              </a:r>
            </a:p>
          </p:txBody>
        </p:sp>
        <p:cxnSp>
          <p:nvCxnSpPr>
            <p:cNvPr id="21" name="Straight Connector 20"/>
            <p:cNvCxnSpPr/>
            <p:nvPr userDrawn="1"/>
          </p:nvCxnSpPr>
          <p:spPr>
            <a:xfrm>
              <a:off x="-256200" y="2282296"/>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56200" y="2854325"/>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56200" y="3998383"/>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4570412"/>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5142441"/>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14935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12003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09071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06140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503208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60027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97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4413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891482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88550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085619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1049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00772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105543"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13381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1620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21863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424690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327518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230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331727"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4.75cm</a:t>
              </a:r>
            </a:p>
          </p:txBody>
        </p:sp>
        <p:sp>
          <p:nvSpPr>
            <p:cNvPr id="52" name="TextBox 51"/>
            <p:cNvSpPr txBox="1"/>
            <p:nvPr userDrawn="1"/>
          </p:nvSpPr>
          <p:spPr>
            <a:xfrm>
              <a:off x="-747711" y="2216732"/>
              <a:ext cx="438671" cy="123111"/>
            </a:xfrm>
            <a:prstGeom prst="rect">
              <a:avLst/>
            </a:prstGeom>
            <a:noFill/>
          </p:spPr>
          <p:txBody>
            <a:bodyPr wrap="square" lIns="0" tIns="0" rIns="0" bIns="0" rtlCol="0">
              <a:spAutoFit/>
            </a:bodyPr>
            <a:lstStyle/>
            <a:p>
              <a:pPr algn="r"/>
              <a:r>
                <a:rPr lang="en-GB" sz="800" dirty="0">
                  <a:solidFill>
                    <a:schemeClr val="tx1"/>
                  </a:solidFill>
                </a:rPr>
                <a:t>6.34cm</a:t>
              </a:r>
            </a:p>
          </p:txBody>
        </p:sp>
        <p:sp>
          <p:nvSpPr>
            <p:cNvPr id="53" name="TextBox 52"/>
            <p:cNvSpPr txBox="1"/>
            <p:nvPr userDrawn="1"/>
          </p:nvSpPr>
          <p:spPr>
            <a:xfrm>
              <a:off x="-747711" y="2787308"/>
              <a:ext cx="438671" cy="123111"/>
            </a:xfrm>
            <a:prstGeom prst="rect">
              <a:avLst/>
            </a:prstGeom>
            <a:noFill/>
          </p:spPr>
          <p:txBody>
            <a:bodyPr wrap="square" lIns="0" tIns="0" rIns="0" bIns="0" rtlCol="0">
              <a:spAutoFit/>
            </a:bodyPr>
            <a:lstStyle/>
            <a:p>
              <a:pPr algn="r"/>
              <a:r>
                <a:rPr lang="en-GB" sz="800" dirty="0">
                  <a:solidFill>
                    <a:schemeClr val="tx1"/>
                  </a:solidFill>
                </a:rPr>
                <a:t>7.93cm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9.52cm</a:t>
              </a:r>
            </a:p>
          </p:txBody>
        </p:sp>
        <p:sp>
          <p:nvSpPr>
            <p:cNvPr id="55" name="TextBox 54"/>
            <p:cNvSpPr txBox="1"/>
            <p:nvPr userDrawn="1"/>
          </p:nvSpPr>
          <p:spPr>
            <a:xfrm>
              <a:off x="-747711" y="3928460"/>
              <a:ext cx="438671" cy="123111"/>
            </a:xfrm>
            <a:prstGeom prst="rect">
              <a:avLst/>
            </a:prstGeom>
            <a:noFill/>
          </p:spPr>
          <p:txBody>
            <a:bodyPr wrap="square" lIns="0" tIns="0" rIns="0" bIns="0" rtlCol="0">
              <a:spAutoFit/>
            </a:bodyPr>
            <a:lstStyle/>
            <a:p>
              <a:pPr algn="r"/>
              <a:r>
                <a:rPr lang="en-GB" sz="800" dirty="0">
                  <a:solidFill>
                    <a:schemeClr val="tx1"/>
                  </a:solidFill>
                </a:rPr>
                <a:t>11.11cm</a:t>
              </a:r>
            </a:p>
          </p:txBody>
        </p:sp>
        <p:sp>
          <p:nvSpPr>
            <p:cNvPr id="56" name="TextBox 55"/>
            <p:cNvSpPr txBox="1"/>
            <p:nvPr userDrawn="1"/>
          </p:nvSpPr>
          <p:spPr>
            <a:xfrm>
              <a:off x="-747711" y="4499036"/>
              <a:ext cx="438671" cy="123111"/>
            </a:xfrm>
            <a:prstGeom prst="rect">
              <a:avLst/>
            </a:prstGeom>
            <a:noFill/>
          </p:spPr>
          <p:txBody>
            <a:bodyPr wrap="square" lIns="0" tIns="0" rIns="0" bIns="0" rtlCol="0">
              <a:spAutoFit/>
            </a:bodyPr>
            <a:lstStyle/>
            <a:p>
              <a:pPr algn="r"/>
              <a:r>
                <a:rPr lang="en-GB" sz="800" dirty="0">
                  <a:solidFill>
                    <a:schemeClr val="tx1"/>
                  </a:solidFill>
                </a:rPr>
                <a:t>12.70cm</a:t>
              </a:r>
            </a:p>
          </p:txBody>
        </p:sp>
        <p:sp>
          <p:nvSpPr>
            <p:cNvPr id="57" name="TextBox 56"/>
            <p:cNvSpPr txBox="1"/>
            <p:nvPr userDrawn="1"/>
          </p:nvSpPr>
          <p:spPr>
            <a:xfrm>
              <a:off x="-747711" y="5069612"/>
              <a:ext cx="438671" cy="123111"/>
            </a:xfrm>
            <a:prstGeom prst="rect">
              <a:avLst/>
            </a:prstGeom>
            <a:noFill/>
          </p:spPr>
          <p:txBody>
            <a:bodyPr wrap="square" lIns="0" tIns="0" rIns="0" bIns="0" rtlCol="0">
              <a:spAutoFit/>
            </a:bodyPr>
            <a:lstStyle/>
            <a:p>
              <a:pPr algn="r"/>
              <a:r>
                <a:rPr lang="en-GB" sz="800" dirty="0">
                  <a:solidFill>
                    <a:schemeClr val="tx1"/>
                  </a:solidFill>
                </a:rPr>
                <a:t>14.29cm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15.87cm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a:solidFill>
                    <a:schemeClr val="tx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1.00cm</a:t>
              </a:r>
            </a:p>
          </p:txBody>
        </p:sp>
        <p:sp>
          <p:nvSpPr>
            <p:cNvPr id="61" name="TextBox 60"/>
            <p:cNvSpPr txBox="1"/>
            <p:nvPr userDrawn="1"/>
          </p:nvSpPr>
          <p:spPr>
            <a:xfrm>
              <a:off x="1276838" y="-437436"/>
              <a:ext cx="438671" cy="123111"/>
            </a:xfrm>
            <a:prstGeom prst="rect">
              <a:avLst/>
            </a:prstGeom>
            <a:noFill/>
          </p:spPr>
          <p:txBody>
            <a:bodyPr wrap="square" lIns="0" tIns="0" rIns="0" bIns="0" rtlCol="0">
              <a:spAutoFit/>
            </a:bodyPr>
            <a:lstStyle/>
            <a:p>
              <a:pPr algn="l"/>
              <a:r>
                <a:rPr lang="en-GB" sz="800" dirty="0">
                  <a:solidFill>
                    <a:schemeClr val="tx1"/>
                  </a:solidFill>
                </a:rPr>
                <a:t>3.70cm</a:t>
              </a:r>
            </a:p>
          </p:txBody>
        </p:sp>
        <p:sp>
          <p:nvSpPr>
            <p:cNvPr id="62" name="TextBox 61"/>
            <p:cNvSpPr txBox="1"/>
            <p:nvPr userDrawn="1"/>
          </p:nvSpPr>
          <p:spPr>
            <a:xfrm>
              <a:off x="2248876" y="-437436"/>
              <a:ext cx="438671" cy="123111"/>
            </a:xfrm>
            <a:prstGeom prst="rect">
              <a:avLst/>
            </a:prstGeom>
            <a:noFill/>
          </p:spPr>
          <p:txBody>
            <a:bodyPr wrap="square" lIns="0" tIns="0" rIns="0" bIns="0" rtlCol="0">
              <a:spAutoFit/>
            </a:bodyPr>
            <a:lstStyle/>
            <a:p>
              <a:pPr algn="l"/>
              <a:r>
                <a:rPr lang="en-GB" sz="800" dirty="0">
                  <a:solidFill>
                    <a:schemeClr val="tx1"/>
                  </a:solidFill>
                </a:rPr>
                <a:t>6.40cm</a:t>
              </a:r>
            </a:p>
          </p:txBody>
        </p:sp>
        <p:sp>
          <p:nvSpPr>
            <p:cNvPr id="63" name="TextBox 62"/>
            <p:cNvSpPr txBox="1"/>
            <p:nvPr userDrawn="1"/>
          </p:nvSpPr>
          <p:spPr>
            <a:xfrm>
              <a:off x="3220914" y="-437436"/>
              <a:ext cx="438671" cy="123111"/>
            </a:xfrm>
            <a:prstGeom prst="rect">
              <a:avLst/>
            </a:prstGeom>
            <a:noFill/>
          </p:spPr>
          <p:txBody>
            <a:bodyPr wrap="square" lIns="0" tIns="0" rIns="0" bIns="0" rtlCol="0">
              <a:spAutoFit/>
            </a:bodyPr>
            <a:lstStyle/>
            <a:p>
              <a:pPr algn="l"/>
              <a:r>
                <a:rPr lang="en-GB" sz="800" dirty="0">
                  <a:solidFill>
                    <a:schemeClr val="tx1"/>
                  </a:solidFill>
                </a:rPr>
                <a:t>9.10cm</a:t>
              </a:r>
            </a:p>
          </p:txBody>
        </p:sp>
        <p:sp>
          <p:nvSpPr>
            <p:cNvPr id="64" name="TextBox 63"/>
            <p:cNvSpPr txBox="1"/>
            <p:nvPr userDrawn="1"/>
          </p:nvSpPr>
          <p:spPr>
            <a:xfrm>
              <a:off x="4192952" y="-437436"/>
              <a:ext cx="438671" cy="123111"/>
            </a:xfrm>
            <a:prstGeom prst="rect">
              <a:avLst/>
            </a:prstGeom>
            <a:noFill/>
          </p:spPr>
          <p:txBody>
            <a:bodyPr wrap="square" lIns="0" tIns="0" rIns="0" bIns="0" rtlCol="0">
              <a:spAutoFit/>
            </a:bodyPr>
            <a:lstStyle/>
            <a:p>
              <a:pPr algn="l"/>
              <a:r>
                <a:rPr lang="en-GB" sz="800" dirty="0">
                  <a:solidFill>
                    <a:schemeClr val="tx1"/>
                  </a:solidFill>
                </a:rPr>
                <a:t>11.80cm</a:t>
              </a:r>
            </a:p>
          </p:txBody>
        </p:sp>
        <p:sp>
          <p:nvSpPr>
            <p:cNvPr id="65" name="TextBox 64"/>
            <p:cNvSpPr txBox="1"/>
            <p:nvPr userDrawn="1"/>
          </p:nvSpPr>
          <p:spPr>
            <a:xfrm>
              <a:off x="5164990" y="-437436"/>
              <a:ext cx="438671" cy="123111"/>
            </a:xfrm>
            <a:prstGeom prst="rect">
              <a:avLst/>
            </a:prstGeom>
            <a:noFill/>
          </p:spPr>
          <p:txBody>
            <a:bodyPr wrap="square" lIns="0" tIns="0" rIns="0" bIns="0" rtlCol="0">
              <a:spAutoFit/>
            </a:bodyPr>
            <a:lstStyle/>
            <a:p>
              <a:pPr algn="l"/>
              <a:r>
                <a:rPr lang="en-GB" sz="800" dirty="0">
                  <a:solidFill>
                    <a:schemeClr val="tx1"/>
                  </a:solidFill>
                </a:rPr>
                <a:t>14.50cm</a:t>
              </a:r>
            </a:p>
          </p:txBody>
        </p:sp>
        <p:sp>
          <p:nvSpPr>
            <p:cNvPr id="66" name="TextBox 65"/>
            <p:cNvSpPr txBox="1"/>
            <p:nvPr userDrawn="1"/>
          </p:nvSpPr>
          <p:spPr>
            <a:xfrm>
              <a:off x="6137028" y="-437436"/>
              <a:ext cx="438671" cy="123111"/>
            </a:xfrm>
            <a:prstGeom prst="rect">
              <a:avLst/>
            </a:prstGeom>
            <a:noFill/>
          </p:spPr>
          <p:txBody>
            <a:bodyPr wrap="square" lIns="0" tIns="0" rIns="0" bIns="0" rtlCol="0">
              <a:spAutoFit/>
            </a:bodyPr>
            <a:lstStyle/>
            <a:p>
              <a:pPr algn="l"/>
              <a:r>
                <a:rPr lang="en-GB" sz="800" dirty="0">
                  <a:solidFill>
                    <a:schemeClr val="tx1"/>
                  </a:solidFill>
                </a:rPr>
                <a:t>17.20cm</a:t>
              </a:r>
            </a:p>
          </p:txBody>
        </p:sp>
        <p:sp>
          <p:nvSpPr>
            <p:cNvPr id="67" name="TextBox 66"/>
            <p:cNvSpPr txBox="1"/>
            <p:nvPr userDrawn="1"/>
          </p:nvSpPr>
          <p:spPr>
            <a:xfrm>
              <a:off x="7109066" y="-437436"/>
              <a:ext cx="438671" cy="123111"/>
            </a:xfrm>
            <a:prstGeom prst="rect">
              <a:avLst/>
            </a:prstGeom>
            <a:noFill/>
          </p:spPr>
          <p:txBody>
            <a:bodyPr wrap="square" lIns="0" tIns="0" rIns="0" bIns="0" rtlCol="0">
              <a:spAutoFit/>
            </a:bodyPr>
            <a:lstStyle/>
            <a:p>
              <a:pPr algn="l"/>
              <a:r>
                <a:rPr lang="en-GB" sz="800" dirty="0">
                  <a:solidFill>
                    <a:schemeClr val="tx1"/>
                  </a:solidFill>
                </a:rPr>
                <a:t>9.90cm</a:t>
              </a:r>
            </a:p>
          </p:txBody>
        </p:sp>
        <p:sp>
          <p:nvSpPr>
            <p:cNvPr id="68" name="TextBox 67"/>
            <p:cNvSpPr txBox="1"/>
            <p:nvPr userDrawn="1"/>
          </p:nvSpPr>
          <p:spPr>
            <a:xfrm>
              <a:off x="8081104" y="-437436"/>
              <a:ext cx="438671" cy="123111"/>
            </a:xfrm>
            <a:prstGeom prst="rect">
              <a:avLst/>
            </a:prstGeom>
            <a:noFill/>
          </p:spPr>
          <p:txBody>
            <a:bodyPr wrap="square" lIns="0" tIns="0" rIns="0" bIns="0" rtlCol="0">
              <a:spAutoFit/>
            </a:bodyPr>
            <a:lstStyle/>
            <a:p>
              <a:pPr algn="l"/>
              <a:r>
                <a:rPr lang="en-GB" sz="800" dirty="0">
                  <a:solidFill>
                    <a:schemeClr val="tx1"/>
                  </a:solidFill>
                </a:rPr>
                <a:t>22.60cm</a:t>
              </a:r>
            </a:p>
          </p:txBody>
        </p:sp>
        <p:sp>
          <p:nvSpPr>
            <p:cNvPr id="69" name="TextBox 68"/>
            <p:cNvSpPr txBox="1"/>
            <p:nvPr userDrawn="1"/>
          </p:nvSpPr>
          <p:spPr>
            <a:xfrm>
              <a:off x="9053142" y="-437436"/>
              <a:ext cx="438671" cy="123111"/>
            </a:xfrm>
            <a:prstGeom prst="rect">
              <a:avLst/>
            </a:prstGeom>
            <a:noFill/>
          </p:spPr>
          <p:txBody>
            <a:bodyPr wrap="square" lIns="0" tIns="0" rIns="0" bIns="0" rtlCol="0">
              <a:spAutoFit/>
            </a:bodyPr>
            <a:lstStyle/>
            <a:p>
              <a:pPr algn="l"/>
              <a:r>
                <a:rPr lang="en-GB" sz="800" dirty="0">
                  <a:solidFill>
                    <a:schemeClr val="tx1"/>
                  </a:solidFill>
                </a:rPr>
                <a:t>25.30cm</a:t>
              </a:r>
            </a:p>
          </p:txBody>
        </p:sp>
        <p:sp>
          <p:nvSpPr>
            <p:cNvPr id="70" name="TextBox 69"/>
            <p:cNvSpPr txBox="1"/>
            <p:nvPr userDrawn="1"/>
          </p:nvSpPr>
          <p:spPr>
            <a:xfrm>
              <a:off x="10025180" y="-437436"/>
              <a:ext cx="438671" cy="123111"/>
            </a:xfrm>
            <a:prstGeom prst="rect">
              <a:avLst/>
            </a:prstGeom>
            <a:noFill/>
          </p:spPr>
          <p:txBody>
            <a:bodyPr wrap="square" lIns="0" tIns="0" rIns="0" bIns="0" rtlCol="0">
              <a:spAutoFit/>
            </a:bodyPr>
            <a:lstStyle/>
            <a:p>
              <a:pPr algn="l"/>
              <a:r>
                <a:rPr lang="en-GB" sz="800" dirty="0">
                  <a:solidFill>
                    <a:schemeClr val="tx1"/>
                  </a:solidFill>
                </a:rPr>
                <a:t>27.99cm</a:t>
              </a:r>
            </a:p>
          </p:txBody>
        </p:sp>
        <p:sp>
          <p:nvSpPr>
            <p:cNvPr id="71" name="TextBox 70"/>
            <p:cNvSpPr txBox="1"/>
            <p:nvPr userDrawn="1"/>
          </p:nvSpPr>
          <p:spPr>
            <a:xfrm>
              <a:off x="10997215" y="-437436"/>
              <a:ext cx="438671" cy="123111"/>
            </a:xfrm>
            <a:prstGeom prst="rect">
              <a:avLst/>
            </a:prstGeom>
            <a:noFill/>
          </p:spPr>
          <p:txBody>
            <a:bodyPr wrap="square" lIns="0" tIns="0" rIns="0" bIns="0" rtlCol="0">
              <a:spAutoFit/>
            </a:bodyPr>
            <a:lstStyle/>
            <a:p>
              <a:pPr algn="l"/>
              <a:r>
                <a:rPr lang="en-GB" sz="800" dirty="0">
                  <a:solidFill>
                    <a:schemeClr val="tx1"/>
                  </a:solidFill>
                </a:rPr>
                <a:t>30.69cm</a:t>
              </a:r>
            </a:p>
          </p:txBody>
        </p:sp>
        <p:sp>
          <p:nvSpPr>
            <p:cNvPr id="72" name="TextBox 71"/>
            <p:cNvSpPr txBox="1"/>
            <p:nvPr userDrawn="1"/>
          </p:nvSpPr>
          <p:spPr>
            <a:xfrm>
              <a:off x="11461750" y="-437436"/>
              <a:ext cx="438671" cy="123111"/>
            </a:xfrm>
            <a:prstGeom prst="rect">
              <a:avLst/>
            </a:prstGeom>
            <a:noFill/>
          </p:spPr>
          <p:txBody>
            <a:bodyPr wrap="square" lIns="0" tIns="0" rIns="0" bIns="0" rtlCol="0">
              <a:spAutoFit/>
            </a:bodyPr>
            <a:lstStyle/>
            <a:p>
              <a:pPr algn="r"/>
              <a:r>
                <a:rPr lang="en-GB" sz="800" dirty="0">
                  <a:solidFill>
                    <a:schemeClr val="tx1"/>
                  </a:solidFill>
                </a:rPr>
                <a:t>32.85cm</a:t>
              </a:r>
            </a:p>
          </p:txBody>
        </p:sp>
        <p:sp>
          <p:nvSpPr>
            <p:cNvPr id="74" name="TextBox 73"/>
            <p:cNvSpPr txBox="1"/>
            <p:nvPr userDrawn="1"/>
          </p:nvSpPr>
          <p:spPr>
            <a:xfrm>
              <a:off x="10490780" y="-437436"/>
              <a:ext cx="438671" cy="123111"/>
            </a:xfrm>
            <a:prstGeom prst="rect">
              <a:avLst/>
            </a:prstGeom>
            <a:noFill/>
          </p:spPr>
          <p:txBody>
            <a:bodyPr wrap="square" lIns="0" tIns="0" rIns="0" bIns="0" rtlCol="0">
              <a:spAutoFit/>
            </a:bodyPr>
            <a:lstStyle/>
            <a:p>
              <a:pPr algn="r"/>
              <a:r>
                <a:rPr lang="en-GB" sz="800" dirty="0">
                  <a:solidFill>
                    <a:schemeClr val="tx1"/>
                  </a:solidFill>
                </a:rPr>
                <a:t>30.16cm</a:t>
              </a:r>
            </a:p>
          </p:txBody>
        </p:sp>
        <p:sp>
          <p:nvSpPr>
            <p:cNvPr id="75" name="TextBox 74"/>
            <p:cNvSpPr txBox="1"/>
            <p:nvPr userDrawn="1"/>
          </p:nvSpPr>
          <p:spPr>
            <a:xfrm>
              <a:off x="9519807" y="-437436"/>
              <a:ext cx="438671" cy="123111"/>
            </a:xfrm>
            <a:prstGeom prst="rect">
              <a:avLst/>
            </a:prstGeom>
            <a:noFill/>
          </p:spPr>
          <p:txBody>
            <a:bodyPr wrap="square" lIns="0" tIns="0" rIns="0" bIns="0" rtlCol="0">
              <a:spAutoFit/>
            </a:bodyPr>
            <a:lstStyle/>
            <a:p>
              <a:pPr algn="r"/>
              <a:r>
                <a:rPr lang="en-GB" sz="800" dirty="0">
                  <a:solidFill>
                    <a:schemeClr val="tx1"/>
                  </a:solidFill>
                </a:rPr>
                <a:t>27.46cm</a:t>
              </a:r>
            </a:p>
          </p:txBody>
        </p:sp>
        <p:sp>
          <p:nvSpPr>
            <p:cNvPr id="76" name="TextBox 75"/>
            <p:cNvSpPr txBox="1"/>
            <p:nvPr userDrawn="1"/>
          </p:nvSpPr>
          <p:spPr>
            <a:xfrm>
              <a:off x="8548834" y="-437436"/>
              <a:ext cx="438671" cy="123111"/>
            </a:xfrm>
            <a:prstGeom prst="rect">
              <a:avLst/>
            </a:prstGeom>
            <a:noFill/>
          </p:spPr>
          <p:txBody>
            <a:bodyPr wrap="square" lIns="0" tIns="0" rIns="0" bIns="0" rtlCol="0">
              <a:spAutoFit/>
            </a:bodyPr>
            <a:lstStyle/>
            <a:p>
              <a:pPr algn="r"/>
              <a:r>
                <a:rPr lang="en-GB" sz="800" dirty="0">
                  <a:solidFill>
                    <a:schemeClr val="tx1"/>
                  </a:solidFill>
                </a:rPr>
                <a:t>24.76cm</a:t>
              </a:r>
            </a:p>
          </p:txBody>
        </p:sp>
        <p:sp>
          <p:nvSpPr>
            <p:cNvPr id="77" name="TextBox 76"/>
            <p:cNvSpPr txBox="1"/>
            <p:nvPr userDrawn="1"/>
          </p:nvSpPr>
          <p:spPr>
            <a:xfrm>
              <a:off x="7577861" y="-437436"/>
              <a:ext cx="438671" cy="123111"/>
            </a:xfrm>
            <a:prstGeom prst="rect">
              <a:avLst/>
            </a:prstGeom>
            <a:noFill/>
          </p:spPr>
          <p:txBody>
            <a:bodyPr wrap="square" lIns="0" tIns="0" rIns="0" bIns="0" rtlCol="0">
              <a:spAutoFit/>
            </a:bodyPr>
            <a:lstStyle/>
            <a:p>
              <a:pPr algn="r"/>
              <a:r>
                <a:rPr lang="en-GB" sz="800" dirty="0">
                  <a:solidFill>
                    <a:schemeClr val="tx1"/>
                  </a:solidFill>
                </a:rPr>
                <a:t>22.07cm</a:t>
              </a:r>
            </a:p>
          </p:txBody>
        </p:sp>
        <p:sp>
          <p:nvSpPr>
            <p:cNvPr id="78" name="TextBox 77"/>
            <p:cNvSpPr txBox="1"/>
            <p:nvPr userDrawn="1"/>
          </p:nvSpPr>
          <p:spPr>
            <a:xfrm>
              <a:off x="6606888" y="-437436"/>
              <a:ext cx="438671" cy="123111"/>
            </a:xfrm>
            <a:prstGeom prst="rect">
              <a:avLst/>
            </a:prstGeom>
            <a:noFill/>
          </p:spPr>
          <p:txBody>
            <a:bodyPr wrap="square" lIns="0" tIns="0" rIns="0" bIns="0" rtlCol="0">
              <a:spAutoFit/>
            </a:bodyPr>
            <a:lstStyle/>
            <a:p>
              <a:pPr algn="r"/>
              <a:r>
                <a:rPr lang="en-GB" sz="800" dirty="0">
                  <a:solidFill>
                    <a:schemeClr val="tx1"/>
                  </a:solidFill>
                </a:rPr>
                <a:t>19.37cm</a:t>
              </a:r>
            </a:p>
          </p:txBody>
        </p:sp>
        <p:sp>
          <p:nvSpPr>
            <p:cNvPr id="79" name="TextBox 78"/>
            <p:cNvSpPr txBox="1"/>
            <p:nvPr userDrawn="1"/>
          </p:nvSpPr>
          <p:spPr>
            <a:xfrm>
              <a:off x="5635915" y="-437436"/>
              <a:ext cx="438671" cy="123111"/>
            </a:xfrm>
            <a:prstGeom prst="rect">
              <a:avLst/>
            </a:prstGeom>
            <a:noFill/>
          </p:spPr>
          <p:txBody>
            <a:bodyPr wrap="square" lIns="0" tIns="0" rIns="0" bIns="0" rtlCol="0">
              <a:spAutoFit/>
            </a:bodyPr>
            <a:lstStyle/>
            <a:p>
              <a:pPr algn="r"/>
              <a:r>
                <a:rPr lang="en-GB" sz="800" dirty="0">
                  <a:solidFill>
                    <a:schemeClr val="tx1"/>
                  </a:solidFill>
                </a:rPr>
                <a:t>16.67cm</a:t>
              </a:r>
            </a:p>
          </p:txBody>
        </p:sp>
        <p:sp>
          <p:nvSpPr>
            <p:cNvPr id="80" name="TextBox 79"/>
            <p:cNvSpPr txBox="1"/>
            <p:nvPr userDrawn="1"/>
          </p:nvSpPr>
          <p:spPr>
            <a:xfrm>
              <a:off x="4664942" y="-437436"/>
              <a:ext cx="438671" cy="123111"/>
            </a:xfrm>
            <a:prstGeom prst="rect">
              <a:avLst/>
            </a:prstGeom>
            <a:noFill/>
          </p:spPr>
          <p:txBody>
            <a:bodyPr wrap="square" lIns="0" tIns="0" rIns="0" bIns="0" rtlCol="0">
              <a:spAutoFit/>
            </a:bodyPr>
            <a:lstStyle/>
            <a:p>
              <a:pPr algn="r"/>
              <a:r>
                <a:rPr lang="en-GB" sz="800" dirty="0">
                  <a:solidFill>
                    <a:schemeClr val="tx1"/>
                  </a:solidFill>
                </a:rPr>
                <a:t>13.98cm</a:t>
              </a:r>
            </a:p>
          </p:txBody>
        </p:sp>
        <p:sp>
          <p:nvSpPr>
            <p:cNvPr id="81" name="TextBox 80"/>
            <p:cNvSpPr txBox="1"/>
            <p:nvPr userDrawn="1"/>
          </p:nvSpPr>
          <p:spPr>
            <a:xfrm>
              <a:off x="3693969" y="-437436"/>
              <a:ext cx="438671" cy="123111"/>
            </a:xfrm>
            <a:prstGeom prst="rect">
              <a:avLst/>
            </a:prstGeom>
            <a:noFill/>
          </p:spPr>
          <p:txBody>
            <a:bodyPr wrap="square" lIns="0" tIns="0" rIns="0" bIns="0" rtlCol="0">
              <a:spAutoFit/>
            </a:bodyPr>
            <a:lstStyle/>
            <a:p>
              <a:pPr algn="r"/>
              <a:r>
                <a:rPr lang="en-GB" sz="800" dirty="0">
                  <a:solidFill>
                    <a:schemeClr val="tx1"/>
                  </a:solidFill>
                </a:rPr>
                <a:t>11.28cm</a:t>
              </a:r>
            </a:p>
          </p:txBody>
        </p:sp>
        <p:sp>
          <p:nvSpPr>
            <p:cNvPr id="82" name="TextBox 81"/>
            <p:cNvSpPr txBox="1"/>
            <p:nvPr userDrawn="1"/>
          </p:nvSpPr>
          <p:spPr>
            <a:xfrm>
              <a:off x="2722996" y="-437436"/>
              <a:ext cx="438671" cy="123111"/>
            </a:xfrm>
            <a:prstGeom prst="rect">
              <a:avLst/>
            </a:prstGeom>
            <a:noFill/>
          </p:spPr>
          <p:txBody>
            <a:bodyPr wrap="square" lIns="0" tIns="0" rIns="0" bIns="0" rtlCol="0">
              <a:spAutoFit/>
            </a:bodyPr>
            <a:lstStyle/>
            <a:p>
              <a:pPr algn="r"/>
              <a:r>
                <a:rPr lang="en-GB" sz="800" dirty="0">
                  <a:solidFill>
                    <a:schemeClr val="tx1"/>
                  </a:solidFill>
                </a:rPr>
                <a:t>8.59cm</a:t>
              </a:r>
            </a:p>
          </p:txBody>
        </p:sp>
        <p:sp>
          <p:nvSpPr>
            <p:cNvPr id="83" name="TextBox 82"/>
            <p:cNvSpPr txBox="1"/>
            <p:nvPr userDrawn="1"/>
          </p:nvSpPr>
          <p:spPr>
            <a:xfrm>
              <a:off x="1752023" y="-437436"/>
              <a:ext cx="438671" cy="123111"/>
            </a:xfrm>
            <a:prstGeom prst="rect">
              <a:avLst/>
            </a:prstGeom>
            <a:noFill/>
          </p:spPr>
          <p:txBody>
            <a:bodyPr wrap="square" lIns="0" tIns="0" rIns="0" bIns="0" rtlCol="0">
              <a:spAutoFit/>
            </a:bodyPr>
            <a:lstStyle/>
            <a:p>
              <a:pPr algn="r"/>
              <a:r>
                <a:rPr lang="en-GB" sz="800" dirty="0">
                  <a:solidFill>
                    <a:schemeClr val="tx1"/>
                  </a:solidFill>
                </a:rPr>
                <a:t>5.89cm</a:t>
              </a:r>
            </a:p>
          </p:txBody>
        </p:sp>
        <p:sp>
          <p:nvSpPr>
            <p:cNvPr id="84" name="TextBox 83"/>
            <p:cNvSpPr txBox="1"/>
            <p:nvPr userDrawn="1"/>
          </p:nvSpPr>
          <p:spPr>
            <a:xfrm>
              <a:off x="781050" y="-437436"/>
              <a:ext cx="438671" cy="123111"/>
            </a:xfrm>
            <a:prstGeom prst="rect">
              <a:avLst/>
            </a:prstGeom>
            <a:noFill/>
          </p:spPr>
          <p:txBody>
            <a:bodyPr wrap="square" lIns="0" tIns="0" rIns="0" bIns="0" rtlCol="0">
              <a:spAutoFit/>
            </a:bodyPr>
            <a:lstStyle/>
            <a:p>
              <a:pPr algn="r"/>
              <a:r>
                <a:rPr lang="en-GB" sz="800" dirty="0">
                  <a:solidFill>
                    <a:schemeClr val="tx1"/>
                  </a:solidFill>
                </a:rPr>
                <a:t>3.19cm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a:solidFill>
                    <a:schemeClr val="tx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grpSp>
    </p:spTree>
    <p:extLst>
      <p:ext uri="{BB962C8B-B14F-4D97-AF65-F5344CB8AC3E}">
        <p14:creationId xmlns:p14="http://schemas.microsoft.com/office/powerpoint/2010/main" val="13461829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40"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6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p15:clr>
            <a:srgbClr val="A4A3A4"/>
          </p15:clr>
        </p15:guide>
        <p15:guide id="2" orient="horz" pos="2159">
          <p15:clr>
            <a:srgbClr val="A4A3A4"/>
          </p15:clr>
        </p15:guide>
        <p15:guide id="3" pos="725">
          <p15:clr>
            <a:srgbClr val="A4A3A4"/>
          </p15:clr>
        </p15:guide>
        <p15:guide id="4" pos="842">
          <p15:clr>
            <a:srgbClr val="A4A3A4"/>
          </p15:clr>
        </p15:guide>
        <p15:guide id="5" pos="1335">
          <p15:clr>
            <a:srgbClr val="A4A3A4"/>
          </p15:clr>
        </p15:guide>
        <p15:guide id="6" pos="1454">
          <p15:clr>
            <a:srgbClr val="A4A3A4"/>
          </p15:clr>
        </p15:guide>
        <p15:guide id="7" pos="1947">
          <p15:clr>
            <a:srgbClr val="A4A3A4"/>
          </p15:clr>
        </p15:guide>
        <p15:guide id="8" pos="2064">
          <p15:clr>
            <a:srgbClr val="A4A3A4"/>
          </p15:clr>
        </p15:guide>
        <p15:guide id="9" pos="2558">
          <p15:clr>
            <a:srgbClr val="A4A3A4"/>
          </p15:clr>
        </p15:guide>
        <p15:guide id="10" pos="2678">
          <p15:clr>
            <a:srgbClr val="A4A3A4"/>
          </p15:clr>
        </p15:guide>
        <p15:guide id="11" pos="3170">
          <p15:clr>
            <a:srgbClr val="A4A3A4"/>
          </p15:clr>
        </p15:guide>
        <p15:guide id="12" pos="3288">
          <p15:clr>
            <a:srgbClr val="A4A3A4"/>
          </p15:clr>
        </p15:guide>
        <p15:guide id="13" pos="3780">
          <p15:clr>
            <a:srgbClr val="A4A3A4"/>
          </p15:clr>
        </p15:guide>
        <p15:guide id="14" pos="3900">
          <p15:clr>
            <a:srgbClr val="A4A3A4"/>
          </p15:clr>
        </p15:guide>
        <p15:guide id="15" pos="4392">
          <p15:clr>
            <a:srgbClr val="A4A3A4"/>
          </p15:clr>
        </p15:guide>
        <p15:guide id="16" pos="4512">
          <p15:clr>
            <a:srgbClr val="A4A3A4"/>
          </p15:clr>
        </p15:guide>
        <p15:guide id="17" pos="5124">
          <p15:clr>
            <a:srgbClr val="A4A3A4"/>
          </p15:clr>
        </p15:guide>
        <p15:guide id="18" pos="5004">
          <p15:clr>
            <a:srgbClr val="A4A3A4"/>
          </p15:clr>
        </p15:guide>
        <p15:guide id="19" pos="5616">
          <p15:clr>
            <a:srgbClr val="A4A3A4"/>
          </p15:clr>
        </p15:guide>
        <p15:guide id="20" pos="5736">
          <p15:clr>
            <a:srgbClr val="A4A3A4"/>
          </p15:clr>
        </p15:guide>
        <p15:guide id="21" pos="6227">
          <p15:clr>
            <a:srgbClr val="A4A3A4"/>
          </p15:clr>
        </p15:guide>
        <p15:guide id="22" pos="6348">
          <p15:clr>
            <a:srgbClr val="A4A3A4"/>
          </p15:clr>
        </p15:guide>
        <p15:guide id="23" pos="6839">
          <p15:clr>
            <a:srgbClr val="A4A3A4"/>
          </p15:clr>
        </p15:guide>
        <p15:guide id="24" pos="6960">
          <p15:clr>
            <a:srgbClr val="A4A3A4"/>
          </p15:clr>
        </p15:guide>
        <p15:guide id="25" pos="7451">
          <p15:clr>
            <a:srgbClr val="A4A3A4"/>
          </p15:clr>
        </p15:guide>
        <p15:guide id="26" orient="horz" pos="1799">
          <p15:clr>
            <a:srgbClr val="A4A3A4"/>
          </p15:clr>
        </p15:guide>
        <p15:guide id="27" orient="horz" pos="1437">
          <p15:clr>
            <a:srgbClr val="A4A3A4"/>
          </p15:clr>
        </p15:guide>
        <p15:guide id="28" orient="horz" pos="1077">
          <p15:clr>
            <a:srgbClr val="A4A3A4"/>
          </p15:clr>
        </p15:guide>
        <p15:guide id="29" orient="horz" pos="717">
          <p15:clr>
            <a:srgbClr val="A4A3A4"/>
          </p15:clr>
        </p15:guide>
        <p15:guide id="30" orient="horz" pos="2519">
          <p15:clr>
            <a:srgbClr val="A4A3A4"/>
          </p15:clr>
        </p15:guide>
        <p15:guide id="31" orient="horz" pos="2879">
          <p15:clr>
            <a:srgbClr val="A4A3A4"/>
          </p15:clr>
        </p15:guide>
        <p15:guide id="32" orient="horz" pos="3240">
          <p15:clr>
            <a:srgbClr val="A4A3A4"/>
          </p15:clr>
        </p15:guide>
        <p15:guide id="33" orient="horz" pos="3600">
          <p15:clr>
            <a:srgbClr val="A4A3A4"/>
          </p15:clr>
        </p15:guide>
        <p15:guide id="34" orient="horz" pos="385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999" y="854014"/>
            <a:ext cx="11466875" cy="813485"/>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p:cNvSpPr>
            <a:spLocks noGrp="1"/>
          </p:cNvSpPr>
          <p:nvPr>
            <p:ph type="body" idx="1"/>
          </p:nvPr>
        </p:nvSpPr>
        <p:spPr>
          <a:xfrm>
            <a:off x="359999" y="1693234"/>
            <a:ext cx="11466875" cy="442657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56913" y="263088"/>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cxnSp>
        <p:nvCxnSpPr>
          <p:cNvPr id="9" name="Straight Connector 8"/>
          <p:cNvCxnSpPr/>
          <p:nvPr/>
        </p:nvCxnSpPr>
        <p:spPr>
          <a:xfrm>
            <a:off x="0" y="577800"/>
            <a:ext cx="12193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43000" y="-438330"/>
            <a:ext cx="13716000" cy="6744832"/>
            <a:chOff x="-1143000" y="-438330"/>
            <a:chExt cx="13716000" cy="6744832"/>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a:solidFill>
                    <a:schemeClr val="tx1"/>
                  </a:solidFill>
                </a:rPr>
                <a:t>3.16cm</a:t>
              </a:r>
            </a:p>
          </p:txBody>
        </p:sp>
        <p:cxnSp>
          <p:nvCxnSpPr>
            <p:cNvPr id="21" name="Straight Connector 20"/>
            <p:cNvCxnSpPr/>
            <p:nvPr userDrawn="1"/>
          </p:nvCxnSpPr>
          <p:spPr>
            <a:xfrm>
              <a:off x="-256200" y="2282296"/>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56200" y="2854325"/>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56200" y="3998383"/>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4570412"/>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5142441"/>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14935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12003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09071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06140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503208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60027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97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4413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891482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88550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085619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1049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00772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105543"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13381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1620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21863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424690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327518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230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331727"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4.75cm</a:t>
              </a:r>
            </a:p>
          </p:txBody>
        </p:sp>
        <p:sp>
          <p:nvSpPr>
            <p:cNvPr id="52" name="TextBox 51"/>
            <p:cNvSpPr txBox="1"/>
            <p:nvPr userDrawn="1"/>
          </p:nvSpPr>
          <p:spPr>
            <a:xfrm>
              <a:off x="-747711" y="2216732"/>
              <a:ext cx="438671" cy="123111"/>
            </a:xfrm>
            <a:prstGeom prst="rect">
              <a:avLst/>
            </a:prstGeom>
            <a:noFill/>
          </p:spPr>
          <p:txBody>
            <a:bodyPr wrap="square" lIns="0" tIns="0" rIns="0" bIns="0" rtlCol="0">
              <a:spAutoFit/>
            </a:bodyPr>
            <a:lstStyle/>
            <a:p>
              <a:pPr algn="r"/>
              <a:r>
                <a:rPr lang="en-GB" sz="800" dirty="0">
                  <a:solidFill>
                    <a:schemeClr val="tx1"/>
                  </a:solidFill>
                </a:rPr>
                <a:t>6.34cm</a:t>
              </a:r>
            </a:p>
          </p:txBody>
        </p:sp>
        <p:sp>
          <p:nvSpPr>
            <p:cNvPr id="53" name="TextBox 52"/>
            <p:cNvSpPr txBox="1"/>
            <p:nvPr userDrawn="1"/>
          </p:nvSpPr>
          <p:spPr>
            <a:xfrm>
              <a:off x="-747711" y="2787308"/>
              <a:ext cx="438671" cy="123111"/>
            </a:xfrm>
            <a:prstGeom prst="rect">
              <a:avLst/>
            </a:prstGeom>
            <a:noFill/>
          </p:spPr>
          <p:txBody>
            <a:bodyPr wrap="square" lIns="0" tIns="0" rIns="0" bIns="0" rtlCol="0">
              <a:spAutoFit/>
            </a:bodyPr>
            <a:lstStyle/>
            <a:p>
              <a:pPr algn="r"/>
              <a:r>
                <a:rPr lang="en-GB" sz="800" dirty="0">
                  <a:solidFill>
                    <a:schemeClr val="tx1"/>
                  </a:solidFill>
                </a:rPr>
                <a:t>7.93cm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9.52cm</a:t>
              </a:r>
            </a:p>
          </p:txBody>
        </p:sp>
        <p:sp>
          <p:nvSpPr>
            <p:cNvPr id="55" name="TextBox 54"/>
            <p:cNvSpPr txBox="1"/>
            <p:nvPr userDrawn="1"/>
          </p:nvSpPr>
          <p:spPr>
            <a:xfrm>
              <a:off x="-747711" y="3928460"/>
              <a:ext cx="438671" cy="123111"/>
            </a:xfrm>
            <a:prstGeom prst="rect">
              <a:avLst/>
            </a:prstGeom>
            <a:noFill/>
          </p:spPr>
          <p:txBody>
            <a:bodyPr wrap="square" lIns="0" tIns="0" rIns="0" bIns="0" rtlCol="0">
              <a:spAutoFit/>
            </a:bodyPr>
            <a:lstStyle/>
            <a:p>
              <a:pPr algn="r"/>
              <a:r>
                <a:rPr lang="en-GB" sz="800" dirty="0">
                  <a:solidFill>
                    <a:schemeClr val="tx1"/>
                  </a:solidFill>
                </a:rPr>
                <a:t>11.11cm</a:t>
              </a:r>
            </a:p>
          </p:txBody>
        </p:sp>
        <p:sp>
          <p:nvSpPr>
            <p:cNvPr id="56" name="TextBox 55"/>
            <p:cNvSpPr txBox="1"/>
            <p:nvPr userDrawn="1"/>
          </p:nvSpPr>
          <p:spPr>
            <a:xfrm>
              <a:off x="-747711" y="4499036"/>
              <a:ext cx="438671" cy="123111"/>
            </a:xfrm>
            <a:prstGeom prst="rect">
              <a:avLst/>
            </a:prstGeom>
            <a:noFill/>
          </p:spPr>
          <p:txBody>
            <a:bodyPr wrap="square" lIns="0" tIns="0" rIns="0" bIns="0" rtlCol="0">
              <a:spAutoFit/>
            </a:bodyPr>
            <a:lstStyle/>
            <a:p>
              <a:pPr algn="r"/>
              <a:r>
                <a:rPr lang="en-GB" sz="800" dirty="0">
                  <a:solidFill>
                    <a:schemeClr val="tx1"/>
                  </a:solidFill>
                </a:rPr>
                <a:t>12.70cm</a:t>
              </a:r>
            </a:p>
          </p:txBody>
        </p:sp>
        <p:sp>
          <p:nvSpPr>
            <p:cNvPr id="57" name="TextBox 56"/>
            <p:cNvSpPr txBox="1"/>
            <p:nvPr userDrawn="1"/>
          </p:nvSpPr>
          <p:spPr>
            <a:xfrm>
              <a:off x="-747711" y="5069612"/>
              <a:ext cx="438671" cy="123111"/>
            </a:xfrm>
            <a:prstGeom prst="rect">
              <a:avLst/>
            </a:prstGeom>
            <a:noFill/>
          </p:spPr>
          <p:txBody>
            <a:bodyPr wrap="square" lIns="0" tIns="0" rIns="0" bIns="0" rtlCol="0">
              <a:spAutoFit/>
            </a:bodyPr>
            <a:lstStyle/>
            <a:p>
              <a:pPr algn="r"/>
              <a:r>
                <a:rPr lang="en-GB" sz="800" dirty="0">
                  <a:solidFill>
                    <a:schemeClr val="tx1"/>
                  </a:solidFill>
                </a:rPr>
                <a:t>14.29cm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15.87cm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a:solidFill>
                    <a:schemeClr val="tx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1.00cm</a:t>
              </a:r>
            </a:p>
          </p:txBody>
        </p:sp>
        <p:sp>
          <p:nvSpPr>
            <p:cNvPr id="61" name="TextBox 60"/>
            <p:cNvSpPr txBox="1"/>
            <p:nvPr userDrawn="1"/>
          </p:nvSpPr>
          <p:spPr>
            <a:xfrm>
              <a:off x="1276838" y="-437436"/>
              <a:ext cx="438671" cy="123111"/>
            </a:xfrm>
            <a:prstGeom prst="rect">
              <a:avLst/>
            </a:prstGeom>
            <a:noFill/>
          </p:spPr>
          <p:txBody>
            <a:bodyPr wrap="square" lIns="0" tIns="0" rIns="0" bIns="0" rtlCol="0">
              <a:spAutoFit/>
            </a:bodyPr>
            <a:lstStyle/>
            <a:p>
              <a:pPr algn="l"/>
              <a:r>
                <a:rPr lang="en-GB" sz="800" dirty="0">
                  <a:solidFill>
                    <a:schemeClr val="tx1"/>
                  </a:solidFill>
                </a:rPr>
                <a:t>3.70cm</a:t>
              </a:r>
            </a:p>
          </p:txBody>
        </p:sp>
        <p:sp>
          <p:nvSpPr>
            <p:cNvPr id="62" name="TextBox 61"/>
            <p:cNvSpPr txBox="1"/>
            <p:nvPr userDrawn="1"/>
          </p:nvSpPr>
          <p:spPr>
            <a:xfrm>
              <a:off x="2248876" y="-437436"/>
              <a:ext cx="438671" cy="123111"/>
            </a:xfrm>
            <a:prstGeom prst="rect">
              <a:avLst/>
            </a:prstGeom>
            <a:noFill/>
          </p:spPr>
          <p:txBody>
            <a:bodyPr wrap="square" lIns="0" tIns="0" rIns="0" bIns="0" rtlCol="0">
              <a:spAutoFit/>
            </a:bodyPr>
            <a:lstStyle/>
            <a:p>
              <a:pPr algn="l"/>
              <a:r>
                <a:rPr lang="en-GB" sz="800" dirty="0">
                  <a:solidFill>
                    <a:schemeClr val="tx1"/>
                  </a:solidFill>
                </a:rPr>
                <a:t>6.40cm</a:t>
              </a:r>
            </a:p>
          </p:txBody>
        </p:sp>
        <p:sp>
          <p:nvSpPr>
            <p:cNvPr id="63" name="TextBox 62"/>
            <p:cNvSpPr txBox="1"/>
            <p:nvPr userDrawn="1"/>
          </p:nvSpPr>
          <p:spPr>
            <a:xfrm>
              <a:off x="3220914" y="-437436"/>
              <a:ext cx="438671" cy="123111"/>
            </a:xfrm>
            <a:prstGeom prst="rect">
              <a:avLst/>
            </a:prstGeom>
            <a:noFill/>
          </p:spPr>
          <p:txBody>
            <a:bodyPr wrap="square" lIns="0" tIns="0" rIns="0" bIns="0" rtlCol="0">
              <a:spAutoFit/>
            </a:bodyPr>
            <a:lstStyle/>
            <a:p>
              <a:pPr algn="l"/>
              <a:r>
                <a:rPr lang="en-GB" sz="800" dirty="0">
                  <a:solidFill>
                    <a:schemeClr val="tx1"/>
                  </a:solidFill>
                </a:rPr>
                <a:t>9.10cm</a:t>
              </a:r>
            </a:p>
          </p:txBody>
        </p:sp>
        <p:sp>
          <p:nvSpPr>
            <p:cNvPr id="64" name="TextBox 63"/>
            <p:cNvSpPr txBox="1"/>
            <p:nvPr userDrawn="1"/>
          </p:nvSpPr>
          <p:spPr>
            <a:xfrm>
              <a:off x="4192952" y="-437436"/>
              <a:ext cx="438671" cy="123111"/>
            </a:xfrm>
            <a:prstGeom prst="rect">
              <a:avLst/>
            </a:prstGeom>
            <a:noFill/>
          </p:spPr>
          <p:txBody>
            <a:bodyPr wrap="square" lIns="0" tIns="0" rIns="0" bIns="0" rtlCol="0">
              <a:spAutoFit/>
            </a:bodyPr>
            <a:lstStyle/>
            <a:p>
              <a:pPr algn="l"/>
              <a:r>
                <a:rPr lang="en-GB" sz="800" dirty="0">
                  <a:solidFill>
                    <a:schemeClr val="tx1"/>
                  </a:solidFill>
                </a:rPr>
                <a:t>11.80cm</a:t>
              </a:r>
            </a:p>
          </p:txBody>
        </p:sp>
        <p:sp>
          <p:nvSpPr>
            <p:cNvPr id="65" name="TextBox 64"/>
            <p:cNvSpPr txBox="1"/>
            <p:nvPr userDrawn="1"/>
          </p:nvSpPr>
          <p:spPr>
            <a:xfrm>
              <a:off x="5164990" y="-437436"/>
              <a:ext cx="438671" cy="123111"/>
            </a:xfrm>
            <a:prstGeom prst="rect">
              <a:avLst/>
            </a:prstGeom>
            <a:noFill/>
          </p:spPr>
          <p:txBody>
            <a:bodyPr wrap="square" lIns="0" tIns="0" rIns="0" bIns="0" rtlCol="0">
              <a:spAutoFit/>
            </a:bodyPr>
            <a:lstStyle/>
            <a:p>
              <a:pPr algn="l"/>
              <a:r>
                <a:rPr lang="en-GB" sz="800" dirty="0">
                  <a:solidFill>
                    <a:schemeClr val="tx1"/>
                  </a:solidFill>
                </a:rPr>
                <a:t>14.50cm</a:t>
              </a:r>
            </a:p>
          </p:txBody>
        </p:sp>
        <p:sp>
          <p:nvSpPr>
            <p:cNvPr id="66" name="TextBox 65"/>
            <p:cNvSpPr txBox="1"/>
            <p:nvPr userDrawn="1"/>
          </p:nvSpPr>
          <p:spPr>
            <a:xfrm>
              <a:off x="6137028" y="-437436"/>
              <a:ext cx="438671" cy="123111"/>
            </a:xfrm>
            <a:prstGeom prst="rect">
              <a:avLst/>
            </a:prstGeom>
            <a:noFill/>
          </p:spPr>
          <p:txBody>
            <a:bodyPr wrap="square" lIns="0" tIns="0" rIns="0" bIns="0" rtlCol="0">
              <a:spAutoFit/>
            </a:bodyPr>
            <a:lstStyle/>
            <a:p>
              <a:pPr algn="l"/>
              <a:r>
                <a:rPr lang="en-GB" sz="800" dirty="0">
                  <a:solidFill>
                    <a:schemeClr val="tx1"/>
                  </a:solidFill>
                </a:rPr>
                <a:t>17.20cm</a:t>
              </a:r>
            </a:p>
          </p:txBody>
        </p:sp>
        <p:sp>
          <p:nvSpPr>
            <p:cNvPr id="67" name="TextBox 66"/>
            <p:cNvSpPr txBox="1"/>
            <p:nvPr userDrawn="1"/>
          </p:nvSpPr>
          <p:spPr>
            <a:xfrm>
              <a:off x="7109066" y="-437436"/>
              <a:ext cx="438671" cy="123111"/>
            </a:xfrm>
            <a:prstGeom prst="rect">
              <a:avLst/>
            </a:prstGeom>
            <a:noFill/>
          </p:spPr>
          <p:txBody>
            <a:bodyPr wrap="square" lIns="0" tIns="0" rIns="0" bIns="0" rtlCol="0">
              <a:spAutoFit/>
            </a:bodyPr>
            <a:lstStyle/>
            <a:p>
              <a:pPr algn="l"/>
              <a:r>
                <a:rPr lang="en-GB" sz="800" dirty="0">
                  <a:solidFill>
                    <a:schemeClr val="tx1"/>
                  </a:solidFill>
                </a:rPr>
                <a:t>9.90cm</a:t>
              </a:r>
            </a:p>
          </p:txBody>
        </p:sp>
        <p:sp>
          <p:nvSpPr>
            <p:cNvPr id="68" name="TextBox 67"/>
            <p:cNvSpPr txBox="1"/>
            <p:nvPr userDrawn="1"/>
          </p:nvSpPr>
          <p:spPr>
            <a:xfrm>
              <a:off x="8081104" y="-437436"/>
              <a:ext cx="438671" cy="123111"/>
            </a:xfrm>
            <a:prstGeom prst="rect">
              <a:avLst/>
            </a:prstGeom>
            <a:noFill/>
          </p:spPr>
          <p:txBody>
            <a:bodyPr wrap="square" lIns="0" tIns="0" rIns="0" bIns="0" rtlCol="0">
              <a:spAutoFit/>
            </a:bodyPr>
            <a:lstStyle/>
            <a:p>
              <a:pPr algn="l"/>
              <a:r>
                <a:rPr lang="en-GB" sz="800" dirty="0">
                  <a:solidFill>
                    <a:schemeClr val="tx1"/>
                  </a:solidFill>
                </a:rPr>
                <a:t>22.60cm</a:t>
              </a:r>
            </a:p>
          </p:txBody>
        </p:sp>
        <p:sp>
          <p:nvSpPr>
            <p:cNvPr id="69" name="TextBox 68"/>
            <p:cNvSpPr txBox="1"/>
            <p:nvPr userDrawn="1"/>
          </p:nvSpPr>
          <p:spPr>
            <a:xfrm>
              <a:off x="9053142" y="-437436"/>
              <a:ext cx="438671" cy="123111"/>
            </a:xfrm>
            <a:prstGeom prst="rect">
              <a:avLst/>
            </a:prstGeom>
            <a:noFill/>
          </p:spPr>
          <p:txBody>
            <a:bodyPr wrap="square" lIns="0" tIns="0" rIns="0" bIns="0" rtlCol="0">
              <a:spAutoFit/>
            </a:bodyPr>
            <a:lstStyle/>
            <a:p>
              <a:pPr algn="l"/>
              <a:r>
                <a:rPr lang="en-GB" sz="800" dirty="0">
                  <a:solidFill>
                    <a:schemeClr val="tx1"/>
                  </a:solidFill>
                </a:rPr>
                <a:t>25.30cm</a:t>
              </a:r>
            </a:p>
          </p:txBody>
        </p:sp>
        <p:sp>
          <p:nvSpPr>
            <p:cNvPr id="70" name="TextBox 69"/>
            <p:cNvSpPr txBox="1"/>
            <p:nvPr userDrawn="1"/>
          </p:nvSpPr>
          <p:spPr>
            <a:xfrm>
              <a:off x="10025180" y="-437436"/>
              <a:ext cx="438671" cy="123111"/>
            </a:xfrm>
            <a:prstGeom prst="rect">
              <a:avLst/>
            </a:prstGeom>
            <a:noFill/>
          </p:spPr>
          <p:txBody>
            <a:bodyPr wrap="square" lIns="0" tIns="0" rIns="0" bIns="0" rtlCol="0">
              <a:spAutoFit/>
            </a:bodyPr>
            <a:lstStyle/>
            <a:p>
              <a:pPr algn="l"/>
              <a:r>
                <a:rPr lang="en-GB" sz="800" dirty="0">
                  <a:solidFill>
                    <a:schemeClr val="tx1"/>
                  </a:solidFill>
                </a:rPr>
                <a:t>27.99cm</a:t>
              </a:r>
            </a:p>
          </p:txBody>
        </p:sp>
        <p:sp>
          <p:nvSpPr>
            <p:cNvPr id="71" name="TextBox 70"/>
            <p:cNvSpPr txBox="1"/>
            <p:nvPr userDrawn="1"/>
          </p:nvSpPr>
          <p:spPr>
            <a:xfrm>
              <a:off x="10997215" y="-437436"/>
              <a:ext cx="438671" cy="123111"/>
            </a:xfrm>
            <a:prstGeom prst="rect">
              <a:avLst/>
            </a:prstGeom>
            <a:noFill/>
          </p:spPr>
          <p:txBody>
            <a:bodyPr wrap="square" lIns="0" tIns="0" rIns="0" bIns="0" rtlCol="0">
              <a:spAutoFit/>
            </a:bodyPr>
            <a:lstStyle/>
            <a:p>
              <a:pPr algn="l"/>
              <a:r>
                <a:rPr lang="en-GB" sz="800" dirty="0">
                  <a:solidFill>
                    <a:schemeClr val="tx1"/>
                  </a:solidFill>
                </a:rPr>
                <a:t>30.69cm</a:t>
              </a:r>
            </a:p>
          </p:txBody>
        </p:sp>
        <p:sp>
          <p:nvSpPr>
            <p:cNvPr id="72" name="TextBox 71"/>
            <p:cNvSpPr txBox="1"/>
            <p:nvPr userDrawn="1"/>
          </p:nvSpPr>
          <p:spPr>
            <a:xfrm>
              <a:off x="11461750" y="-437436"/>
              <a:ext cx="438671" cy="123111"/>
            </a:xfrm>
            <a:prstGeom prst="rect">
              <a:avLst/>
            </a:prstGeom>
            <a:noFill/>
          </p:spPr>
          <p:txBody>
            <a:bodyPr wrap="square" lIns="0" tIns="0" rIns="0" bIns="0" rtlCol="0">
              <a:spAutoFit/>
            </a:bodyPr>
            <a:lstStyle/>
            <a:p>
              <a:pPr algn="r"/>
              <a:r>
                <a:rPr lang="en-GB" sz="800" dirty="0">
                  <a:solidFill>
                    <a:schemeClr val="tx1"/>
                  </a:solidFill>
                </a:rPr>
                <a:t>32.85cm</a:t>
              </a:r>
            </a:p>
          </p:txBody>
        </p:sp>
        <p:sp>
          <p:nvSpPr>
            <p:cNvPr id="74" name="TextBox 73"/>
            <p:cNvSpPr txBox="1"/>
            <p:nvPr userDrawn="1"/>
          </p:nvSpPr>
          <p:spPr>
            <a:xfrm>
              <a:off x="10490780" y="-437436"/>
              <a:ext cx="438671" cy="123111"/>
            </a:xfrm>
            <a:prstGeom prst="rect">
              <a:avLst/>
            </a:prstGeom>
            <a:noFill/>
          </p:spPr>
          <p:txBody>
            <a:bodyPr wrap="square" lIns="0" tIns="0" rIns="0" bIns="0" rtlCol="0">
              <a:spAutoFit/>
            </a:bodyPr>
            <a:lstStyle/>
            <a:p>
              <a:pPr algn="r"/>
              <a:r>
                <a:rPr lang="en-GB" sz="800" dirty="0">
                  <a:solidFill>
                    <a:schemeClr val="tx1"/>
                  </a:solidFill>
                </a:rPr>
                <a:t>30.16cm</a:t>
              </a:r>
            </a:p>
          </p:txBody>
        </p:sp>
        <p:sp>
          <p:nvSpPr>
            <p:cNvPr id="75" name="TextBox 74"/>
            <p:cNvSpPr txBox="1"/>
            <p:nvPr userDrawn="1"/>
          </p:nvSpPr>
          <p:spPr>
            <a:xfrm>
              <a:off x="9519807" y="-437436"/>
              <a:ext cx="438671" cy="123111"/>
            </a:xfrm>
            <a:prstGeom prst="rect">
              <a:avLst/>
            </a:prstGeom>
            <a:noFill/>
          </p:spPr>
          <p:txBody>
            <a:bodyPr wrap="square" lIns="0" tIns="0" rIns="0" bIns="0" rtlCol="0">
              <a:spAutoFit/>
            </a:bodyPr>
            <a:lstStyle/>
            <a:p>
              <a:pPr algn="r"/>
              <a:r>
                <a:rPr lang="en-GB" sz="800" dirty="0">
                  <a:solidFill>
                    <a:schemeClr val="tx1"/>
                  </a:solidFill>
                </a:rPr>
                <a:t>27.46cm</a:t>
              </a:r>
            </a:p>
          </p:txBody>
        </p:sp>
        <p:sp>
          <p:nvSpPr>
            <p:cNvPr id="76" name="TextBox 75"/>
            <p:cNvSpPr txBox="1"/>
            <p:nvPr userDrawn="1"/>
          </p:nvSpPr>
          <p:spPr>
            <a:xfrm>
              <a:off x="8548834" y="-437436"/>
              <a:ext cx="438671" cy="123111"/>
            </a:xfrm>
            <a:prstGeom prst="rect">
              <a:avLst/>
            </a:prstGeom>
            <a:noFill/>
          </p:spPr>
          <p:txBody>
            <a:bodyPr wrap="square" lIns="0" tIns="0" rIns="0" bIns="0" rtlCol="0">
              <a:spAutoFit/>
            </a:bodyPr>
            <a:lstStyle/>
            <a:p>
              <a:pPr algn="r"/>
              <a:r>
                <a:rPr lang="en-GB" sz="800" dirty="0">
                  <a:solidFill>
                    <a:schemeClr val="tx1"/>
                  </a:solidFill>
                </a:rPr>
                <a:t>24.76cm</a:t>
              </a:r>
            </a:p>
          </p:txBody>
        </p:sp>
        <p:sp>
          <p:nvSpPr>
            <p:cNvPr id="77" name="TextBox 76"/>
            <p:cNvSpPr txBox="1"/>
            <p:nvPr userDrawn="1"/>
          </p:nvSpPr>
          <p:spPr>
            <a:xfrm>
              <a:off x="7577861" y="-437436"/>
              <a:ext cx="438671" cy="123111"/>
            </a:xfrm>
            <a:prstGeom prst="rect">
              <a:avLst/>
            </a:prstGeom>
            <a:noFill/>
          </p:spPr>
          <p:txBody>
            <a:bodyPr wrap="square" lIns="0" tIns="0" rIns="0" bIns="0" rtlCol="0">
              <a:spAutoFit/>
            </a:bodyPr>
            <a:lstStyle/>
            <a:p>
              <a:pPr algn="r"/>
              <a:r>
                <a:rPr lang="en-GB" sz="800" dirty="0">
                  <a:solidFill>
                    <a:schemeClr val="tx1"/>
                  </a:solidFill>
                </a:rPr>
                <a:t>22.07cm</a:t>
              </a:r>
            </a:p>
          </p:txBody>
        </p:sp>
        <p:sp>
          <p:nvSpPr>
            <p:cNvPr id="78" name="TextBox 77"/>
            <p:cNvSpPr txBox="1"/>
            <p:nvPr userDrawn="1"/>
          </p:nvSpPr>
          <p:spPr>
            <a:xfrm>
              <a:off x="6606888" y="-437436"/>
              <a:ext cx="438671" cy="123111"/>
            </a:xfrm>
            <a:prstGeom prst="rect">
              <a:avLst/>
            </a:prstGeom>
            <a:noFill/>
          </p:spPr>
          <p:txBody>
            <a:bodyPr wrap="square" lIns="0" tIns="0" rIns="0" bIns="0" rtlCol="0">
              <a:spAutoFit/>
            </a:bodyPr>
            <a:lstStyle/>
            <a:p>
              <a:pPr algn="r"/>
              <a:r>
                <a:rPr lang="en-GB" sz="800" dirty="0">
                  <a:solidFill>
                    <a:schemeClr val="tx1"/>
                  </a:solidFill>
                </a:rPr>
                <a:t>19.37cm</a:t>
              </a:r>
            </a:p>
          </p:txBody>
        </p:sp>
        <p:sp>
          <p:nvSpPr>
            <p:cNvPr id="79" name="TextBox 78"/>
            <p:cNvSpPr txBox="1"/>
            <p:nvPr userDrawn="1"/>
          </p:nvSpPr>
          <p:spPr>
            <a:xfrm>
              <a:off x="5635915" y="-437436"/>
              <a:ext cx="438671" cy="123111"/>
            </a:xfrm>
            <a:prstGeom prst="rect">
              <a:avLst/>
            </a:prstGeom>
            <a:noFill/>
          </p:spPr>
          <p:txBody>
            <a:bodyPr wrap="square" lIns="0" tIns="0" rIns="0" bIns="0" rtlCol="0">
              <a:spAutoFit/>
            </a:bodyPr>
            <a:lstStyle/>
            <a:p>
              <a:pPr algn="r"/>
              <a:r>
                <a:rPr lang="en-GB" sz="800" dirty="0">
                  <a:solidFill>
                    <a:schemeClr val="tx1"/>
                  </a:solidFill>
                </a:rPr>
                <a:t>16.67cm</a:t>
              </a:r>
            </a:p>
          </p:txBody>
        </p:sp>
        <p:sp>
          <p:nvSpPr>
            <p:cNvPr id="80" name="TextBox 79"/>
            <p:cNvSpPr txBox="1"/>
            <p:nvPr userDrawn="1"/>
          </p:nvSpPr>
          <p:spPr>
            <a:xfrm>
              <a:off x="4664942" y="-437436"/>
              <a:ext cx="438671" cy="123111"/>
            </a:xfrm>
            <a:prstGeom prst="rect">
              <a:avLst/>
            </a:prstGeom>
            <a:noFill/>
          </p:spPr>
          <p:txBody>
            <a:bodyPr wrap="square" lIns="0" tIns="0" rIns="0" bIns="0" rtlCol="0">
              <a:spAutoFit/>
            </a:bodyPr>
            <a:lstStyle/>
            <a:p>
              <a:pPr algn="r"/>
              <a:r>
                <a:rPr lang="en-GB" sz="800" dirty="0">
                  <a:solidFill>
                    <a:schemeClr val="tx1"/>
                  </a:solidFill>
                </a:rPr>
                <a:t>13.98cm</a:t>
              </a:r>
            </a:p>
          </p:txBody>
        </p:sp>
        <p:sp>
          <p:nvSpPr>
            <p:cNvPr id="81" name="TextBox 80"/>
            <p:cNvSpPr txBox="1"/>
            <p:nvPr userDrawn="1"/>
          </p:nvSpPr>
          <p:spPr>
            <a:xfrm>
              <a:off x="3693969" y="-437436"/>
              <a:ext cx="438671" cy="123111"/>
            </a:xfrm>
            <a:prstGeom prst="rect">
              <a:avLst/>
            </a:prstGeom>
            <a:noFill/>
          </p:spPr>
          <p:txBody>
            <a:bodyPr wrap="square" lIns="0" tIns="0" rIns="0" bIns="0" rtlCol="0">
              <a:spAutoFit/>
            </a:bodyPr>
            <a:lstStyle/>
            <a:p>
              <a:pPr algn="r"/>
              <a:r>
                <a:rPr lang="en-GB" sz="800" dirty="0">
                  <a:solidFill>
                    <a:schemeClr val="tx1"/>
                  </a:solidFill>
                </a:rPr>
                <a:t>11.28cm</a:t>
              </a:r>
            </a:p>
          </p:txBody>
        </p:sp>
        <p:sp>
          <p:nvSpPr>
            <p:cNvPr id="82" name="TextBox 81"/>
            <p:cNvSpPr txBox="1"/>
            <p:nvPr userDrawn="1"/>
          </p:nvSpPr>
          <p:spPr>
            <a:xfrm>
              <a:off x="2722996" y="-437436"/>
              <a:ext cx="438671" cy="123111"/>
            </a:xfrm>
            <a:prstGeom prst="rect">
              <a:avLst/>
            </a:prstGeom>
            <a:noFill/>
          </p:spPr>
          <p:txBody>
            <a:bodyPr wrap="square" lIns="0" tIns="0" rIns="0" bIns="0" rtlCol="0">
              <a:spAutoFit/>
            </a:bodyPr>
            <a:lstStyle/>
            <a:p>
              <a:pPr algn="r"/>
              <a:r>
                <a:rPr lang="en-GB" sz="800" dirty="0">
                  <a:solidFill>
                    <a:schemeClr val="tx1"/>
                  </a:solidFill>
                </a:rPr>
                <a:t>8.59cm</a:t>
              </a:r>
            </a:p>
          </p:txBody>
        </p:sp>
        <p:sp>
          <p:nvSpPr>
            <p:cNvPr id="83" name="TextBox 82"/>
            <p:cNvSpPr txBox="1"/>
            <p:nvPr userDrawn="1"/>
          </p:nvSpPr>
          <p:spPr>
            <a:xfrm>
              <a:off x="1752023" y="-437436"/>
              <a:ext cx="438671" cy="123111"/>
            </a:xfrm>
            <a:prstGeom prst="rect">
              <a:avLst/>
            </a:prstGeom>
            <a:noFill/>
          </p:spPr>
          <p:txBody>
            <a:bodyPr wrap="square" lIns="0" tIns="0" rIns="0" bIns="0" rtlCol="0">
              <a:spAutoFit/>
            </a:bodyPr>
            <a:lstStyle/>
            <a:p>
              <a:pPr algn="r"/>
              <a:r>
                <a:rPr lang="en-GB" sz="800" dirty="0">
                  <a:solidFill>
                    <a:schemeClr val="tx1"/>
                  </a:solidFill>
                </a:rPr>
                <a:t>5.89cm</a:t>
              </a:r>
            </a:p>
          </p:txBody>
        </p:sp>
        <p:sp>
          <p:nvSpPr>
            <p:cNvPr id="84" name="TextBox 83"/>
            <p:cNvSpPr txBox="1"/>
            <p:nvPr userDrawn="1"/>
          </p:nvSpPr>
          <p:spPr>
            <a:xfrm>
              <a:off x="781050" y="-437436"/>
              <a:ext cx="438671" cy="123111"/>
            </a:xfrm>
            <a:prstGeom prst="rect">
              <a:avLst/>
            </a:prstGeom>
            <a:noFill/>
          </p:spPr>
          <p:txBody>
            <a:bodyPr wrap="square" lIns="0" tIns="0" rIns="0" bIns="0" rtlCol="0">
              <a:spAutoFit/>
            </a:bodyPr>
            <a:lstStyle/>
            <a:p>
              <a:pPr algn="r"/>
              <a:r>
                <a:rPr lang="en-GB" sz="800" dirty="0">
                  <a:solidFill>
                    <a:schemeClr val="tx1"/>
                  </a:solidFill>
                </a:rPr>
                <a:t>3.19cm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a:solidFill>
                    <a:schemeClr val="tx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grpSp>
      <p:sp>
        <p:nvSpPr>
          <p:cNvPr id="10" name="Slide Number Placeholder 3">
            <a:extLst>
              <a:ext uri="{FF2B5EF4-FFF2-40B4-BE49-F238E27FC236}">
                <a16:creationId xmlns:a16="http://schemas.microsoft.com/office/drawing/2014/main" id="{DE97EF25-6AA6-CF5D-899F-2548C8629A47}"/>
              </a:ext>
            </a:extLst>
          </p:cNvPr>
          <p:cNvSpPr txBox="1">
            <a:spLocks/>
          </p:cNvSpPr>
          <p:nvPr userDrawn="1"/>
        </p:nvSpPr>
        <p:spPr>
          <a:xfrm>
            <a:off x="10872183" y="6320412"/>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95744543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p15:clr>
            <a:srgbClr val="A4A3A4"/>
          </p15:clr>
        </p15:guide>
        <p15:guide id="2" orient="horz" pos="2159">
          <p15:clr>
            <a:srgbClr val="A4A3A4"/>
          </p15:clr>
        </p15:guide>
        <p15:guide id="3" pos="725">
          <p15:clr>
            <a:srgbClr val="A4A3A4"/>
          </p15:clr>
        </p15:guide>
        <p15:guide id="4" pos="842">
          <p15:clr>
            <a:srgbClr val="A4A3A4"/>
          </p15:clr>
        </p15:guide>
        <p15:guide id="5" pos="1335">
          <p15:clr>
            <a:srgbClr val="A4A3A4"/>
          </p15:clr>
        </p15:guide>
        <p15:guide id="6" pos="1454">
          <p15:clr>
            <a:srgbClr val="A4A3A4"/>
          </p15:clr>
        </p15:guide>
        <p15:guide id="7" pos="1947">
          <p15:clr>
            <a:srgbClr val="A4A3A4"/>
          </p15:clr>
        </p15:guide>
        <p15:guide id="8" pos="2064">
          <p15:clr>
            <a:srgbClr val="A4A3A4"/>
          </p15:clr>
        </p15:guide>
        <p15:guide id="9" pos="2558">
          <p15:clr>
            <a:srgbClr val="A4A3A4"/>
          </p15:clr>
        </p15:guide>
        <p15:guide id="10" pos="2678">
          <p15:clr>
            <a:srgbClr val="A4A3A4"/>
          </p15:clr>
        </p15:guide>
        <p15:guide id="11" pos="3170">
          <p15:clr>
            <a:srgbClr val="A4A3A4"/>
          </p15:clr>
        </p15:guide>
        <p15:guide id="12" pos="3288">
          <p15:clr>
            <a:srgbClr val="A4A3A4"/>
          </p15:clr>
        </p15:guide>
        <p15:guide id="13" pos="3780">
          <p15:clr>
            <a:srgbClr val="A4A3A4"/>
          </p15:clr>
        </p15:guide>
        <p15:guide id="14" pos="3900">
          <p15:clr>
            <a:srgbClr val="A4A3A4"/>
          </p15:clr>
        </p15:guide>
        <p15:guide id="15" pos="4392">
          <p15:clr>
            <a:srgbClr val="A4A3A4"/>
          </p15:clr>
        </p15:guide>
        <p15:guide id="16" pos="4512">
          <p15:clr>
            <a:srgbClr val="A4A3A4"/>
          </p15:clr>
        </p15:guide>
        <p15:guide id="17" pos="5124">
          <p15:clr>
            <a:srgbClr val="A4A3A4"/>
          </p15:clr>
        </p15:guide>
        <p15:guide id="18" pos="5004">
          <p15:clr>
            <a:srgbClr val="A4A3A4"/>
          </p15:clr>
        </p15:guide>
        <p15:guide id="19" pos="5616">
          <p15:clr>
            <a:srgbClr val="A4A3A4"/>
          </p15:clr>
        </p15:guide>
        <p15:guide id="20" pos="5736">
          <p15:clr>
            <a:srgbClr val="A4A3A4"/>
          </p15:clr>
        </p15:guide>
        <p15:guide id="21" pos="6227">
          <p15:clr>
            <a:srgbClr val="A4A3A4"/>
          </p15:clr>
        </p15:guide>
        <p15:guide id="22" pos="6348">
          <p15:clr>
            <a:srgbClr val="A4A3A4"/>
          </p15:clr>
        </p15:guide>
        <p15:guide id="23" pos="6839">
          <p15:clr>
            <a:srgbClr val="A4A3A4"/>
          </p15:clr>
        </p15:guide>
        <p15:guide id="24" pos="6960">
          <p15:clr>
            <a:srgbClr val="A4A3A4"/>
          </p15:clr>
        </p15:guide>
        <p15:guide id="25" pos="7451">
          <p15:clr>
            <a:srgbClr val="A4A3A4"/>
          </p15:clr>
        </p15:guide>
        <p15:guide id="26" orient="horz" pos="1799">
          <p15:clr>
            <a:srgbClr val="A4A3A4"/>
          </p15:clr>
        </p15:guide>
        <p15:guide id="27" orient="horz" pos="1437">
          <p15:clr>
            <a:srgbClr val="A4A3A4"/>
          </p15:clr>
        </p15:guide>
        <p15:guide id="28" orient="horz" pos="1077">
          <p15:clr>
            <a:srgbClr val="A4A3A4"/>
          </p15:clr>
        </p15:guide>
        <p15:guide id="29" orient="horz" pos="717">
          <p15:clr>
            <a:srgbClr val="A4A3A4"/>
          </p15:clr>
        </p15:guide>
        <p15:guide id="30" orient="horz" pos="2519">
          <p15:clr>
            <a:srgbClr val="A4A3A4"/>
          </p15:clr>
        </p15:guide>
        <p15:guide id="31" orient="horz" pos="2879">
          <p15:clr>
            <a:srgbClr val="A4A3A4"/>
          </p15:clr>
        </p15:guide>
        <p15:guide id="32" orient="horz" pos="3240">
          <p15:clr>
            <a:srgbClr val="A4A3A4"/>
          </p15:clr>
        </p15:guide>
        <p15:guide id="33" orient="horz" pos="3600">
          <p15:clr>
            <a:srgbClr val="A4A3A4"/>
          </p15:clr>
        </p15:guide>
        <p15:guide id="34" orient="horz" pos="385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34.svg"/><Relationship Id="rId5"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chart" Target="../charts/chart20.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chart" Target="../charts/chart19.xml"/><Relationship Id="rId2" Type="http://schemas.openxmlformats.org/officeDocument/2006/relationships/tags" Target="../tags/tag12.xml"/><Relationship Id="rId16" Type="http://schemas.openxmlformats.org/officeDocument/2006/relationships/chart" Target="../charts/chart23.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chart" Target="../charts/chart18.xml"/><Relationship Id="rId5" Type="http://schemas.openxmlformats.org/officeDocument/2006/relationships/tags" Target="../tags/tag15.xml"/><Relationship Id="rId15" Type="http://schemas.openxmlformats.org/officeDocument/2006/relationships/chart" Target="../charts/chart22.xml"/><Relationship Id="rId10" Type="http://schemas.openxmlformats.org/officeDocument/2006/relationships/chart" Target="../charts/chart17.xml"/><Relationship Id="rId4" Type="http://schemas.openxmlformats.org/officeDocument/2006/relationships/tags" Target="../tags/tag14.xml"/><Relationship Id="rId9" Type="http://schemas.openxmlformats.org/officeDocument/2006/relationships/notesSlide" Target="../notesSlides/notesSlide13.xml"/><Relationship Id="rId14" Type="http://schemas.openxmlformats.org/officeDocument/2006/relationships/chart" Target="../charts/char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image" Target="../media/image25.png"/><Relationship Id="rId5" Type="http://schemas.openxmlformats.org/officeDocument/2006/relationships/chart" Target="../charts/chart24.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chart" Target="../charts/chart26.xml"/></Relationships>
</file>

<file path=ppt/slides/_rels/slide2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25.png"/><Relationship Id="rId5" Type="http://schemas.openxmlformats.org/officeDocument/2006/relationships/chart" Target="../charts/chart28.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chart" Target="../charts/chart30.xml"/></Relationships>
</file>

<file path=ppt/slides/_rels/slide2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tags" Target="../tags/tag20.xml"/><Relationship Id="rId7" Type="http://schemas.openxmlformats.org/officeDocument/2006/relationships/image" Target="../media/image47.png"/><Relationship Id="rId12" Type="http://schemas.openxmlformats.org/officeDocument/2006/relationships/chart" Target="../charts/chart3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6.svg"/><Relationship Id="rId11" Type="http://schemas.openxmlformats.org/officeDocument/2006/relationships/chart" Target="../charts/chart33.xml"/><Relationship Id="rId5" Type="http://schemas.openxmlformats.org/officeDocument/2006/relationships/image" Target="../media/image45.png"/><Relationship Id="rId10" Type="http://schemas.openxmlformats.org/officeDocument/2006/relationships/chart" Target="../charts/chart32.xml"/><Relationship Id="rId4" Type="http://schemas.openxmlformats.org/officeDocument/2006/relationships/slideLayout" Target="../slideLayouts/slideLayout55.xml"/><Relationship Id="rId9" Type="http://schemas.openxmlformats.org/officeDocument/2006/relationships/chart" Target="../charts/chart3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8.jpeg"/><Relationship Id="rId2" Type="http://schemas.openxmlformats.org/officeDocument/2006/relationships/slideLayout" Target="../slideLayouts/slideLayout74.xml"/><Relationship Id="rId1" Type="http://schemas.openxmlformats.org/officeDocument/2006/relationships/video" Target="https://www.youtube.com/embed/0FonCmTXdNw?feature=oembed"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youtube.com/watch?v=0FonCmTXdN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38.svg"/><Relationship Id="rId12" Type="http://schemas.openxmlformats.org/officeDocument/2006/relationships/image" Target="../media/image60.png"/><Relationship Id="rId2" Type="http://schemas.openxmlformats.org/officeDocument/2006/relationships/notesSlide" Target="../notesSlides/notesSlide29.xml"/><Relationship Id="rId16" Type="http://schemas.openxmlformats.org/officeDocument/2006/relationships/image" Target="../media/image25.png"/><Relationship Id="rId1" Type="http://schemas.openxmlformats.org/officeDocument/2006/relationships/slideLayout" Target="../slideLayouts/slideLayout41.xml"/><Relationship Id="rId6" Type="http://schemas.openxmlformats.org/officeDocument/2006/relationships/image" Target="../media/image37.png"/><Relationship Id="rId11" Type="http://schemas.openxmlformats.org/officeDocument/2006/relationships/image" Target="../media/image59.svg"/><Relationship Id="rId5" Type="http://schemas.openxmlformats.org/officeDocument/2006/relationships/image" Target="../media/image55.pn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svg"/><Relationship Id="rId1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black rectangular background with white text&#10;&#10;Description automatically generated">
            <a:extLst>
              <a:ext uri="{FF2B5EF4-FFF2-40B4-BE49-F238E27FC236}">
                <a16:creationId xmlns:a16="http://schemas.microsoft.com/office/drawing/2014/main" id="{BA1F4462-622E-FE7B-E12F-D0AC43D5C915}"/>
              </a:ext>
            </a:extLst>
          </p:cNvPr>
          <p:cNvPicPr>
            <a:picLocks noChangeAspect="1"/>
          </p:cNvPicPr>
          <p:nvPr/>
        </p:nvPicPr>
        <p:blipFill>
          <a:blip r:embed="rId2"/>
          <a:stretch>
            <a:fillRect/>
          </a:stretch>
        </p:blipFill>
        <p:spPr>
          <a:xfrm>
            <a:off x="-1" y="0"/>
            <a:ext cx="12296633" cy="6916856"/>
          </a:xfrm>
          <a:prstGeom prst="rect">
            <a:avLst/>
          </a:prstGeom>
        </p:spPr>
      </p:pic>
    </p:spTree>
    <p:extLst>
      <p:ext uri="{BB962C8B-B14F-4D97-AF65-F5344CB8AC3E}">
        <p14:creationId xmlns:p14="http://schemas.microsoft.com/office/powerpoint/2010/main" val="3466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8F8E7-01B7-4D77-935F-5FA50DD2CB37}"/>
              </a:ext>
            </a:extLst>
          </p:cNvPr>
          <p:cNvSpPr>
            <a:spLocks noGrp="1"/>
          </p:cNvSpPr>
          <p:nvPr>
            <p:ph type="body" sz="quarter" idx="13"/>
          </p:nvPr>
        </p:nvSpPr>
        <p:spPr>
          <a:xfrm>
            <a:off x="360363" y="1428484"/>
            <a:ext cx="11466511" cy="4427813"/>
          </a:xfrm>
        </p:spPr>
        <p:txBody>
          <a:bodyPr vert="horz" lIns="0" tIns="0" rIns="0" bIns="0" rtlCol="0" anchor="t">
            <a:noAutofit/>
          </a:bodyPr>
          <a:lstStyle/>
          <a:p>
            <a:r>
              <a:rPr lang="en-GB" sz="1800" dirty="0">
                <a:solidFill>
                  <a:srgbClr val="000000"/>
                </a:solidFill>
                <a:cs typeface="Arial"/>
              </a:rPr>
              <a:t>The Inclusion Index is comprised of three sub-indices created through factor analyses, based on an employee’s perception of the environment and their experience at the company. </a:t>
            </a:r>
          </a:p>
          <a:p>
            <a:pPr marL="285750" indent="-285750">
              <a:buFont typeface="Arial" panose="020B0604020202020204" pitchFamily="34" charset="0"/>
              <a:buChar char="•"/>
            </a:pPr>
            <a:r>
              <a:rPr lang="en-GB" sz="1800" dirty="0">
                <a:solidFill>
                  <a:srgbClr val="000000"/>
                </a:solidFill>
                <a:cs typeface="Arial"/>
              </a:rPr>
              <a:t>Sense of Belonging</a:t>
            </a:r>
          </a:p>
          <a:p>
            <a:pPr marL="285750" indent="-285750">
              <a:buFont typeface="Arial" panose="020B0604020202020204" pitchFamily="34" charset="0"/>
              <a:buChar char="•"/>
            </a:pPr>
            <a:r>
              <a:rPr lang="en-GB" sz="1800" dirty="0">
                <a:solidFill>
                  <a:srgbClr val="000000"/>
                </a:solidFill>
                <a:cs typeface="Arial"/>
              </a:rPr>
              <a:t>Absence of Discrimination</a:t>
            </a:r>
          </a:p>
          <a:p>
            <a:pPr marL="285750" indent="-285750">
              <a:buFont typeface="Arial" panose="020B0604020202020204" pitchFamily="34" charset="0"/>
              <a:buChar char="•"/>
            </a:pPr>
            <a:r>
              <a:rPr lang="en-GB" sz="1800" dirty="0">
                <a:solidFill>
                  <a:srgbClr val="000000"/>
                </a:solidFill>
                <a:cs typeface="Arial"/>
              </a:rPr>
              <a:t>Presence of Demeaning Behaviour</a:t>
            </a:r>
          </a:p>
          <a:p>
            <a:r>
              <a:rPr lang="en-GB" sz="1800" dirty="0">
                <a:solidFill>
                  <a:srgbClr val="000000"/>
                </a:solidFill>
                <a:cs typeface="Arial"/>
              </a:rPr>
              <a:t>While there are many diversity dimensions to consider, the Inclusion Index is based on these five: gender, ethnicity, sexual orientation, religion and disability*. </a:t>
            </a:r>
          </a:p>
          <a:p>
            <a:r>
              <a:rPr lang="en-GB" sz="1800" dirty="0">
                <a:solidFill>
                  <a:srgbClr val="000000"/>
                </a:solidFill>
                <a:cs typeface="Arial"/>
              </a:rPr>
              <a:t>The Inclusion Index Score is the following formula:</a:t>
            </a:r>
          </a:p>
          <a:p>
            <a:endParaRPr lang="en-GB" sz="1800" dirty="0">
              <a:solidFill>
                <a:srgbClr val="000000"/>
              </a:solidFill>
              <a:cs typeface="Arial"/>
            </a:endParaRPr>
          </a:p>
          <a:p>
            <a:endParaRPr lang="en-GB" sz="1800" dirty="0">
              <a:solidFill>
                <a:srgbClr val="000000"/>
              </a:solidFill>
              <a:cs typeface="Arial"/>
            </a:endParaRPr>
          </a:p>
          <a:p>
            <a:endParaRPr lang="en-GB" sz="1800" dirty="0">
              <a:solidFill>
                <a:srgbClr val="000000"/>
              </a:solidFill>
              <a:cs typeface="Arial"/>
            </a:endParaRPr>
          </a:p>
          <a:p>
            <a:endParaRPr lang="en-GB" sz="1800" dirty="0">
              <a:solidFill>
                <a:srgbClr val="000000"/>
              </a:solidFill>
              <a:cs typeface="Arial"/>
            </a:endParaRPr>
          </a:p>
          <a:p>
            <a:r>
              <a:rPr lang="en-GB" sz="1800" dirty="0">
                <a:solidFill>
                  <a:srgbClr val="000000"/>
                </a:solidFill>
                <a:cs typeface="Arial"/>
              </a:rPr>
              <a:t>*Note this will vary by market depending on questions asked</a:t>
            </a:r>
          </a:p>
        </p:txBody>
      </p:sp>
      <p:sp>
        <p:nvSpPr>
          <p:cNvPr id="6" name="Title 5">
            <a:extLst>
              <a:ext uri="{FF2B5EF4-FFF2-40B4-BE49-F238E27FC236}">
                <a16:creationId xmlns:a16="http://schemas.microsoft.com/office/drawing/2014/main" id="{4C170126-532A-4210-AB7E-332818A343DD}"/>
              </a:ext>
            </a:extLst>
          </p:cNvPr>
          <p:cNvSpPr>
            <a:spLocks noGrp="1"/>
          </p:cNvSpPr>
          <p:nvPr>
            <p:ph type="title"/>
          </p:nvPr>
        </p:nvSpPr>
        <p:spPr>
          <a:xfrm>
            <a:off x="359999" y="853200"/>
            <a:ext cx="11466999" cy="353431"/>
          </a:xfrm>
        </p:spPr>
        <p:txBody>
          <a:bodyPr/>
          <a:lstStyle/>
          <a:p>
            <a:r>
              <a:rPr lang="en-US" dirty="0">
                <a:solidFill>
                  <a:srgbClr val="000000"/>
                </a:solidFill>
                <a:cs typeface="Arial"/>
              </a:rPr>
              <a:t>About the Inclusion Index</a:t>
            </a:r>
          </a:p>
        </p:txBody>
      </p:sp>
      <p:pic>
        <p:nvPicPr>
          <p:cNvPr id="4" name="Picture 3">
            <a:extLst>
              <a:ext uri="{FF2B5EF4-FFF2-40B4-BE49-F238E27FC236}">
                <a16:creationId xmlns:a16="http://schemas.microsoft.com/office/drawing/2014/main" id="{5D5C64B8-2EED-C3D1-0B5E-52618A31779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555" t="28064" r="3859" b="33476"/>
          <a:stretch/>
        </p:blipFill>
        <p:spPr>
          <a:xfrm>
            <a:off x="359999" y="4501479"/>
            <a:ext cx="6166998" cy="1411924"/>
          </a:xfrm>
          <a:prstGeom prst="rect">
            <a:avLst/>
          </a:prstGeom>
        </p:spPr>
      </p:pic>
      <p:pic>
        <p:nvPicPr>
          <p:cNvPr id="8" name="Graphic 7">
            <a:extLst>
              <a:ext uri="{FF2B5EF4-FFF2-40B4-BE49-F238E27FC236}">
                <a16:creationId xmlns:a16="http://schemas.microsoft.com/office/drawing/2014/main" id="{C8A2A651-CABF-4E3E-24AE-E6A8431C47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4775160" y="5129230"/>
            <a:ext cx="287046" cy="87362"/>
          </a:xfrm>
          <a:prstGeom prst="rect">
            <a:avLst/>
          </a:prstGeom>
        </p:spPr>
      </p:pic>
      <p:pic>
        <p:nvPicPr>
          <p:cNvPr id="9" name="Graphic 8">
            <a:extLst>
              <a:ext uri="{FF2B5EF4-FFF2-40B4-BE49-F238E27FC236}">
                <a16:creationId xmlns:a16="http://schemas.microsoft.com/office/drawing/2014/main" id="{F3E8C6DA-072F-1CDD-E2B6-B7BDAC128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2470202" y="5029388"/>
            <a:ext cx="287047" cy="287047"/>
          </a:xfrm>
          <a:prstGeom prst="rect">
            <a:avLst/>
          </a:prstGeom>
        </p:spPr>
      </p:pic>
      <p:sp>
        <p:nvSpPr>
          <p:cNvPr id="10" name="TextBox 9">
            <a:extLst>
              <a:ext uri="{FF2B5EF4-FFF2-40B4-BE49-F238E27FC236}">
                <a16:creationId xmlns:a16="http://schemas.microsoft.com/office/drawing/2014/main" id="{771905A0-F74F-F290-7EE8-A6C345A57092}"/>
              </a:ext>
            </a:extLst>
          </p:cNvPr>
          <p:cNvSpPr txBox="1"/>
          <p:nvPr/>
        </p:nvSpPr>
        <p:spPr>
          <a:xfrm>
            <a:off x="1337982" y="4903401"/>
            <a:ext cx="1019510" cy="33855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33333"/>
                </a:solidFill>
                <a:effectLst/>
                <a:uLnTx/>
                <a:uFillTx/>
                <a:latin typeface="+mj-lt"/>
                <a:ea typeface="+mn-ea"/>
                <a:cs typeface="+mn-cs"/>
              </a:rPr>
              <a:t>Company sense</a:t>
            </a:r>
            <a:br>
              <a:rPr kumimoji="0" lang="en-GB" sz="1100" b="0" i="0" u="none" strike="noStrike" kern="1200" cap="none" spc="0" normalizeH="0" baseline="0" noProof="0" dirty="0">
                <a:ln>
                  <a:noFill/>
                </a:ln>
                <a:solidFill>
                  <a:srgbClr val="333333"/>
                </a:solidFill>
                <a:effectLst/>
                <a:uLnTx/>
                <a:uFillTx/>
                <a:latin typeface="+mj-lt"/>
                <a:ea typeface="+mn-ea"/>
                <a:cs typeface="+mn-cs"/>
              </a:rPr>
            </a:br>
            <a:r>
              <a:rPr kumimoji="0" lang="en-GB" sz="1100" b="0" i="0" u="none" strike="noStrike" kern="1200" cap="none" spc="0" normalizeH="0" baseline="0" noProof="0" dirty="0">
                <a:ln>
                  <a:noFill/>
                </a:ln>
                <a:solidFill>
                  <a:srgbClr val="333333"/>
                </a:solidFill>
                <a:effectLst/>
                <a:uLnTx/>
                <a:uFillTx/>
                <a:latin typeface="+mj-lt"/>
                <a:ea typeface="+mn-ea"/>
                <a:cs typeface="+mn-cs"/>
              </a:rPr>
              <a:t>of belonging</a:t>
            </a:r>
          </a:p>
        </p:txBody>
      </p:sp>
      <p:sp>
        <p:nvSpPr>
          <p:cNvPr id="11" name="TextBox 10">
            <a:extLst>
              <a:ext uri="{FF2B5EF4-FFF2-40B4-BE49-F238E27FC236}">
                <a16:creationId xmlns:a16="http://schemas.microsoft.com/office/drawing/2014/main" id="{3B0DC95B-DAE2-DABF-0088-03A970787E1D}"/>
              </a:ext>
            </a:extLst>
          </p:cNvPr>
          <p:cNvSpPr txBox="1"/>
          <p:nvPr/>
        </p:nvSpPr>
        <p:spPr>
          <a:xfrm>
            <a:off x="2852232" y="4903400"/>
            <a:ext cx="938718" cy="33855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33333"/>
                </a:solidFill>
                <a:effectLst/>
                <a:uLnTx/>
                <a:uFillTx/>
                <a:latin typeface="+mj-lt"/>
                <a:ea typeface="+mn-ea"/>
                <a:cs typeface="+mn-cs"/>
              </a:rPr>
              <a:t>Absence of</a:t>
            </a:r>
            <a:br>
              <a:rPr kumimoji="0" lang="en-GB" sz="1100" b="0" i="0" u="none" strike="noStrike" kern="1200" cap="none" spc="0" normalizeH="0" baseline="0" noProof="0" dirty="0">
                <a:ln>
                  <a:noFill/>
                </a:ln>
                <a:solidFill>
                  <a:srgbClr val="333333"/>
                </a:solidFill>
                <a:effectLst/>
                <a:uLnTx/>
                <a:uFillTx/>
                <a:latin typeface="+mj-lt"/>
                <a:ea typeface="+mn-ea"/>
                <a:cs typeface="+mn-cs"/>
              </a:rPr>
            </a:br>
            <a:r>
              <a:rPr kumimoji="0" lang="en-GB" sz="1100" b="0" i="0" u="none" strike="noStrike" kern="1200" cap="none" spc="0" normalizeH="0" baseline="0" noProof="0" dirty="0">
                <a:ln>
                  <a:noFill/>
                </a:ln>
                <a:solidFill>
                  <a:srgbClr val="333333"/>
                </a:solidFill>
                <a:effectLst/>
                <a:uLnTx/>
                <a:uFillTx/>
                <a:latin typeface="+mj-lt"/>
                <a:ea typeface="+mn-ea"/>
                <a:cs typeface="+mn-cs"/>
              </a:rPr>
              <a:t>discrimination</a:t>
            </a:r>
          </a:p>
        </p:txBody>
      </p:sp>
      <p:sp>
        <p:nvSpPr>
          <p:cNvPr id="12" name="TextBox 11">
            <a:extLst>
              <a:ext uri="{FF2B5EF4-FFF2-40B4-BE49-F238E27FC236}">
                <a16:creationId xmlns:a16="http://schemas.microsoft.com/office/drawing/2014/main" id="{8DA6CDA7-2750-BEF3-5120-01BAE1BB154D}"/>
              </a:ext>
            </a:extLst>
          </p:cNvPr>
          <p:cNvSpPr txBox="1"/>
          <p:nvPr/>
        </p:nvSpPr>
        <p:spPr>
          <a:xfrm>
            <a:off x="5540242" y="4918996"/>
            <a:ext cx="815345" cy="50783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33333"/>
                </a:solidFill>
                <a:effectLst/>
                <a:uLnTx/>
                <a:uFillTx/>
                <a:latin typeface="+mj-lt"/>
                <a:ea typeface="+mn-ea"/>
                <a:cs typeface="+mn-cs"/>
              </a:rPr>
              <a:t>Presence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33333"/>
                </a:solidFill>
                <a:effectLst/>
                <a:uLnTx/>
                <a:uFillTx/>
                <a:latin typeface="+mj-lt"/>
                <a:ea typeface="+mn-ea"/>
                <a:cs typeface="+mn-cs"/>
              </a:rPr>
              <a:t>of negative behaviour</a:t>
            </a:r>
          </a:p>
        </p:txBody>
      </p:sp>
      <p:sp>
        <p:nvSpPr>
          <p:cNvPr id="5" name="Slide Number Placeholder 4">
            <a:extLst>
              <a:ext uri="{FF2B5EF4-FFF2-40B4-BE49-F238E27FC236}">
                <a16:creationId xmlns:a16="http://schemas.microsoft.com/office/drawing/2014/main" id="{C905E944-C674-A4FD-E251-1D451F4C6DC4}"/>
              </a:ext>
            </a:extLst>
          </p:cNvPr>
          <p:cNvSpPr>
            <a:spLocks noGrp="1"/>
          </p:cNvSpPr>
          <p:nvPr>
            <p:ph type="sldNum" sz="quarter" idx="11"/>
          </p:nvPr>
        </p:nvSpPr>
        <p:spPr/>
        <p:txBody>
          <a:bodyPr/>
          <a:lstStyle/>
          <a:p>
            <a:fld id="{4034BEE3-566C-4068-A777-C3A4762E861B}" type="slidenum">
              <a:rPr lang="en-GB" smtClean="0"/>
              <a:pPr/>
              <a:t>10</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3805FE1A-4FD3-91C4-E937-1F752465078B}"/>
              </a:ext>
            </a:extLst>
          </p:cNvPr>
          <p:cNvPicPr>
            <a:picLocks noChangeAspect="1"/>
          </p:cNvPicPr>
          <p:nvPr/>
        </p:nvPicPr>
        <p:blipFill>
          <a:blip r:embed="rId9"/>
          <a:stretch>
            <a:fillRect/>
          </a:stretch>
        </p:blipFill>
        <p:spPr>
          <a:xfrm>
            <a:off x="359999" y="-85649"/>
            <a:ext cx="2683452" cy="852772"/>
          </a:xfrm>
          <a:prstGeom prst="rect">
            <a:avLst/>
          </a:prstGeom>
        </p:spPr>
      </p:pic>
    </p:spTree>
    <p:extLst>
      <p:ext uri="{BB962C8B-B14F-4D97-AF65-F5344CB8AC3E}">
        <p14:creationId xmlns:p14="http://schemas.microsoft.com/office/powerpoint/2010/main" val="18345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665CF726-5721-4224-981F-EE63A230755E}"/>
              </a:ext>
            </a:extLst>
          </p:cNvPr>
          <p:cNvSpPr>
            <a:spLocks noGrp="1"/>
          </p:cNvSpPr>
          <p:nvPr>
            <p:ph type="body" sz="quarter" idx="16"/>
          </p:nvPr>
        </p:nvSpPr>
        <p:spPr>
          <a:xfrm>
            <a:off x="367019" y="777996"/>
            <a:ext cx="11477331" cy="396875"/>
          </a:xfrm>
        </p:spPr>
        <p:txBody>
          <a:bodyPr vert="horz" lIns="0" tIns="0" rIns="0" bIns="0" rtlCol="0" anchor="t">
            <a:noAutofit/>
          </a:bodyPr>
          <a:lstStyle/>
          <a:p>
            <a:r>
              <a:rPr lang="en-GB" sz="2400" b="1" dirty="0">
                <a:solidFill>
                  <a:srgbClr val="000000"/>
                </a:solidFill>
              </a:rPr>
              <a:t>Inclusion Index</a:t>
            </a:r>
            <a:endParaRPr lang="en-GB" sz="2400" b="1" dirty="0">
              <a:solidFill>
                <a:srgbClr val="000000"/>
              </a:solidFill>
              <a:cs typeface="Arial"/>
            </a:endParaRPr>
          </a:p>
        </p:txBody>
      </p:sp>
      <p:graphicFrame>
        <p:nvGraphicFramePr>
          <p:cNvPr id="3" name="TABLE_1">
            <a:extLst>
              <a:ext uri="{FF2B5EF4-FFF2-40B4-BE49-F238E27FC236}">
                <a16:creationId xmlns:a16="http://schemas.microsoft.com/office/drawing/2014/main" id="{238B0049-2624-4886-88A3-41D308CCA6D3}"/>
              </a:ext>
            </a:extLst>
          </p:cNvPr>
          <p:cNvGraphicFramePr>
            <a:graphicFrameLocks noGrp="1"/>
          </p:cNvGraphicFramePr>
          <p:nvPr>
            <p:extLst>
              <p:ext uri="{D42A27DB-BD31-4B8C-83A1-F6EECF244321}">
                <p14:modId xmlns:p14="http://schemas.microsoft.com/office/powerpoint/2010/main" val="4292235769"/>
              </p:ext>
            </p:extLst>
          </p:nvPr>
        </p:nvGraphicFramePr>
        <p:xfrm>
          <a:off x="367018" y="1671976"/>
          <a:ext cx="6592047" cy="1752600"/>
        </p:xfrm>
        <a:graphic>
          <a:graphicData uri="http://schemas.openxmlformats.org/drawingml/2006/table">
            <a:tbl>
              <a:tblPr firstRow="1" bandRow="1">
                <a:tableStyleId>{5202B0CA-FC54-4496-8BCA-5EF66A818D29}</a:tableStyleId>
              </a:tblPr>
              <a:tblGrid>
                <a:gridCol w="4452827">
                  <a:extLst>
                    <a:ext uri="{9D8B030D-6E8A-4147-A177-3AD203B41FA5}">
                      <a16:colId xmlns:a16="http://schemas.microsoft.com/office/drawing/2014/main" val="3308674439"/>
                    </a:ext>
                  </a:extLst>
                </a:gridCol>
                <a:gridCol w="2139220">
                  <a:extLst>
                    <a:ext uri="{9D8B030D-6E8A-4147-A177-3AD203B41FA5}">
                      <a16:colId xmlns:a16="http://schemas.microsoft.com/office/drawing/2014/main" val="2828315467"/>
                    </a:ext>
                  </a:extLst>
                </a:gridCol>
              </a:tblGrid>
              <a:tr h="370840">
                <a:tc>
                  <a:txBody>
                    <a:bodyPr/>
                    <a:lstStyle/>
                    <a:p>
                      <a:endParaRPr lang="en-GB" dirty="0"/>
                    </a:p>
                  </a:txBody>
                  <a:tcPr/>
                </a:tc>
                <a:tc>
                  <a:txBody>
                    <a:bodyPr/>
                    <a:lstStyle/>
                    <a:p>
                      <a:pPr algn="ctr"/>
                      <a:r>
                        <a:rPr lang="en-GB" dirty="0"/>
                        <a:t>Overall Inclusion Index</a:t>
                      </a:r>
                    </a:p>
                  </a:txBody>
                  <a:tcPr/>
                </a:tc>
                <a:extLst>
                  <a:ext uri="{0D108BD9-81ED-4DB2-BD59-A6C34878D82A}">
                    <a16:rowId xmlns:a16="http://schemas.microsoft.com/office/drawing/2014/main" val="908813061"/>
                  </a:ext>
                </a:extLst>
              </a:tr>
              <a:tr h="370840">
                <a:tc>
                  <a:txBody>
                    <a:bodyPr/>
                    <a:lstStyle/>
                    <a:p>
                      <a:r>
                        <a:rPr lang="en-GB" b="1" dirty="0">
                          <a:solidFill>
                            <a:srgbClr val="000000"/>
                          </a:solidFill>
                        </a:rPr>
                        <a:t>Republic of Ireland 2023 survey</a:t>
                      </a:r>
                    </a:p>
                  </a:txBody>
                  <a:tcPr/>
                </a:tc>
                <a:tc>
                  <a:txBody>
                    <a:bodyPr/>
                    <a:lstStyle/>
                    <a:p>
                      <a:pPr algn="ctr">
                        <a:spcAft>
                          <a:spcPts val="0"/>
                        </a:spcAft>
                      </a:pPr>
                      <a:r>
                        <a:rPr lang="en-GB" sz="1800" dirty="0">
                          <a:solidFill>
                            <a:srgbClr val="000000"/>
                          </a:solidFill>
                          <a:effectLst/>
                          <a:latin typeface="+mn-lt"/>
                          <a:ea typeface="DengXian" panose="02010600030101010101" pitchFamily="2" charset="-122"/>
                        </a:rPr>
                        <a:t>68%</a:t>
                      </a:r>
                    </a:p>
                  </a:txBody>
                  <a:tcPr/>
                </a:tc>
                <a:extLst>
                  <a:ext uri="{0D108BD9-81ED-4DB2-BD59-A6C34878D82A}">
                    <a16:rowId xmlns:a16="http://schemas.microsoft.com/office/drawing/2014/main" val="4215535574"/>
                  </a:ext>
                </a:extLst>
              </a:tr>
              <a:tr h="370840">
                <a:tc>
                  <a:txBody>
                    <a:bodyPr/>
                    <a:lstStyle/>
                    <a:p>
                      <a:r>
                        <a:rPr lang="en-GB" b="1" dirty="0">
                          <a:solidFill>
                            <a:srgbClr val="000000"/>
                          </a:solidFill>
                        </a:rPr>
                        <a:t>Global average 2023</a:t>
                      </a:r>
                    </a:p>
                  </a:txBody>
                  <a:tcPr/>
                </a:tc>
                <a:tc>
                  <a:txBody>
                    <a:bodyPr/>
                    <a:lstStyle/>
                    <a:p>
                      <a:pPr algn="ctr"/>
                      <a:r>
                        <a:rPr lang="en-GB">
                          <a:solidFill>
                            <a:srgbClr val="000000"/>
                          </a:solidFill>
                        </a:rPr>
                        <a:t>63%</a:t>
                      </a:r>
                      <a:endParaRPr lang="en-GB" dirty="0">
                        <a:solidFill>
                          <a:srgbClr val="000000"/>
                        </a:solidFill>
                      </a:endParaRPr>
                    </a:p>
                  </a:txBody>
                  <a:tcPr/>
                </a:tc>
                <a:extLst>
                  <a:ext uri="{0D108BD9-81ED-4DB2-BD59-A6C34878D82A}">
                    <a16:rowId xmlns:a16="http://schemas.microsoft.com/office/drawing/2014/main" val="137547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rPr>
                        <a:t>Republic of Ireland 2021 survey</a:t>
                      </a:r>
                    </a:p>
                  </a:txBody>
                  <a:tcPr/>
                </a:tc>
                <a:tc>
                  <a:txBody>
                    <a:bodyPr/>
                    <a:lstStyle/>
                    <a:p>
                      <a:pPr algn="ctr"/>
                      <a:r>
                        <a:rPr lang="en-GB" dirty="0">
                          <a:solidFill>
                            <a:srgbClr val="000000"/>
                          </a:solidFill>
                        </a:rPr>
                        <a:t>62%</a:t>
                      </a:r>
                    </a:p>
                  </a:txBody>
                  <a:tcPr/>
                </a:tc>
                <a:extLst>
                  <a:ext uri="{0D108BD9-81ED-4DB2-BD59-A6C34878D82A}">
                    <a16:rowId xmlns:a16="http://schemas.microsoft.com/office/drawing/2014/main" val="3177500765"/>
                  </a:ext>
                </a:extLst>
              </a:tr>
            </a:tbl>
          </a:graphicData>
        </a:graphic>
      </p:graphicFrame>
      <p:graphicFrame>
        <p:nvGraphicFramePr>
          <p:cNvPr id="10" name="TABLE_2">
            <a:extLst>
              <a:ext uri="{FF2B5EF4-FFF2-40B4-BE49-F238E27FC236}">
                <a16:creationId xmlns:a16="http://schemas.microsoft.com/office/drawing/2014/main" id="{DB9DA2BA-3749-4FE5-A9FC-C3EACD223C9D}"/>
              </a:ext>
            </a:extLst>
          </p:cNvPr>
          <p:cNvGraphicFramePr>
            <a:graphicFrameLocks noGrp="1"/>
          </p:cNvGraphicFramePr>
          <p:nvPr>
            <p:extLst>
              <p:ext uri="{D42A27DB-BD31-4B8C-83A1-F6EECF244321}">
                <p14:modId xmlns:p14="http://schemas.microsoft.com/office/powerpoint/2010/main" val="2038569690"/>
              </p:ext>
            </p:extLst>
          </p:nvPr>
        </p:nvGraphicFramePr>
        <p:xfrm>
          <a:off x="367019" y="4118955"/>
          <a:ext cx="10961917" cy="1831863"/>
        </p:xfrm>
        <a:graphic>
          <a:graphicData uri="http://schemas.openxmlformats.org/drawingml/2006/table">
            <a:tbl>
              <a:tblPr firstRow="1" bandRow="1">
                <a:tableStyleId>{073A0DAA-6AF3-43AB-8588-CEC1D06C72B9}</a:tableStyleId>
              </a:tblPr>
              <a:tblGrid>
                <a:gridCol w="3367583">
                  <a:extLst>
                    <a:ext uri="{9D8B030D-6E8A-4147-A177-3AD203B41FA5}">
                      <a16:colId xmlns:a16="http://schemas.microsoft.com/office/drawing/2014/main" val="3308674439"/>
                    </a:ext>
                  </a:extLst>
                </a:gridCol>
                <a:gridCol w="1934678">
                  <a:extLst>
                    <a:ext uri="{9D8B030D-6E8A-4147-A177-3AD203B41FA5}">
                      <a16:colId xmlns:a16="http://schemas.microsoft.com/office/drawing/2014/main" val="2828315467"/>
                    </a:ext>
                  </a:extLst>
                </a:gridCol>
                <a:gridCol w="2810577">
                  <a:extLst>
                    <a:ext uri="{9D8B030D-6E8A-4147-A177-3AD203B41FA5}">
                      <a16:colId xmlns:a16="http://schemas.microsoft.com/office/drawing/2014/main" val="1398681767"/>
                    </a:ext>
                  </a:extLst>
                </a:gridCol>
                <a:gridCol w="2849079">
                  <a:extLst>
                    <a:ext uri="{9D8B030D-6E8A-4147-A177-3AD203B41FA5}">
                      <a16:colId xmlns:a16="http://schemas.microsoft.com/office/drawing/2014/main" val="3554927875"/>
                    </a:ext>
                  </a:extLst>
                </a:gridCol>
              </a:tblGrid>
              <a:tr h="719343">
                <a:tc>
                  <a:txBody>
                    <a:bodyPr/>
                    <a:lstStyle/>
                    <a:p>
                      <a:endParaRPr lang="en-GB" dirty="0"/>
                    </a:p>
                  </a:txBody>
                  <a:tcPr/>
                </a:tc>
                <a:tc>
                  <a:txBody>
                    <a:bodyPr/>
                    <a:lstStyle/>
                    <a:p>
                      <a:pPr lvl="0" algn="ctr">
                        <a:buNone/>
                      </a:pPr>
                      <a:r>
                        <a:rPr lang="en-GB"/>
                        <a:t>Sense of Belonging</a:t>
                      </a:r>
                    </a:p>
                  </a:txBody>
                  <a:tcPr/>
                </a:tc>
                <a:tc>
                  <a:txBody>
                    <a:bodyPr/>
                    <a:lstStyle/>
                    <a:p>
                      <a:pPr lvl="0" algn="ctr">
                        <a:lnSpc>
                          <a:spcPct val="100000"/>
                        </a:lnSpc>
                        <a:spcBef>
                          <a:spcPts val="0"/>
                        </a:spcBef>
                        <a:spcAft>
                          <a:spcPts val="0"/>
                        </a:spcAft>
                        <a:buNone/>
                      </a:pPr>
                      <a:r>
                        <a:rPr lang="en-GB" sz="1800" b="1" u="none" strike="noStrike" noProof="0"/>
                        <a:t>Absence of</a:t>
                      </a:r>
                      <a:endParaRPr lang="en-US"/>
                    </a:p>
                    <a:p>
                      <a:pPr lvl="0" algn="ctr">
                        <a:lnSpc>
                          <a:spcPct val="100000"/>
                        </a:lnSpc>
                        <a:spcBef>
                          <a:spcPts val="0"/>
                        </a:spcBef>
                        <a:spcAft>
                          <a:spcPts val="0"/>
                        </a:spcAft>
                        <a:buNone/>
                      </a:pPr>
                      <a:r>
                        <a:rPr lang="en-GB" sz="1800" b="1" u="none" strike="noStrike" noProof="0"/>
                        <a:t>Discrimination</a:t>
                      </a:r>
                      <a:endParaRPr lang="en-GB" sz="1800" b="1" i="0" u="none" strike="noStrike" noProof="0">
                        <a:latin typeface="Arial"/>
                      </a:endParaRPr>
                    </a:p>
                  </a:txBody>
                  <a:tcPr/>
                </a:tc>
                <a:tc>
                  <a:txBody>
                    <a:bodyPr/>
                    <a:lstStyle/>
                    <a:p>
                      <a:pPr lvl="0" algn="ctr">
                        <a:lnSpc>
                          <a:spcPct val="100000"/>
                        </a:lnSpc>
                        <a:spcBef>
                          <a:spcPts val="0"/>
                        </a:spcBef>
                        <a:spcAft>
                          <a:spcPts val="0"/>
                        </a:spcAft>
                        <a:buNone/>
                      </a:pPr>
                      <a:r>
                        <a:rPr lang="en-GB" sz="1800" b="1" u="none" strike="noStrike" noProof="0"/>
                        <a:t>Presence of Demeaning Behaviour</a:t>
                      </a:r>
                      <a:endParaRPr lang="en-GB" sz="1800" b="1" i="0" u="none" strike="noStrike" noProof="0">
                        <a:latin typeface="Arial"/>
                      </a:endParaRPr>
                    </a:p>
                  </a:txBody>
                  <a:tcPr/>
                </a:tc>
                <a:extLst>
                  <a:ext uri="{0D108BD9-81ED-4DB2-BD59-A6C34878D82A}">
                    <a16:rowId xmlns:a16="http://schemas.microsoft.com/office/drawing/2014/main" val="9088130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rPr>
                        <a:t>Republic of Ireland 2023 survey</a:t>
                      </a:r>
                    </a:p>
                  </a:txBody>
                  <a:tcPr/>
                </a:tc>
                <a:tc>
                  <a:txBody>
                    <a:bodyPr/>
                    <a:lstStyle/>
                    <a:p>
                      <a:pPr algn="ctr"/>
                      <a:r>
                        <a:rPr lang="en-GB">
                          <a:solidFill>
                            <a:srgbClr val="000000"/>
                          </a:solidFill>
                        </a:rPr>
                        <a:t>74%</a:t>
                      </a:r>
                      <a:endParaRPr lang="en-GB" dirty="0">
                        <a:solidFill>
                          <a:srgbClr val="000000"/>
                        </a:solidFill>
                      </a:endParaRPr>
                    </a:p>
                  </a:txBody>
                  <a:tcPr/>
                </a:tc>
                <a:tc>
                  <a:txBody>
                    <a:bodyPr/>
                    <a:lstStyle/>
                    <a:p>
                      <a:pPr algn="ctr"/>
                      <a:r>
                        <a:rPr lang="en-GB">
                          <a:solidFill>
                            <a:srgbClr val="000000"/>
                          </a:solidFill>
                        </a:rPr>
                        <a:t>97%</a:t>
                      </a:r>
                      <a:endParaRPr lang="en-GB" dirty="0">
                        <a:solidFill>
                          <a:srgbClr val="000000"/>
                        </a:solidFill>
                      </a:endParaRPr>
                    </a:p>
                  </a:txBody>
                  <a:tcPr/>
                </a:tc>
                <a:tc>
                  <a:txBody>
                    <a:bodyPr/>
                    <a:lstStyle/>
                    <a:p>
                      <a:pPr algn="ctr"/>
                      <a:r>
                        <a:rPr lang="en-GB">
                          <a:solidFill>
                            <a:srgbClr val="000000"/>
                          </a:solidFill>
                        </a:rPr>
                        <a:t>18%</a:t>
                      </a:r>
                      <a:endParaRPr lang="en-GB" dirty="0">
                        <a:solidFill>
                          <a:srgbClr val="000000"/>
                        </a:solidFill>
                      </a:endParaRPr>
                    </a:p>
                  </a:txBody>
                  <a:tcPr/>
                </a:tc>
                <a:extLst>
                  <a:ext uri="{0D108BD9-81ED-4DB2-BD59-A6C34878D82A}">
                    <a16:rowId xmlns:a16="http://schemas.microsoft.com/office/drawing/2014/main" val="4215535574"/>
                  </a:ext>
                </a:extLst>
              </a:tr>
              <a:tr h="370840">
                <a:tc>
                  <a:txBody>
                    <a:bodyPr/>
                    <a:lstStyle/>
                    <a:p>
                      <a:r>
                        <a:rPr lang="en-GB" b="1" dirty="0">
                          <a:solidFill>
                            <a:srgbClr val="000000"/>
                          </a:solidFill>
                        </a:rPr>
                        <a:t>Global average 2023</a:t>
                      </a:r>
                    </a:p>
                  </a:txBody>
                  <a:tcPr/>
                </a:tc>
                <a:tc>
                  <a:txBody>
                    <a:bodyPr/>
                    <a:lstStyle/>
                    <a:p>
                      <a:pPr algn="ctr"/>
                      <a:r>
                        <a:rPr lang="en-GB">
                          <a:solidFill>
                            <a:srgbClr val="000000"/>
                          </a:solidFill>
                        </a:rPr>
                        <a:t>69%</a:t>
                      </a:r>
                      <a:endParaRPr lang="en-GB" dirty="0">
                        <a:solidFill>
                          <a:srgbClr val="000000"/>
                        </a:solidFill>
                      </a:endParaRPr>
                    </a:p>
                  </a:txBody>
                  <a:tcPr/>
                </a:tc>
                <a:tc>
                  <a:txBody>
                    <a:bodyPr/>
                    <a:lstStyle/>
                    <a:p>
                      <a:pPr algn="ctr"/>
                      <a:r>
                        <a:rPr lang="en-GB">
                          <a:solidFill>
                            <a:srgbClr val="000000"/>
                          </a:solidFill>
                        </a:rPr>
                        <a:t>96%</a:t>
                      </a:r>
                      <a:endParaRPr lang="en-GB" dirty="0">
                        <a:solidFill>
                          <a:srgbClr val="000000"/>
                        </a:solidFill>
                      </a:endParaRPr>
                    </a:p>
                  </a:txBody>
                  <a:tcPr/>
                </a:tc>
                <a:tc>
                  <a:txBody>
                    <a:bodyPr/>
                    <a:lstStyle/>
                    <a:p>
                      <a:pPr algn="ctr"/>
                      <a:r>
                        <a:rPr lang="en-GB">
                          <a:solidFill>
                            <a:srgbClr val="000000"/>
                          </a:solidFill>
                        </a:rPr>
                        <a:t>19%</a:t>
                      </a:r>
                      <a:endParaRPr lang="en-GB" dirty="0">
                        <a:solidFill>
                          <a:srgbClr val="000000"/>
                        </a:solidFill>
                      </a:endParaRPr>
                    </a:p>
                  </a:txBody>
                  <a:tcPr/>
                </a:tc>
                <a:extLst>
                  <a:ext uri="{0D108BD9-81ED-4DB2-BD59-A6C34878D82A}">
                    <a16:rowId xmlns:a16="http://schemas.microsoft.com/office/drawing/2014/main" val="137547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rPr>
                        <a:t>Republic of Ireland 2021 survey</a:t>
                      </a:r>
                    </a:p>
                  </a:txBody>
                  <a:tcPr/>
                </a:tc>
                <a:tc>
                  <a:txBody>
                    <a:bodyPr/>
                    <a:lstStyle/>
                    <a:p>
                      <a:pPr algn="ctr"/>
                      <a:r>
                        <a:rPr lang="en-GB">
                          <a:solidFill>
                            <a:srgbClr val="000000"/>
                          </a:solidFill>
                        </a:rPr>
                        <a:t>67%</a:t>
                      </a:r>
                      <a:endParaRPr lang="en-GB" dirty="0">
                        <a:solidFill>
                          <a:srgbClr val="000000"/>
                        </a:solidFill>
                      </a:endParaRPr>
                    </a:p>
                  </a:txBody>
                  <a:tcPr/>
                </a:tc>
                <a:tc>
                  <a:txBody>
                    <a:bodyPr/>
                    <a:lstStyle/>
                    <a:p>
                      <a:pPr algn="ctr"/>
                      <a:r>
                        <a:rPr lang="en-GB">
                          <a:solidFill>
                            <a:srgbClr val="000000"/>
                          </a:solidFill>
                        </a:rPr>
                        <a:t>96%</a:t>
                      </a:r>
                      <a:endParaRPr lang="en-GB" dirty="0">
                        <a:solidFill>
                          <a:srgbClr val="000000"/>
                        </a:solidFill>
                      </a:endParaRPr>
                    </a:p>
                  </a:txBody>
                  <a:tcPr/>
                </a:tc>
                <a:tc>
                  <a:txBody>
                    <a:bodyPr/>
                    <a:lstStyle/>
                    <a:p>
                      <a:pPr algn="ctr"/>
                      <a:r>
                        <a:rPr lang="en-GB" dirty="0">
                          <a:solidFill>
                            <a:srgbClr val="000000"/>
                          </a:solidFill>
                        </a:rPr>
                        <a:t>19%</a:t>
                      </a:r>
                    </a:p>
                  </a:txBody>
                  <a:tcPr/>
                </a:tc>
                <a:extLst>
                  <a:ext uri="{0D108BD9-81ED-4DB2-BD59-A6C34878D82A}">
                    <a16:rowId xmlns:a16="http://schemas.microsoft.com/office/drawing/2014/main" val="1659248290"/>
                  </a:ext>
                </a:extLst>
              </a:tr>
            </a:tbl>
          </a:graphicData>
        </a:graphic>
      </p:graphicFrame>
      <p:sp>
        <p:nvSpPr>
          <p:cNvPr id="5" name="Slide Number Placeholder 4">
            <a:extLst>
              <a:ext uri="{FF2B5EF4-FFF2-40B4-BE49-F238E27FC236}">
                <a16:creationId xmlns:a16="http://schemas.microsoft.com/office/drawing/2014/main" id="{8D28820A-F917-85BE-5AD2-597962E7C6E1}"/>
              </a:ext>
            </a:extLst>
          </p:cNvPr>
          <p:cNvSpPr>
            <a:spLocks noGrp="1"/>
          </p:cNvSpPr>
          <p:nvPr>
            <p:ph type="sldNum" sz="quarter" idx="4"/>
          </p:nvPr>
        </p:nvSpPr>
        <p:spPr/>
        <p:txBody>
          <a:bodyPr/>
          <a:lstStyle/>
          <a:p>
            <a:fld id="{4034BEE3-566C-4068-A777-C3A4762E861B}" type="slidenum">
              <a:rPr lang="en-GB" smtClean="0">
                <a:solidFill>
                  <a:srgbClr val="717171"/>
                </a:solidFill>
              </a:rPr>
              <a:pPr/>
              <a:t>11</a:t>
            </a:fld>
            <a:endParaRPr lang="en-GB">
              <a:solidFill>
                <a:srgbClr val="717171"/>
              </a:solidFill>
            </a:endParaRPr>
          </a:p>
        </p:txBody>
      </p:sp>
      <p:cxnSp>
        <p:nvCxnSpPr>
          <p:cNvPr id="2" name="Straight Connector 1">
            <a:extLst>
              <a:ext uri="{FF2B5EF4-FFF2-40B4-BE49-F238E27FC236}">
                <a16:creationId xmlns:a16="http://schemas.microsoft.com/office/drawing/2014/main" id="{9B19F72E-63A3-C402-0F05-84F00A22D919}"/>
              </a:ext>
            </a:extLst>
          </p:cNvPr>
          <p:cNvCxnSpPr>
            <a:cxnSpLocks/>
          </p:cNvCxnSpPr>
          <p:nvPr/>
        </p:nvCxnSpPr>
        <p:spPr>
          <a:xfrm>
            <a:off x="393541" y="1362988"/>
            <a:ext cx="4711697" cy="0"/>
          </a:xfrm>
          <a:prstGeom prst="line">
            <a:avLst/>
          </a:prstGeom>
          <a:ln w="22225">
            <a:tailEnd type="none"/>
          </a:ln>
        </p:spPr>
        <p:style>
          <a:lnRef idx="1">
            <a:schemeClr val="accent2"/>
          </a:lnRef>
          <a:fillRef idx="0">
            <a:schemeClr val="accent2"/>
          </a:fillRef>
          <a:effectRef idx="0">
            <a:schemeClr val="accent2"/>
          </a:effectRef>
          <a:fontRef idx="minor">
            <a:schemeClr val="tx1"/>
          </a:fontRef>
        </p:style>
      </p:cxnSp>
      <p:pic>
        <p:nvPicPr>
          <p:cNvPr id="4" name="Picture 3" descr="A black background with purple text&#10;&#10;Description automatically generated">
            <a:extLst>
              <a:ext uri="{FF2B5EF4-FFF2-40B4-BE49-F238E27FC236}">
                <a16:creationId xmlns:a16="http://schemas.microsoft.com/office/drawing/2014/main" id="{B3A0C375-24C9-8F9D-ACBF-5B124697B195}"/>
              </a:ext>
            </a:extLst>
          </p:cNvPr>
          <p:cNvPicPr>
            <a:picLocks noChangeAspect="1"/>
          </p:cNvPicPr>
          <p:nvPr/>
        </p:nvPicPr>
        <p:blipFill>
          <a:blip r:embed="rId3"/>
          <a:stretch>
            <a:fillRect/>
          </a:stretch>
        </p:blipFill>
        <p:spPr>
          <a:xfrm>
            <a:off x="359999" y="-85649"/>
            <a:ext cx="2683452" cy="852772"/>
          </a:xfrm>
          <a:prstGeom prst="rect">
            <a:avLst/>
          </a:prstGeom>
        </p:spPr>
      </p:pic>
    </p:spTree>
    <p:extLst>
      <p:ext uri="{BB962C8B-B14F-4D97-AF65-F5344CB8AC3E}">
        <p14:creationId xmlns:p14="http://schemas.microsoft.com/office/powerpoint/2010/main" val="111584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GB" dirty="0"/>
              <a:t>Attitudes towards Diversity and Inclusion in the Workplace and the Industry</a:t>
            </a:r>
          </a:p>
        </p:txBody>
      </p:sp>
      <p:sp>
        <p:nvSpPr>
          <p:cNvPr id="4" name="Text Placeholder 3"/>
          <p:cNvSpPr>
            <a:spLocks noGrp="1"/>
          </p:cNvSpPr>
          <p:nvPr>
            <p:ph type="body" sz="quarter" idx="16"/>
          </p:nvPr>
        </p:nvSpPr>
        <p:spPr/>
        <p:txBody>
          <a:bodyPr/>
          <a:lstStyle/>
          <a:p>
            <a:r>
              <a:rPr lang="en-GB" dirty="0"/>
              <a:t>2. </a:t>
            </a:r>
          </a:p>
        </p:txBody>
      </p:sp>
      <p:sp>
        <p:nvSpPr>
          <p:cNvPr id="5" name="Slide Number Placeholder 4">
            <a:extLst>
              <a:ext uri="{FF2B5EF4-FFF2-40B4-BE49-F238E27FC236}">
                <a16:creationId xmlns:a16="http://schemas.microsoft.com/office/drawing/2014/main" id="{32E952F1-5FD5-57CF-4762-582D01D1BC89}"/>
              </a:ext>
            </a:extLst>
          </p:cNvPr>
          <p:cNvSpPr>
            <a:spLocks noGrp="1"/>
          </p:cNvSpPr>
          <p:nvPr>
            <p:ph type="sldNum" sz="quarter" idx="12"/>
          </p:nvPr>
        </p:nvSpPr>
        <p:spPr/>
        <p:txBody>
          <a:bodyPr/>
          <a:lstStyle/>
          <a:p>
            <a:fld id="{4DD98664-882C-4D8A-B754-A20392790825}" type="slidenum">
              <a:rPr lang="en-GB" smtClean="0"/>
              <a:pPr/>
              <a:t>12</a:t>
            </a:fld>
            <a:endParaRPr lang="en-GB"/>
          </a:p>
        </p:txBody>
      </p:sp>
    </p:spTree>
    <p:extLst>
      <p:ext uri="{BB962C8B-B14F-4D97-AF65-F5344CB8AC3E}">
        <p14:creationId xmlns:p14="http://schemas.microsoft.com/office/powerpoint/2010/main" val="111881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a:extLst>
              <a:ext uri="{FF2B5EF4-FFF2-40B4-BE49-F238E27FC236}">
                <a16:creationId xmlns:a16="http://schemas.microsoft.com/office/drawing/2014/main" id="{107D2AFD-B0FC-4E74-80F4-66FC6F076F30}"/>
              </a:ext>
            </a:extLst>
          </p:cNvPr>
          <p:cNvSpPr txBox="1">
            <a:spLocks/>
          </p:cNvSpPr>
          <p:nvPr/>
        </p:nvSpPr>
        <p:spPr>
          <a:xfrm>
            <a:off x="200117" y="599876"/>
            <a:ext cx="6506907" cy="4770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ea typeface="+mj-ea"/>
                <a:cs typeface="+mj-cs"/>
              </a:rPr>
              <a:t>Republic of Ireland</a:t>
            </a:r>
            <a:endParaRPr kumimoji="0" lang="en-GB" sz="2000" b="1" i="0" u="none" strike="noStrike" kern="1200" cap="none" spc="0" normalizeH="0" baseline="0" noProof="0" dirty="0">
              <a:ln>
                <a:noFill/>
              </a:ln>
              <a:solidFill>
                <a:srgbClr val="000000"/>
              </a:solidFill>
              <a:effectLst/>
              <a:uLnTx/>
              <a:uFillTx/>
              <a:ea typeface="+mj-ea"/>
              <a:cs typeface="+mj-cs"/>
            </a:endParaRPr>
          </a:p>
        </p:txBody>
      </p:sp>
      <p:graphicFrame>
        <p:nvGraphicFramePr>
          <p:cNvPr id="11" name="CHT_1">
            <a:extLst>
              <a:ext uri="{FF2B5EF4-FFF2-40B4-BE49-F238E27FC236}">
                <a16:creationId xmlns:a16="http://schemas.microsoft.com/office/drawing/2014/main" id="{5F42B3BC-D589-410D-ADA3-5AB796ACCA99}"/>
              </a:ext>
            </a:extLst>
          </p:cNvPr>
          <p:cNvGraphicFramePr>
            <a:graphicFrameLocks/>
          </p:cNvGraphicFramePr>
          <p:nvPr>
            <p:extLst>
              <p:ext uri="{D42A27DB-BD31-4B8C-83A1-F6EECF244321}">
                <p14:modId xmlns:p14="http://schemas.microsoft.com/office/powerpoint/2010/main" val="793629707"/>
              </p:ext>
            </p:extLst>
          </p:nvPr>
        </p:nvGraphicFramePr>
        <p:xfrm>
          <a:off x="-1336311" y="2399723"/>
          <a:ext cx="7292611" cy="2469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T_2">
            <a:extLst>
              <a:ext uri="{FF2B5EF4-FFF2-40B4-BE49-F238E27FC236}">
                <a16:creationId xmlns:a16="http://schemas.microsoft.com/office/drawing/2014/main" id="{EC6F3DDC-4483-98A3-F093-CFA0C1D14CB7}"/>
              </a:ext>
            </a:extLst>
          </p:cNvPr>
          <p:cNvGraphicFramePr>
            <a:graphicFrameLocks/>
          </p:cNvGraphicFramePr>
          <p:nvPr>
            <p:extLst>
              <p:ext uri="{D42A27DB-BD31-4B8C-83A1-F6EECF244321}">
                <p14:modId xmlns:p14="http://schemas.microsoft.com/office/powerpoint/2010/main" val="2272496709"/>
              </p:ext>
            </p:extLst>
          </p:nvPr>
        </p:nvGraphicFramePr>
        <p:xfrm>
          <a:off x="5184630" y="2399723"/>
          <a:ext cx="6797848" cy="2469821"/>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a:extLst>
              <a:ext uri="{FF2B5EF4-FFF2-40B4-BE49-F238E27FC236}">
                <a16:creationId xmlns:a16="http://schemas.microsoft.com/office/drawing/2014/main" id="{28506F2F-1DBD-39A9-E736-6BB386982ADD}"/>
              </a:ext>
            </a:extLst>
          </p:cNvPr>
          <p:cNvSpPr txBox="1">
            <a:spLocks/>
          </p:cNvSpPr>
          <p:nvPr/>
        </p:nvSpPr>
        <p:spPr>
          <a:xfrm>
            <a:off x="6727972" y="1522489"/>
            <a:ext cx="4785710" cy="4770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a:defRPr/>
            </a:pPr>
            <a:r>
              <a:rPr lang="en-GB" sz="1800" b="0" dirty="0">
                <a:latin typeface="+mn-lt"/>
                <a:ea typeface="+mn-ea"/>
                <a:cs typeface="+mn-cs"/>
              </a:rPr>
              <a:t>Respondents agreeing things have improved in terms of the industry becoming more diverse and inclusive in the last 2 years</a:t>
            </a:r>
          </a:p>
        </p:txBody>
      </p:sp>
      <p:sp>
        <p:nvSpPr>
          <p:cNvPr id="4" name="TextBox 3">
            <a:extLst>
              <a:ext uri="{FF2B5EF4-FFF2-40B4-BE49-F238E27FC236}">
                <a16:creationId xmlns:a16="http://schemas.microsoft.com/office/drawing/2014/main" id="{0DEF4C7E-7DED-479F-9D24-26E51E4E1990}"/>
              </a:ext>
            </a:extLst>
          </p:cNvPr>
          <p:cNvSpPr txBox="1"/>
          <p:nvPr/>
        </p:nvSpPr>
        <p:spPr>
          <a:xfrm>
            <a:off x="209523" y="1597042"/>
            <a:ext cx="38354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dirty="0"/>
              <a:t>Respondents agreeing that their company is actively taking steps to be more diverse and inclusive</a:t>
            </a:r>
          </a:p>
        </p:txBody>
      </p:sp>
      <p:cxnSp>
        <p:nvCxnSpPr>
          <p:cNvPr id="20" name="Straight Connector 19">
            <a:extLst>
              <a:ext uri="{FF2B5EF4-FFF2-40B4-BE49-F238E27FC236}">
                <a16:creationId xmlns:a16="http://schemas.microsoft.com/office/drawing/2014/main" id="{D546DC06-6A79-EFC7-EE21-E9EF9E17864E}"/>
              </a:ext>
            </a:extLst>
          </p:cNvPr>
          <p:cNvCxnSpPr/>
          <p:nvPr/>
        </p:nvCxnSpPr>
        <p:spPr>
          <a:xfrm flipV="1">
            <a:off x="5956300" y="1599294"/>
            <a:ext cx="0" cy="433070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67C6B33-6D73-49F1-7D35-8826F26D93F4}"/>
              </a:ext>
            </a:extLst>
          </p:cNvPr>
          <p:cNvSpPr>
            <a:spLocks noGrp="1"/>
          </p:cNvSpPr>
          <p:nvPr>
            <p:ph type="sldNum" sz="quarter" idx="11"/>
          </p:nvPr>
        </p:nvSpPr>
        <p:spPr/>
        <p:txBody>
          <a:bodyPr/>
          <a:lstStyle/>
          <a:p>
            <a:fld id="{4034BEE3-566C-4068-A777-C3A4762E861B}" type="slidenum">
              <a:rPr lang="en-GB" smtClean="0"/>
              <a:pPr/>
              <a:t>13</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734A29EB-F940-FCF4-3017-8323E3CD3C3E}"/>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222174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_1">
            <a:extLst>
              <a:ext uri="{FF2B5EF4-FFF2-40B4-BE49-F238E27FC236}">
                <a16:creationId xmlns:a16="http://schemas.microsoft.com/office/drawing/2014/main" id="{81EA9679-3E18-4AEC-B75D-7558E013EB47}"/>
              </a:ext>
            </a:extLst>
          </p:cNvPr>
          <p:cNvSpPr>
            <a:spLocks noGrp="1"/>
          </p:cNvSpPr>
          <p:nvPr>
            <p:ph type="title"/>
          </p:nvPr>
        </p:nvSpPr>
        <p:spPr/>
        <p:txBody>
          <a:bodyPr/>
          <a:lstStyle/>
          <a:p>
            <a:pPr algn="ctr"/>
            <a:r>
              <a:rPr lang="en-GB" dirty="0">
                <a:solidFill>
                  <a:srgbClr val="000000"/>
                </a:solidFill>
              </a:rPr>
              <a:t>Potential Cost of Turnover</a:t>
            </a:r>
            <a:br>
              <a:rPr lang="en-GB" dirty="0">
                <a:solidFill>
                  <a:srgbClr val="000000"/>
                </a:solidFill>
              </a:rPr>
            </a:br>
            <a:endParaRPr lang="en-US" dirty="0"/>
          </a:p>
        </p:txBody>
      </p:sp>
      <p:sp>
        <p:nvSpPr>
          <p:cNvPr id="7" name="Text Placeholder 3">
            <a:extLst>
              <a:ext uri="{FF2B5EF4-FFF2-40B4-BE49-F238E27FC236}">
                <a16:creationId xmlns:a16="http://schemas.microsoft.com/office/drawing/2014/main" id="{44E51813-407F-47D1-B433-E8E7AF622CC4}"/>
              </a:ext>
            </a:extLst>
          </p:cNvPr>
          <p:cNvSpPr txBox="1">
            <a:spLocks/>
          </p:cNvSpPr>
          <p:nvPr/>
        </p:nvSpPr>
        <p:spPr>
          <a:xfrm>
            <a:off x="2629780" y="6185576"/>
            <a:ext cx="6560966" cy="290361"/>
          </a:xfrm>
          <a:prstGeom prst="rect">
            <a:avLst/>
          </a:prstGeom>
          <a:ln w="28575">
            <a:noFill/>
          </a:ln>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i="1" dirty="0">
                <a:cs typeface="Arial"/>
              </a:rPr>
              <a:t>“Prefer Not to Answer” included in this instance as high risk of churn</a:t>
            </a:r>
          </a:p>
        </p:txBody>
      </p:sp>
      <p:sp>
        <p:nvSpPr>
          <p:cNvPr id="12" name="TITLE">
            <a:extLst>
              <a:ext uri="{FF2B5EF4-FFF2-40B4-BE49-F238E27FC236}">
                <a16:creationId xmlns:a16="http://schemas.microsoft.com/office/drawing/2014/main" id="{CC6AE418-2A2A-44EB-930D-CD5A5CC29776}"/>
              </a:ext>
            </a:extLst>
          </p:cNvPr>
          <p:cNvSpPr txBox="1">
            <a:spLocks/>
          </p:cNvSpPr>
          <p:nvPr/>
        </p:nvSpPr>
        <p:spPr>
          <a:xfrm>
            <a:off x="277087" y="791124"/>
            <a:ext cx="3659293" cy="787399"/>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j-ea"/>
                <a:cs typeface="+mj-cs"/>
              </a:rPr>
              <a:t>Republic of Ireland</a:t>
            </a:r>
            <a:endParaRPr kumimoji="0" lang="en-GB" sz="2000" b="1" i="0" u="none" strike="noStrike" kern="1200" cap="none" spc="0" normalizeH="0" baseline="0" noProof="0" dirty="0">
              <a:ln>
                <a:noFill/>
              </a:ln>
              <a:solidFill>
                <a:srgbClr val="000000"/>
              </a:solidFill>
              <a:effectLst/>
              <a:uLnTx/>
              <a:uFillTx/>
              <a:latin typeface="Arial" panose="020B0604020202020204"/>
              <a:ea typeface="+mj-ea"/>
              <a:cs typeface="+mj-cs"/>
            </a:endParaRPr>
          </a:p>
        </p:txBody>
      </p:sp>
      <p:graphicFrame>
        <p:nvGraphicFramePr>
          <p:cNvPr id="13" name="CHT_1">
            <a:extLst>
              <a:ext uri="{FF2B5EF4-FFF2-40B4-BE49-F238E27FC236}">
                <a16:creationId xmlns:a16="http://schemas.microsoft.com/office/drawing/2014/main" id="{561F8015-079E-4106-B8A5-3EA361AC453B}"/>
              </a:ext>
            </a:extLst>
          </p:cNvPr>
          <p:cNvGraphicFramePr>
            <a:graphicFrameLocks/>
          </p:cNvGraphicFramePr>
          <p:nvPr>
            <p:extLst>
              <p:ext uri="{D42A27DB-BD31-4B8C-83A1-F6EECF244321}">
                <p14:modId xmlns:p14="http://schemas.microsoft.com/office/powerpoint/2010/main" val="84216816"/>
              </p:ext>
            </p:extLst>
          </p:nvPr>
        </p:nvGraphicFramePr>
        <p:xfrm>
          <a:off x="174626" y="1468673"/>
          <a:ext cx="5735637" cy="44021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T_2">
            <a:extLst>
              <a:ext uri="{FF2B5EF4-FFF2-40B4-BE49-F238E27FC236}">
                <a16:creationId xmlns:a16="http://schemas.microsoft.com/office/drawing/2014/main" id="{C765D18A-455D-4F2F-87D9-D52AA65E2777}"/>
              </a:ext>
            </a:extLst>
          </p:cNvPr>
          <p:cNvGraphicFramePr>
            <a:graphicFrameLocks/>
          </p:cNvGraphicFramePr>
          <p:nvPr>
            <p:extLst>
              <p:ext uri="{D42A27DB-BD31-4B8C-83A1-F6EECF244321}">
                <p14:modId xmlns:p14="http://schemas.microsoft.com/office/powerpoint/2010/main" val="3100403424"/>
              </p:ext>
            </p:extLst>
          </p:nvPr>
        </p:nvGraphicFramePr>
        <p:xfrm>
          <a:off x="6322927" y="1473532"/>
          <a:ext cx="5735637" cy="4402137"/>
        </p:xfrm>
        <a:graphic>
          <a:graphicData uri="http://schemas.openxmlformats.org/drawingml/2006/chart">
            <c:chart xmlns:c="http://schemas.openxmlformats.org/drawingml/2006/chart" xmlns:r="http://schemas.openxmlformats.org/officeDocument/2006/relationships" r:id="rId4"/>
          </a:graphicData>
        </a:graphic>
      </p:graphicFrame>
      <p:cxnSp>
        <p:nvCxnSpPr>
          <p:cNvPr id="2" name="Straight Connector 1">
            <a:extLst>
              <a:ext uri="{FF2B5EF4-FFF2-40B4-BE49-F238E27FC236}">
                <a16:creationId xmlns:a16="http://schemas.microsoft.com/office/drawing/2014/main" id="{FFAE4E9A-11D5-DCDB-E0F8-D95A7F1297C9}"/>
              </a:ext>
            </a:extLst>
          </p:cNvPr>
          <p:cNvCxnSpPr/>
          <p:nvPr/>
        </p:nvCxnSpPr>
        <p:spPr>
          <a:xfrm flipV="1">
            <a:off x="5956300" y="1599294"/>
            <a:ext cx="0" cy="433070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purple text&#10;&#10;Description automatically generated">
            <a:extLst>
              <a:ext uri="{FF2B5EF4-FFF2-40B4-BE49-F238E27FC236}">
                <a16:creationId xmlns:a16="http://schemas.microsoft.com/office/drawing/2014/main" id="{6BA3E2AA-33BD-79B3-A303-294EDC00F539}"/>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189420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B2EA-93AC-4CED-BA68-1F063A57C3FE}"/>
              </a:ext>
            </a:extLst>
          </p:cNvPr>
          <p:cNvSpPr>
            <a:spLocks noGrp="1"/>
          </p:cNvSpPr>
          <p:nvPr>
            <p:ph type="ctrTitle"/>
          </p:nvPr>
        </p:nvSpPr>
        <p:spPr>
          <a:xfrm>
            <a:off x="359999" y="4898985"/>
            <a:ext cx="11466875" cy="1143000"/>
          </a:xfrm>
        </p:spPr>
        <p:txBody>
          <a:bodyPr/>
          <a:lstStyle/>
          <a:p>
            <a:r>
              <a:rPr lang="es-CO" dirty="0"/>
              <a:t>3.</a:t>
            </a:r>
            <a:r>
              <a:rPr lang="en-BE" dirty="0"/>
              <a:t> </a:t>
            </a:r>
            <a:br>
              <a:rPr lang="es-CO" dirty="0"/>
            </a:br>
            <a:r>
              <a:rPr lang="en-GB" dirty="0"/>
              <a:t>Key take</a:t>
            </a:r>
            <a:r>
              <a:rPr lang="en-BE" dirty="0"/>
              <a:t>-</a:t>
            </a:r>
            <a:r>
              <a:rPr lang="en-GB" dirty="0"/>
              <a:t>outs: </a:t>
            </a:r>
            <a:br>
              <a:rPr lang="en-GB" dirty="0"/>
            </a:br>
            <a:r>
              <a:rPr lang="en-GB" dirty="0"/>
              <a:t>Gender, Ethnicity, Disability, Sexual Orientation, Religion, Age, Family Responsibilities</a:t>
            </a:r>
            <a:br>
              <a:rPr lang="en-GB" dirty="0"/>
            </a:br>
            <a:endParaRPr lang="es-CO" dirty="0"/>
          </a:p>
        </p:txBody>
      </p:sp>
      <p:sp>
        <p:nvSpPr>
          <p:cNvPr id="4" name="Text Placeholder 3"/>
          <p:cNvSpPr>
            <a:spLocks noGrp="1"/>
          </p:cNvSpPr>
          <p:nvPr>
            <p:ph type="subTitle" idx="1"/>
          </p:nvPr>
        </p:nvSpPr>
        <p:spPr/>
        <p:txBody>
          <a:bodyPr/>
          <a:lstStyle/>
          <a:p>
            <a:r>
              <a:rPr lang="en-GB" dirty="0"/>
              <a:t> </a:t>
            </a:r>
          </a:p>
        </p:txBody>
      </p:sp>
      <p:sp>
        <p:nvSpPr>
          <p:cNvPr id="8" name="Text Placeholder 7">
            <a:extLst>
              <a:ext uri="{FF2B5EF4-FFF2-40B4-BE49-F238E27FC236}">
                <a16:creationId xmlns:a16="http://schemas.microsoft.com/office/drawing/2014/main" id="{5B5C3559-79E1-4223-8BCE-F80B5A7C8D44}"/>
              </a:ext>
            </a:extLst>
          </p:cNvPr>
          <p:cNvSpPr>
            <a:spLocks noGrp="1"/>
          </p:cNvSpPr>
          <p:nvPr>
            <p:ph type="body" sz="quarter" idx="14"/>
          </p:nvPr>
        </p:nvSpPr>
        <p:spPr/>
        <p:txBody>
          <a:bodyPr/>
          <a:lstStyle/>
          <a:p>
            <a:endParaRPr lang="es-CO"/>
          </a:p>
        </p:txBody>
      </p:sp>
      <p:sp>
        <p:nvSpPr>
          <p:cNvPr id="6" name="Slide Number Placeholder 5">
            <a:extLst>
              <a:ext uri="{FF2B5EF4-FFF2-40B4-BE49-F238E27FC236}">
                <a16:creationId xmlns:a16="http://schemas.microsoft.com/office/drawing/2014/main" id="{DD8A3A24-F223-D320-0262-DBFBEFD7F6B8}"/>
              </a:ext>
            </a:extLst>
          </p:cNvPr>
          <p:cNvSpPr>
            <a:spLocks noGrp="1"/>
          </p:cNvSpPr>
          <p:nvPr>
            <p:ph type="sldNum" sz="quarter" idx="12"/>
          </p:nvPr>
        </p:nvSpPr>
        <p:spPr/>
        <p:txBody>
          <a:bodyPr/>
          <a:lstStyle/>
          <a:p>
            <a:fld id="{4034BEE3-566C-4068-A777-C3A4762E861B}" type="slidenum">
              <a:rPr lang="en-GB" smtClean="0"/>
              <a:pPr/>
              <a:t>15</a:t>
            </a:fld>
            <a:endParaRPr lang="en-GB"/>
          </a:p>
        </p:txBody>
      </p:sp>
    </p:spTree>
    <p:extLst>
      <p:ext uri="{BB962C8B-B14F-4D97-AF65-F5344CB8AC3E}">
        <p14:creationId xmlns:p14="http://schemas.microsoft.com/office/powerpoint/2010/main" val="223358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object 30"/>
          <p:cNvSpPr txBox="1"/>
          <p:nvPr/>
        </p:nvSpPr>
        <p:spPr>
          <a:xfrm>
            <a:off x="334800" y="177644"/>
            <a:ext cx="11268311" cy="869876"/>
          </a:xfrm>
          <a:prstGeom prst="rect">
            <a:avLst/>
          </a:prstGeom>
        </p:spPr>
        <p:txBody>
          <a:bodyPr vert="horz" wrap="square" lIns="0" tIns="8468" rIns="0" bIns="0" rtlCol="0">
            <a:spAutoFit/>
          </a:bodyPr>
          <a:lstStyle/>
          <a:p>
            <a:pPr marL="7698" defTabSz="554215">
              <a:spcBef>
                <a:spcPts val="67"/>
              </a:spcBef>
            </a:pPr>
            <a:r>
              <a:rPr lang="en-GB" sz="2799" b="1" spc="-33" dirty="0">
                <a:latin typeface="Jungka" panose="00000500000000000000" pitchFamily="2" charset="0"/>
                <a:cs typeface="Tahoma"/>
              </a:rPr>
              <a:t>Globally : The most common forms of discrimination reported are still around age, gender and family status</a:t>
            </a:r>
            <a:endParaRPr lang="en-BE" sz="2799" b="1" spc="-33" dirty="0">
              <a:latin typeface="Jungka" panose="00000500000000000000" pitchFamily="2" charset="0"/>
              <a:cs typeface="Tahoma"/>
            </a:endParaRPr>
          </a:p>
        </p:txBody>
      </p:sp>
      <p:sp>
        <p:nvSpPr>
          <p:cNvPr id="37" name="object 37"/>
          <p:cNvSpPr/>
          <p:nvPr/>
        </p:nvSpPr>
        <p:spPr>
          <a:xfrm rot="5400000">
            <a:off x="4031435" y="2447228"/>
            <a:ext cx="87099" cy="11290954"/>
          </a:xfrm>
          <a:custGeom>
            <a:avLst/>
            <a:gdLst/>
            <a:ahLst/>
            <a:cxnLst/>
            <a:rect l="l" t="t" r="r" b="b"/>
            <a:pathLst>
              <a:path h="6701790">
                <a:moveTo>
                  <a:pt x="0" y="6701366"/>
                </a:moveTo>
                <a:lnTo>
                  <a:pt x="0" y="0"/>
                </a:lnTo>
              </a:path>
            </a:pathLst>
          </a:custGeom>
          <a:ln w="10470">
            <a:solidFill>
              <a:srgbClr val="153B80"/>
            </a:solidFill>
          </a:ln>
        </p:spPr>
        <p:txBody>
          <a:bodyPr wrap="square" lIns="0" tIns="0" rIns="0" bIns="0" rtlCol="0"/>
          <a:lstStyle/>
          <a:p>
            <a:pPr defTabSz="554215"/>
            <a:endParaRPr sz="1091" dirty="0">
              <a:solidFill>
                <a:prstClr val="black"/>
              </a:solidFill>
              <a:latin typeface="Jungka" panose="00000500000000000000" pitchFamily="2" charset="0"/>
            </a:endParaRPr>
          </a:p>
        </p:txBody>
      </p:sp>
      <p:sp>
        <p:nvSpPr>
          <p:cNvPr id="51" name="object 51"/>
          <p:cNvSpPr txBox="1">
            <a:spLocks noGrp="1"/>
          </p:cNvSpPr>
          <p:nvPr>
            <p:ph type="sldNum" sz="quarter" idx="7"/>
          </p:nvPr>
        </p:nvSpPr>
        <p:spPr>
          <a:xfrm>
            <a:off x="11756035" y="6513505"/>
            <a:ext cx="152418" cy="122453"/>
          </a:xfrm>
          <a:prstGeom prst="rect">
            <a:avLst/>
          </a:prstGeom>
        </p:spPr>
        <p:txBody>
          <a:bodyPr vert="horz" wrap="square" lIns="0" tIns="10392" rIns="0" bIns="0" rtlCol="0" anchor="ctr">
            <a:spAutoFit/>
          </a:bodyPr>
          <a:lstStyle/>
          <a:p>
            <a:pPr marL="23094" defTabSz="554215">
              <a:spcBef>
                <a:spcPts val="82"/>
              </a:spcBef>
            </a:pPr>
            <a:fld id="{81D60167-4931-47E6-BA6A-407CBD079E47}" type="slidenum">
              <a:rPr spc="-39" dirty="0">
                <a:solidFill>
                  <a:prstClr val="white"/>
                </a:solidFill>
              </a:rPr>
              <a:pPr marL="23094" defTabSz="554215">
                <a:spcBef>
                  <a:spcPts val="82"/>
                </a:spcBef>
              </a:pPr>
              <a:t>16</a:t>
            </a:fld>
            <a:endParaRPr spc="-39" dirty="0">
              <a:solidFill>
                <a:prstClr val="white"/>
              </a:solidFill>
            </a:endParaRPr>
          </a:p>
        </p:txBody>
      </p:sp>
      <p:sp>
        <p:nvSpPr>
          <p:cNvPr id="18" name="object 30">
            <a:extLst>
              <a:ext uri="{FF2B5EF4-FFF2-40B4-BE49-F238E27FC236}">
                <a16:creationId xmlns:a16="http://schemas.microsoft.com/office/drawing/2014/main" id="{4AD48905-73AA-64CF-2361-9126C14B458B}"/>
              </a:ext>
            </a:extLst>
          </p:cNvPr>
          <p:cNvSpPr txBox="1"/>
          <p:nvPr/>
        </p:nvSpPr>
        <p:spPr>
          <a:xfrm>
            <a:off x="7758613" y="-3803557"/>
            <a:ext cx="7438653" cy="905124"/>
          </a:xfrm>
          <a:prstGeom prst="rect">
            <a:avLst/>
          </a:prstGeom>
        </p:spPr>
        <p:txBody>
          <a:bodyPr vert="horz" wrap="square" lIns="0" tIns="8468" rIns="0" bIns="0" rtlCol="0">
            <a:spAutoFit/>
          </a:bodyPr>
          <a:lstStyle/>
          <a:p>
            <a:pPr marL="7698" defTabSz="554215">
              <a:spcBef>
                <a:spcPts val="67"/>
              </a:spcBef>
            </a:pPr>
            <a:r>
              <a:rPr sz="2243" b="1" spc="-33" dirty="0">
                <a:solidFill>
                  <a:srgbClr val="1D3E7C"/>
                </a:solidFill>
                <a:latin typeface="Jungka" panose="00000500000000000000" pitchFamily="2" charset="0"/>
                <a:cs typeface="Tahoma"/>
              </a:rPr>
              <a:t>, </a:t>
            </a:r>
            <a:r>
              <a:rPr lang="es-CO" sz="2243" b="1" spc="-33" dirty="0" err="1">
                <a:solidFill>
                  <a:srgbClr val="1D3E7C"/>
                </a:solidFill>
                <a:latin typeface="Jungka" panose="00000500000000000000" pitchFamily="2" charset="0"/>
                <a:cs typeface="Tahoma"/>
              </a:rPr>
              <a:t>we</a:t>
            </a:r>
            <a:r>
              <a:rPr sz="2243" b="1" spc="-33" dirty="0">
                <a:solidFill>
                  <a:srgbClr val="1D3E7C"/>
                </a:solidFill>
                <a:latin typeface="Jungka" panose="00000500000000000000" pitchFamily="2" charset="0"/>
                <a:cs typeface="Tahoma"/>
              </a:rPr>
              <a:t> haven't moved the needle on inclusion</a:t>
            </a:r>
            <a:endParaRPr sz="2243" dirty="0">
              <a:solidFill>
                <a:srgbClr val="1D3E7C"/>
              </a:solidFill>
              <a:latin typeface="Jungka" panose="00000500000000000000" pitchFamily="2" charset="0"/>
              <a:cs typeface="Tahoma"/>
            </a:endParaRPr>
          </a:p>
          <a:p>
            <a:pPr marL="7698" marR="3079" defTabSz="554215">
              <a:spcBef>
                <a:spcPts val="1849"/>
              </a:spcBef>
            </a:pPr>
            <a:r>
              <a:rPr lang="en-GB" sz="1000" b="1" spc="-9" dirty="0">
                <a:solidFill>
                  <a:srgbClr val="7A8EB5"/>
                </a:solidFill>
                <a:latin typeface="Jungka" panose="00000500000000000000" pitchFamily="2" charset="0"/>
                <a:cs typeface="Tahoma"/>
              </a:rPr>
              <a:t>The overall level of inclusion, calculated on the basis of answers to questions about a respondent’s sense of well-being, an absence of discrimination and a presence of negative behaviours was almost identical to 2021.</a:t>
            </a:r>
            <a:r>
              <a:rPr lang="en-BE" sz="1000" b="1" spc="-9" dirty="0">
                <a:solidFill>
                  <a:srgbClr val="7A8EB5"/>
                </a:solidFill>
                <a:latin typeface="Jungka" panose="00000500000000000000" pitchFamily="2" charset="0"/>
                <a:cs typeface="Tahoma"/>
              </a:rPr>
              <a:t> </a:t>
            </a:r>
          </a:p>
        </p:txBody>
      </p:sp>
      <p:sp>
        <p:nvSpPr>
          <p:cNvPr id="11" name="object 45">
            <a:extLst>
              <a:ext uri="{FF2B5EF4-FFF2-40B4-BE49-F238E27FC236}">
                <a16:creationId xmlns:a16="http://schemas.microsoft.com/office/drawing/2014/main" id="{AC4F1F51-1DB4-37C1-01B4-6AA07C419839}"/>
              </a:ext>
            </a:extLst>
          </p:cNvPr>
          <p:cNvSpPr txBox="1"/>
          <p:nvPr/>
        </p:nvSpPr>
        <p:spPr>
          <a:xfrm>
            <a:off x="4392584" y="1716915"/>
            <a:ext cx="9931576" cy="284239"/>
          </a:xfrm>
          <a:prstGeom prst="rect">
            <a:avLst/>
          </a:prstGeom>
        </p:spPr>
        <p:txBody>
          <a:bodyPr vert="horz" wrap="square" lIns="0" tIns="7313" rIns="0" bIns="0" rtlCol="0">
            <a:spAutoFit/>
          </a:bodyPr>
          <a:lstStyle/>
          <a:p>
            <a:pPr marL="7698" defTabSz="554215">
              <a:spcBef>
                <a:spcPts val="58"/>
              </a:spcBef>
            </a:pPr>
            <a:r>
              <a:rPr sz="1799" b="1" spc="-6" dirty="0">
                <a:solidFill>
                  <a:srgbClr val="FF0000"/>
                </a:solidFill>
                <a:latin typeface="Jungka" panose="00000500000000000000" pitchFamily="2" charset="0"/>
                <a:cs typeface="Tahoma"/>
              </a:rPr>
              <a:t>Gender</a:t>
            </a:r>
            <a:endParaRPr sz="1799" dirty="0">
              <a:solidFill>
                <a:srgbClr val="FF0000"/>
              </a:solidFill>
              <a:latin typeface="Jungka" panose="00000500000000000000" pitchFamily="2" charset="0"/>
              <a:cs typeface="Tahoma"/>
            </a:endParaRPr>
          </a:p>
        </p:txBody>
      </p:sp>
      <p:sp>
        <p:nvSpPr>
          <p:cNvPr id="12" name="object 46">
            <a:extLst>
              <a:ext uri="{FF2B5EF4-FFF2-40B4-BE49-F238E27FC236}">
                <a16:creationId xmlns:a16="http://schemas.microsoft.com/office/drawing/2014/main" id="{B111B591-D8D6-4B11-505C-3A6DD0DAC743}"/>
              </a:ext>
            </a:extLst>
          </p:cNvPr>
          <p:cNvSpPr txBox="1"/>
          <p:nvPr/>
        </p:nvSpPr>
        <p:spPr>
          <a:xfrm>
            <a:off x="5350334" y="3260929"/>
            <a:ext cx="1661590" cy="1482918"/>
          </a:xfrm>
          <a:prstGeom prst="rect">
            <a:avLst/>
          </a:prstGeom>
        </p:spPr>
        <p:txBody>
          <a:bodyPr vert="horz" wrap="square" lIns="0" tIns="7313" rIns="0" bIns="0" rtlCol="0">
            <a:spAutoFit/>
          </a:bodyPr>
          <a:lstStyle/>
          <a:p>
            <a:pPr marL="7698" marR="3079" defTabSz="554215">
              <a:spcBef>
                <a:spcPts val="58"/>
              </a:spcBef>
            </a:pPr>
            <a:r>
              <a:rPr lang="en-GB" sz="1199" b="1" spc="-21" dirty="0">
                <a:solidFill>
                  <a:srgbClr val="464646"/>
                </a:solidFill>
                <a:latin typeface="Jungka" panose="00000500000000000000" pitchFamily="2" charset="0"/>
                <a:cs typeface="Tahoma"/>
              </a:rPr>
              <a:t>36% of women who have taken parental leave in the last 5 years say taking parental leave has disadvantaged their career (compared to 8% of men)</a:t>
            </a:r>
          </a:p>
        </p:txBody>
      </p:sp>
      <p:sp>
        <p:nvSpPr>
          <p:cNvPr id="14" name="object 48">
            <a:extLst>
              <a:ext uri="{FF2B5EF4-FFF2-40B4-BE49-F238E27FC236}">
                <a16:creationId xmlns:a16="http://schemas.microsoft.com/office/drawing/2014/main" id="{2BEEBB3E-DCA8-FE48-4CEB-FE05374D7B4C}"/>
              </a:ext>
            </a:extLst>
          </p:cNvPr>
          <p:cNvSpPr txBox="1"/>
          <p:nvPr/>
        </p:nvSpPr>
        <p:spPr>
          <a:xfrm>
            <a:off x="5350333" y="2397921"/>
            <a:ext cx="1703543" cy="561094"/>
          </a:xfrm>
          <a:prstGeom prst="rect">
            <a:avLst/>
          </a:prstGeom>
        </p:spPr>
        <p:txBody>
          <a:bodyPr vert="horz" wrap="square" lIns="0" tIns="7313" rIns="0" bIns="0" rtlCol="0">
            <a:spAutoFit/>
          </a:bodyPr>
          <a:lstStyle/>
          <a:p>
            <a:pPr marL="7698" marR="3079" defTabSz="554215">
              <a:spcBef>
                <a:spcPts val="58"/>
              </a:spcBef>
            </a:pPr>
            <a:r>
              <a:rPr lang="en-GB" sz="1199" b="1" spc="-21" dirty="0">
                <a:solidFill>
                  <a:srgbClr val="464646"/>
                </a:solidFill>
                <a:latin typeface="Jungka" panose="00000500000000000000" pitchFamily="2" charset="0"/>
                <a:cs typeface="Tahoma"/>
              </a:rPr>
              <a:t>experience discrimination due to gender</a:t>
            </a:r>
            <a:endParaRPr lang="en-GB" sz="1199" dirty="0">
              <a:solidFill>
                <a:prstClr val="black"/>
              </a:solidFill>
              <a:latin typeface="Jungka" panose="00000500000000000000" pitchFamily="2" charset="0"/>
              <a:cs typeface="Tahoma"/>
            </a:endParaRPr>
          </a:p>
        </p:txBody>
      </p:sp>
      <p:sp>
        <p:nvSpPr>
          <p:cNvPr id="15" name="object 49">
            <a:extLst>
              <a:ext uri="{FF2B5EF4-FFF2-40B4-BE49-F238E27FC236}">
                <a16:creationId xmlns:a16="http://schemas.microsoft.com/office/drawing/2014/main" id="{A8F4720D-F0AB-24D5-1A11-9181A7084605}"/>
              </a:ext>
            </a:extLst>
          </p:cNvPr>
          <p:cNvSpPr txBox="1"/>
          <p:nvPr/>
        </p:nvSpPr>
        <p:spPr>
          <a:xfrm>
            <a:off x="9212704" y="3242136"/>
            <a:ext cx="2369107" cy="745664"/>
          </a:xfrm>
          <a:prstGeom prst="rect">
            <a:avLst/>
          </a:prstGeom>
        </p:spPr>
        <p:txBody>
          <a:bodyPr vert="horz" wrap="square" lIns="0" tIns="7313" rIns="0" bIns="0" rtlCol="0">
            <a:spAutoFit/>
          </a:bodyPr>
          <a:lstStyle/>
          <a:p>
            <a:pPr marL="7698" marR="3079" defTabSz="554215">
              <a:spcBef>
                <a:spcPts val="58"/>
              </a:spcBef>
            </a:pPr>
            <a:r>
              <a:rPr lang="es-CO" sz="1199" b="1" spc="-21" dirty="0">
                <a:solidFill>
                  <a:srgbClr val="464646"/>
                </a:solidFill>
                <a:latin typeface="Jungka" panose="00000500000000000000" pitchFamily="2" charset="0"/>
                <a:cs typeface="Tahoma"/>
              </a:rPr>
              <a:t>O</a:t>
            </a:r>
            <a:r>
              <a:rPr sz="1199" b="1" spc="-21" dirty="0">
                <a:solidFill>
                  <a:srgbClr val="464646"/>
                </a:solidFill>
                <a:latin typeface="Jungka" panose="00000500000000000000" pitchFamily="2" charset="0"/>
                <a:cs typeface="Tahoma"/>
              </a:rPr>
              <a:t>f parents say family </a:t>
            </a:r>
            <a:r>
              <a:rPr sz="1199" b="1" spc="-21" dirty="0" err="1">
                <a:solidFill>
                  <a:srgbClr val="464646"/>
                </a:solidFill>
                <a:latin typeface="Jungka" panose="00000500000000000000" pitchFamily="2" charset="0"/>
                <a:cs typeface="Tahoma"/>
              </a:rPr>
              <a:t>respon</a:t>
            </a:r>
            <a:r>
              <a:rPr lang="es-CO" sz="1199" b="1" spc="-21" dirty="0">
                <a:solidFill>
                  <a:srgbClr val="464646"/>
                </a:solidFill>
                <a:latin typeface="Jungka" panose="00000500000000000000" pitchFamily="2" charset="0"/>
                <a:cs typeface="Tahoma"/>
              </a:rPr>
              <a:t>si</a:t>
            </a:r>
            <a:r>
              <a:rPr sz="1199" b="1" spc="-21" dirty="0" err="1">
                <a:solidFill>
                  <a:srgbClr val="464646"/>
                </a:solidFill>
                <a:latin typeface="Jungka" panose="00000500000000000000" pitchFamily="2" charset="0"/>
                <a:cs typeface="Tahoma"/>
              </a:rPr>
              <a:t>bilities</a:t>
            </a:r>
            <a:r>
              <a:rPr sz="1199" b="1" spc="-21" dirty="0">
                <a:solidFill>
                  <a:srgbClr val="464646"/>
                </a:solidFill>
                <a:latin typeface="Jungka" panose="00000500000000000000" pitchFamily="2" charset="0"/>
                <a:cs typeface="Tahoma"/>
              </a:rPr>
              <a:t> hinder one's career. The same is true of </a:t>
            </a:r>
            <a:r>
              <a:rPr lang="en-GB" sz="1199" b="1" spc="-21" dirty="0">
                <a:solidFill>
                  <a:srgbClr val="464646"/>
                </a:solidFill>
                <a:latin typeface="Jungka" panose="00000500000000000000" pitchFamily="2" charset="0"/>
                <a:cs typeface="Tahoma"/>
              </a:rPr>
              <a:t> 41% of women and 39% of caregivers</a:t>
            </a:r>
            <a:r>
              <a:rPr lang="en-BE" sz="1199" b="1" spc="-21" dirty="0">
                <a:solidFill>
                  <a:srgbClr val="464646"/>
                </a:solidFill>
                <a:latin typeface="Jungka" panose="00000500000000000000" pitchFamily="2" charset="0"/>
                <a:cs typeface="Tahoma"/>
              </a:rPr>
              <a:t>.</a:t>
            </a:r>
            <a:endParaRPr sz="1199" dirty="0">
              <a:solidFill>
                <a:prstClr val="black"/>
              </a:solidFill>
              <a:latin typeface="Jungka" panose="00000500000000000000" pitchFamily="2" charset="0"/>
              <a:cs typeface="Tahoma"/>
            </a:endParaRPr>
          </a:p>
        </p:txBody>
      </p:sp>
      <p:sp>
        <p:nvSpPr>
          <p:cNvPr id="17" name="object 50">
            <a:extLst>
              <a:ext uri="{FF2B5EF4-FFF2-40B4-BE49-F238E27FC236}">
                <a16:creationId xmlns:a16="http://schemas.microsoft.com/office/drawing/2014/main" id="{B4A2C5AD-C84B-4A29-C1DE-B102BD8A2D37}"/>
              </a:ext>
            </a:extLst>
          </p:cNvPr>
          <p:cNvSpPr txBox="1"/>
          <p:nvPr/>
        </p:nvSpPr>
        <p:spPr>
          <a:xfrm>
            <a:off x="540470" y="1730180"/>
            <a:ext cx="2766773" cy="284239"/>
          </a:xfrm>
          <a:prstGeom prst="rect">
            <a:avLst/>
          </a:prstGeom>
        </p:spPr>
        <p:txBody>
          <a:bodyPr vert="horz" wrap="square" lIns="0" tIns="7313" rIns="0" bIns="0" rtlCol="0">
            <a:spAutoFit/>
          </a:bodyPr>
          <a:lstStyle/>
          <a:p>
            <a:pPr marL="7698" defTabSz="554215">
              <a:spcBef>
                <a:spcPts val="58"/>
              </a:spcBef>
            </a:pPr>
            <a:r>
              <a:rPr sz="1799" b="1" spc="-21" dirty="0">
                <a:solidFill>
                  <a:srgbClr val="FF0000"/>
                </a:solidFill>
                <a:latin typeface="Jungka" panose="00000500000000000000" pitchFamily="2" charset="0"/>
                <a:cs typeface="Tahoma"/>
              </a:rPr>
              <a:t>Age</a:t>
            </a:r>
            <a:endParaRPr sz="1799" dirty="0">
              <a:solidFill>
                <a:srgbClr val="FF0000"/>
              </a:solidFill>
              <a:latin typeface="Jungka" panose="00000500000000000000" pitchFamily="2" charset="0"/>
              <a:cs typeface="Tahoma"/>
            </a:endParaRPr>
          </a:p>
        </p:txBody>
      </p:sp>
      <p:sp>
        <p:nvSpPr>
          <p:cNvPr id="35" name="object 62">
            <a:extLst>
              <a:ext uri="{FF2B5EF4-FFF2-40B4-BE49-F238E27FC236}">
                <a16:creationId xmlns:a16="http://schemas.microsoft.com/office/drawing/2014/main" id="{A81CB524-9214-BA8C-7C0A-020ACC898B04}"/>
              </a:ext>
            </a:extLst>
          </p:cNvPr>
          <p:cNvSpPr txBox="1"/>
          <p:nvPr/>
        </p:nvSpPr>
        <p:spPr>
          <a:xfrm>
            <a:off x="4619763" y="2415436"/>
            <a:ext cx="303649" cy="287347"/>
          </a:xfrm>
          <a:prstGeom prst="rect">
            <a:avLst/>
          </a:prstGeom>
        </p:spPr>
        <p:txBody>
          <a:bodyPr vert="horz" wrap="square" lIns="0" tIns="10392" rIns="0" bIns="0" rtlCol="0">
            <a:spAutoFit/>
          </a:bodyPr>
          <a:lstStyle/>
          <a:p>
            <a:pPr marL="7698" defTabSz="554215">
              <a:spcBef>
                <a:spcPts val="82"/>
              </a:spcBef>
            </a:pPr>
            <a:r>
              <a:rPr sz="1799" b="1" spc="-300" dirty="0">
                <a:solidFill>
                  <a:srgbClr val="FF0000"/>
                </a:solidFill>
                <a:latin typeface="Jungka" panose="00000500000000000000" pitchFamily="2" charset="0"/>
                <a:cs typeface="Tahoma"/>
              </a:rPr>
              <a:t>6%</a:t>
            </a:r>
            <a:endParaRPr sz="1799" dirty="0">
              <a:solidFill>
                <a:srgbClr val="FF0000"/>
              </a:solidFill>
              <a:latin typeface="Jungka" panose="00000500000000000000" pitchFamily="2" charset="0"/>
              <a:cs typeface="Tahoma"/>
            </a:endParaRPr>
          </a:p>
        </p:txBody>
      </p:sp>
      <p:sp>
        <p:nvSpPr>
          <p:cNvPr id="48" name="object 50">
            <a:extLst>
              <a:ext uri="{FF2B5EF4-FFF2-40B4-BE49-F238E27FC236}">
                <a16:creationId xmlns:a16="http://schemas.microsoft.com/office/drawing/2014/main" id="{F5C05DB7-ECDD-8739-7E28-DBA209A9068C}"/>
              </a:ext>
            </a:extLst>
          </p:cNvPr>
          <p:cNvSpPr txBox="1"/>
          <p:nvPr/>
        </p:nvSpPr>
        <p:spPr>
          <a:xfrm>
            <a:off x="8183946" y="1715406"/>
            <a:ext cx="19667236" cy="284239"/>
          </a:xfrm>
          <a:prstGeom prst="rect">
            <a:avLst/>
          </a:prstGeom>
        </p:spPr>
        <p:txBody>
          <a:bodyPr vert="horz" wrap="square" lIns="0" tIns="7313" rIns="0" bIns="0" rtlCol="0">
            <a:spAutoFit/>
          </a:bodyPr>
          <a:lstStyle/>
          <a:p>
            <a:pPr marL="7698" defTabSz="554215">
              <a:spcBef>
                <a:spcPts val="58"/>
              </a:spcBef>
            </a:pPr>
            <a:r>
              <a:rPr sz="1799" b="1" spc="-21" dirty="0">
                <a:solidFill>
                  <a:srgbClr val="FF0000"/>
                </a:solidFill>
                <a:latin typeface="Jungka" panose="00000500000000000000" pitchFamily="2" charset="0"/>
                <a:cs typeface="Tahoma"/>
              </a:rPr>
              <a:t>Family responsibilities*</a:t>
            </a:r>
            <a:endParaRPr sz="1799" dirty="0">
              <a:solidFill>
                <a:srgbClr val="FF0000"/>
              </a:solidFill>
              <a:latin typeface="Jungka" panose="00000500000000000000" pitchFamily="2" charset="0"/>
              <a:cs typeface="Tahoma"/>
            </a:endParaRPr>
          </a:p>
        </p:txBody>
      </p:sp>
      <p:sp>
        <p:nvSpPr>
          <p:cNvPr id="49" name="object 47">
            <a:extLst>
              <a:ext uri="{FF2B5EF4-FFF2-40B4-BE49-F238E27FC236}">
                <a16:creationId xmlns:a16="http://schemas.microsoft.com/office/drawing/2014/main" id="{F753BB7A-5703-568D-ECCE-EED1796325A3}"/>
              </a:ext>
            </a:extLst>
          </p:cNvPr>
          <p:cNvSpPr txBox="1"/>
          <p:nvPr/>
        </p:nvSpPr>
        <p:spPr>
          <a:xfrm>
            <a:off x="1340497" y="3380369"/>
            <a:ext cx="1655817" cy="930234"/>
          </a:xfrm>
          <a:prstGeom prst="rect">
            <a:avLst/>
          </a:prstGeom>
        </p:spPr>
        <p:txBody>
          <a:bodyPr vert="horz" wrap="square" lIns="0" tIns="7313" rIns="0" bIns="0" rtlCol="0">
            <a:spAutoFit/>
          </a:bodyPr>
          <a:lstStyle/>
          <a:p>
            <a:pPr marL="7698" marR="3079" defTabSz="554215">
              <a:spcBef>
                <a:spcPts val="58"/>
              </a:spcBef>
            </a:pPr>
            <a:r>
              <a:rPr lang="en-GB" sz="1199" b="1" spc="-21" dirty="0">
                <a:solidFill>
                  <a:srgbClr val="464646"/>
                </a:solidFill>
                <a:latin typeface="Jungka" panose="00000500000000000000" pitchFamily="2" charset="0"/>
                <a:cs typeface="Tahoma"/>
              </a:rPr>
              <a:t>ag</a:t>
            </a:r>
            <a:r>
              <a:rPr lang="en-GB" sz="1199" b="1" spc="-27" dirty="0">
                <a:solidFill>
                  <a:srgbClr val="464646"/>
                </a:solidFill>
                <a:latin typeface="Jungka" panose="00000500000000000000" pitchFamily="2" charset="0"/>
                <a:cs typeface="Tahoma"/>
              </a:rPr>
              <a:t>re</a:t>
            </a:r>
            <a:r>
              <a:rPr lang="en-GB" sz="1199" b="1" spc="-33" dirty="0">
                <a:solidFill>
                  <a:srgbClr val="464646"/>
                </a:solidFill>
                <a:latin typeface="Jungka" panose="00000500000000000000" pitchFamily="2" charset="0"/>
                <a:cs typeface="Tahoma"/>
              </a:rPr>
              <a:t>e</a:t>
            </a:r>
            <a:r>
              <a:rPr lang="en-GB" sz="1199" b="1" spc="-45" dirty="0">
                <a:solidFill>
                  <a:srgbClr val="464646"/>
                </a:solidFill>
                <a:latin typeface="Jungka" panose="00000500000000000000" pitchFamily="2" charset="0"/>
                <a:cs typeface="Tahoma"/>
              </a:rPr>
              <a:t> </a:t>
            </a:r>
            <a:r>
              <a:rPr lang="en-GB" sz="1199" b="1" spc="-30" dirty="0">
                <a:solidFill>
                  <a:srgbClr val="464646"/>
                </a:solidFill>
                <a:latin typeface="Jungka" panose="00000500000000000000" pitchFamily="2" charset="0"/>
                <a:cs typeface="Tahoma"/>
              </a:rPr>
              <a:t>ag</a:t>
            </a:r>
            <a:r>
              <a:rPr lang="en-GB" sz="1199" b="1" spc="-18" dirty="0">
                <a:solidFill>
                  <a:srgbClr val="464646"/>
                </a:solidFill>
                <a:latin typeface="Jungka" panose="00000500000000000000" pitchFamily="2" charset="0"/>
                <a:cs typeface="Tahoma"/>
              </a:rPr>
              <a:t>e</a:t>
            </a:r>
            <a:r>
              <a:rPr lang="en-GB" sz="1199" b="1" spc="-45" dirty="0">
                <a:solidFill>
                  <a:srgbClr val="464646"/>
                </a:solidFill>
                <a:latin typeface="Jungka" panose="00000500000000000000" pitchFamily="2" charset="0"/>
                <a:cs typeface="Tahoma"/>
              </a:rPr>
              <a:t> </a:t>
            </a:r>
            <a:r>
              <a:rPr lang="en-GB" sz="1199" b="1" spc="9" dirty="0">
                <a:solidFill>
                  <a:srgbClr val="464646"/>
                </a:solidFill>
                <a:latin typeface="Jungka" panose="00000500000000000000" pitchFamily="2" charset="0"/>
                <a:cs typeface="Tahoma"/>
              </a:rPr>
              <a:t>c</a:t>
            </a:r>
            <a:r>
              <a:rPr lang="en-GB" sz="1199" b="1" spc="-24" dirty="0">
                <a:solidFill>
                  <a:srgbClr val="464646"/>
                </a:solidFill>
                <a:latin typeface="Jungka" panose="00000500000000000000" pitchFamily="2" charset="0"/>
                <a:cs typeface="Tahoma"/>
              </a:rPr>
              <a:t>a</a:t>
            </a:r>
            <a:r>
              <a:rPr lang="en-GB" sz="1199" b="1" spc="-12" dirty="0">
                <a:solidFill>
                  <a:srgbClr val="464646"/>
                </a:solidFill>
                <a:latin typeface="Jungka" panose="00000500000000000000" pitchFamily="2" charset="0"/>
                <a:cs typeface="Tahoma"/>
              </a:rPr>
              <a:t>n</a:t>
            </a:r>
            <a:r>
              <a:rPr lang="en-GB" sz="1199" b="1" spc="-45" dirty="0">
                <a:solidFill>
                  <a:srgbClr val="464646"/>
                </a:solidFill>
                <a:latin typeface="Jungka" panose="00000500000000000000" pitchFamily="2" charset="0"/>
                <a:cs typeface="Tahoma"/>
              </a:rPr>
              <a:t> </a:t>
            </a:r>
            <a:r>
              <a:rPr lang="en-GB" sz="1199" b="1" spc="-21" dirty="0">
                <a:solidFill>
                  <a:srgbClr val="464646"/>
                </a:solidFill>
                <a:latin typeface="Jungka" panose="00000500000000000000" pitchFamily="2" charset="0"/>
                <a:cs typeface="Tahoma"/>
              </a:rPr>
              <a:t>hin</a:t>
            </a:r>
            <a:r>
              <a:rPr lang="en-GB" sz="1199" b="1" spc="-27" dirty="0">
                <a:solidFill>
                  <a:srgbClr val="464646"/>
                </a:solidFill>
                <a:latin typeface="Jungka" panose="00000500000000000000" pitchFamily="2" charset="0"/>
                <a:cs typeface="Tahoma"/>
              </a:rPr>
              <a:t>d</a:t>
            </a:r>
            <a:r>
              <a:rPr lang="en-GB" sz="1199" b="1" spc="-49" dirty="0">
                <a:solidFill>
                  <a:srgbClr val="464646"/>
                </a:solidFill>
                <a:latin typeface="Jungka" panose="00000500000000000000" pitchFamily="2" charset="0"/>
                <a:cs typeface="Tahoma"/>
              </a:rPr>
              <a:t>e</a:t>
            </a:r>
            <a:r>
              <a:rPr lang="en-GB" sz="1199" b="1" spc="3" dirty="0">
                <a:solidFill>
                  <a:srgbClr val="464646"/>
                </a:solidFill>
                <a:latin typeface="Jungka" panose="00000500000000000000" pitchFamily="2" charset="0"/>
                <a:cs typeface="Tahoma"/>
              </a:rPr>
              <a:t>r</a:t>
            </a:r>
            <a:r>
              <a:rPr lang="en-GB" sz="1199" b="1" spc="-45" dirty="0">
                <a:solidFill>
                  <a:srgbClr val="464646"/>
                </a:solidFill>
                <a:latin typeface="Jungka" panose="00000500000000000000" pitchFamily="2" charset="0"/>
                <a:cs typeface="Tahoma"/>
              </a:rPr>
              <a:t> </a:t>
            </a:r>
            <a:r>
              <a:rPr lang="en-GB" sz="1199" b="1" spc="-39" dirty="0">
                <a:solidFill>
                  <a:srgbClr val="464646"/>
                </a:solidFill>
                <a:latin typeface="Jungka" panose="00000500000000000000" pitchFamily="2" charset="0"/>
                <a:cs typeface="Tahoma"/>
              </a:rPr>
              <a:t>o</a:t>
            </a:r>
            <a:r>
              <a:rPr lang="en-GB" sz="1199" b="1" spc="-33" dirty="0">
                <a:solidFill>
                  <a:srgbClr val="464646"/>
                </a:solidFill>
                <a:latin typeface="Jungka" panose="00000500000000000000" pitchFamily="2" charset="0"/>
                <a:cs typeface="Tahoma"/>
              </a:rPr>
              <a:t>n</a:t>
            </a:r>
            <a:r>
              <a:rPr lang="en-GB" sz="1199" b="1" spc="-42" dirty="0">
                <a:solidFill>
                  <a:srgbClr val="464646"/>
                </a:solidFill>
                <a:latin typeface="Jungka" panose="00000500000000000000" pitchFamily="2" charset="0"/>
                <a:cs typeface="Tahoma"/>
              </a:rPr>
              <a:t>e</a:t>
            </a:r>
            <a:r>
              <a:rPr lang="en-GB" sz="1199" b="1" spc="-36" dirty="0">
                <a:solidFill>
                  <a:srgbClr val="464646"/>
                </a:solidFill>
                <a:latin typeface="Jungka" panose="00000500000000000000" pitchFamily="2" charset="0"/>
                <a:cs typeface="Tahoma"/>
              </a:rPr>
              <a:t>’</a:t>
            </a:r>
            <a:r>
              <a:rPr lang="en-GB" sz="1199" b="1" dirty="0">
                <a:solidFill>
                  <a:srgbClr val="464646"/>
                </a:solidFill>
                <a:latin typeface="Jungka" panose="00000500000000000000" pitchFamily="2" charset="0"/>
                <a:cs typeface="Tahoma"/>
              </a:rPr>
              <a:t>s  </a:t>
            </a:r>
            <a:r>
              <a:rPr lang="en-GB" sz="1199" b="1" spc="-18" dirty="0">
                <a:solidFill>
                  <a:srgbClr val="464646"/>
                </a:solidFill>
                <a:latin typeface="Jungka" panose="00000500000000000000" pitchFamily="2" charset="0"/>
                <a:cs typeface="Tahoma"/>
              </a:rPr>
              <a:t>career</a:t>
            </a:r>
            <a:r>
              <a:rPr lang="en-GB" sz="1199" b="1" spc="-52" dirty="0">
                <a:solidFill>
                  <a:srgbClr val="464646"/>
                </a:solidFill>
                <a:latin typeface="Jungka" panose="00000500000000000000" pitchFamily="2" charset="0"/>
                <a:cs typeface="Tahoma"/>
              </a:rPr>
              <a:t> </a:t>
            </a:r>
            <a:r>
              <a:rPr lang="en-GB" sz="1199" b="1" spc="-3" dirty="0">
                <a:solidFill>
                  <a:srgbClr val="464646"/>
                </a:solidFill>
                <a:latin typeface="Jungka" panose="00000500000000000000" pitchFamily="2" charset="0"/>
                <a:cs typeface="Tahoma"/>
              </a:rPr>
              <a:t>at</a:t>
            </a:r>
            <a:r>
              <a:rPr lang="en-GB" sz="1199" b="1" spc="-49" dirty="0">
                <a:solidFill>
                  <a:srgbClr val="464646"/>
                </a:solidFill>
                <a:latin typeface="Jungka" panose="00000500000000000000" pitchFamily="2" charset="0"/>
                <a:cs typeface="Tahoma"/>
              </a:rPr>
              <a:t> </a:t>
            </a:r>
            <a:r>
              <a:rPr lang="en-GB" sz="1199" b="1" spc="-12" dirty="0">
                <a:solidFill>
                  <a:srgbClr val="464646"/>
                </a:solidFill>
                <a:latin typeface="Jungka" panose="00000500000000000000" pitchFamily="2" charset="0"/>
                <a:cs typeface="Tahoma"/>
              </a:rPr>
              <a:t>their</a:t>
            </a:r>
            <a:r>
              <a:rPr lang="en-GB" sz="1199" b="1" spc="-52" dirty="0">
                <a:solidFill>
                  <a:srgbClr val="464646"/>
                </a:solidFill>
                <a:latin typeface="Jungka" panose="00000500000000000000" pitchFamily="2" charset="0"/>
                <a:cs typeface="Tahoma"/>
              </a:rPr>
              <a:t> </a:t>
            </a:r>
            <a:r>
              <a:rPr lang="en-GB" sz="1199" b="1" spc="-24" dirty="0">
                <a:solidFill>
                  <a:srgbClr val="464646"/>
                </a:solidFill>
                <a:latin typeface="Jungka" panose="00000500000000000000" pitchFamily="2" charset="0"/>
                <a:cs typeface="Tahoma"/>
              </a:rPr>
              <a:t>company</a:t>
            </a:r>
            <a:r>
              <a:rPr lang="en-BE" sz="1199" b="1" spc="-24" dirty="0">
                <a:solidFill>
                  <a:srgbClr val="464646"/>
                </a:solidFill>
                <a:latin typeface="Jungka" panose="00000500000000000000" pitchFamily="2" charset="0"/>
                <a:cs typeface="Tahoma"/>
              </a:rPr>
              <a:t> (versus 12% who says age advantages career)</a:t>
            </a:r>
            <a:endParaRPr lang="en-GB" sz="1199" dirty="0">
              <a:solidFill>
                <a:prstClr val="black"/>
              </a:solidFill>
              <a:latin typeface="Jungka" panose="00000500000000000000" pitchFamily="2" charset="0"/>
              <a:cs typeface="Tahoma"/>
            </a:endParaRPr>
          </a:p>
        </p:txBody>
      </p:sp>
      <p:sp>
        <p:nvSpPr>
          <p:cNvPr id="54" name="object 61">
            <a:extLst>
              <a:ext uri="{FF2B5EF4-FFF2-40B4-BE49-F238E27FC236}">
                <a16:creationId xmlns:a16="http://schemas.microsoft.com/office/drawing/2014/main" id="{46A92F57-A8AE-1857-2FEB-8F11A49A3918}"/>
              </a:ext>
            </a:extLst>
          </p:cNvPr>
          <p:cNvSpPr txBox="1"/>
          <p:nvPr/>
        </p:nvSpPr>
        <p:spPr>
          <a:xfrm>
            <a:off x="612053" y="3536196"/>
            <a:ext cx="442244" cy="287347"/>
          </a:xfrm>
          <a:prstGeom prst="rect">
            <a:avLst/>
          </a:prstGeom>
        </p:spPr>
        <p:txBody>
          <a:bodyPr vert="horz" wrap="square" lIns="0" tIns="10392" rIns="0" bIns="0" rtlCol="0">
            <a:spAutoFit/>
          </a:bodyPr>
          <a:lstStyle/>
          <a:p>
            <a:pPr marL="7698" defTabSz="554215">
              <a:spcBef>
                <a:spcPts val="82"/>
              </a:spcBef>
            </a:pPr>
            <a:r>
              <a:rPr sz="1799" b="1" spc="-136" dirty="0">
                <a:solidFill>
                  <a:srgbClr val="FF0000"/>
                </a:solidFill>
                <a:latin typeface="Jungka" panose="00000500000000000000" pitchFamily="2" charset="0"/>
                <a:cs typeface="Tahoma"/>
              </a:rPr>
              <a:t>32</a:t>
            </a:r>
            <a:r>
              <a:rPr sz="1799" b="1" spc="-300" dirty="0">
                <a:solidFill>
                  <a:srgbClr val="FF0000"/>
                </a:solidFill>
                <a:latin typeface="Jungka" panose="00000500000000000000" pitchFamily="2" charset="0"/>
                <a:cs typeface="Tahoma"/>
              </a:rPr>
              <a:t>%</a:t>
            </a:r>
            <a:endParaRPr sz="1799" dirty="0">
              <a:solidFill>
                <a:srgbClr val="FF0000"/>
              </a:solidFill>
              <a:latin typeface="Jungka" panose="00000500000000000000" pitchFamily="2" charset="0"/>
              <a:cs typeface="Tahoma"/>
            </a:endParaRPr>
          </a:p>
        </p:txBody>
      </p:sp>
      <p:sp>
        <p:nvSpPr>
          <p:cNvPr id="60" name="object 47">
            <a:extLst>
              <a:ext uri="{FF2B5EF4-FFF2-40B4-BE49-F238E27FC236}">
                <a16:creationId xmlns:a16="http://schemas.microsoft.com/office/drawing/2014/main" id="{E5068417-4D9A-F022-35C1-8D7444B6CE0D}"/>
              </a:ext>
            </a:extLst>
          </p:cNvPr>
          <p:cNvSpPr txBox="1"/>
          <p:nvPr/>
        </p:nvSpPr>
        <p:spPr>
          <a:xfrm>
            <a:off x="1367529" y="2288702"/>
            <a:ext cx="1939715" cy="1114035"/>
          </a:xfrm>
          <a:prstGeom prst="rect">
            <a:avLst/>
          </a:prstGeom>
        </p:spPr>
        <p:txBody>
          <a:bodyPr vert="horz" wrap="square" lIns="0" tIns="7313" rIns="0" bIns="0" rtlCol="0">
            <a:spAutoFit/>
          </a:bodyPr>
          <a:lstStyle/>
          <a:p>
            <a:pPr marL="7698" marR="3079" defTabSz="554215">
              <a:spcBef>
                <a:spcPts val="58"/>
              </a:spcBef>
            </a:pPr>
            <a:r>
              <a:rPr lang="en-BE" sz="1199" b="1" spc="-21" dirty="0">
                <a:solidFill>
                  <a:srgbClr val="464646"/>
                </a:solidFill>
                <a:latin typeface="Jungka" panose="00000500000000000000" pitchFamily="2" charset="0"/>
                <a:cs typeface="Tahoma"/>
              </a:rPr>
              <a:t>of those aged 55-64 said they personally experienced age discrimination. The same is true of 12% of those aged 18-24</a:t>
            </a:r>
            <a:endParaRPr sz="1199" dirty="0">
              <a:solidFill>
                <a:prstClr val="black"/>
              </a:solidFill>
              <a:latin typeface="Jungka" panose="00000500000000000000" pitchFamily="2" charset="0"/>
              <a:cs typeface="Tahoma"/>
            </a:endParaRPr>
          </a:p>
        </p:txBody>
      </p:sp>
      <p:sp>
        <p:nvSpPr>
          <p:cNvPr id="64" name="object 61">
            <a:extLst>
              <a:ext uri="{FF2B5EF4-FFF2-40B4-BE49-F238E27FC236}">
                <a16:creationId xmlns:a16="http://schemas.microsoft.com/office/drawing/2014/main" id="{A164A6DC-C843-0929-99F6-BCA8E49D988F}"/>
              </a:ext>
            </a:extLst>
          </p:cNvPr>
          <p:cNvSpPr txBox="1"/>
          <p:nvPr/>
        </p:nvSpPr>
        <p:spPr>
          <a:xfrm>
            <a:off x="663894" y="2521827"/>
            <a:ext cx="442244" cy="287347"/>
          </a:xfrm>
          <a:prstGeom prst="rect">
            <a:avLst/>
          </a:prstGeom>
        </p:spPr>
        <p:txBody>
          <a:bodyPr vert="horz" wrap="square" lIns="0" tIns="10392" rIns="0" bIns="0" rtlCol="0">
            <a:spAutoFit/>
          </a:bodyPr>
          <a:lstStyle/>
          <a:p>
            <a:pPr marL="7698" defTabSz="554215">
              <a:spcBef>
                <a:spcPts val="82"/>
              </a:spcBef>
            </a:pPr>
            <a:r>
              <a:rPr sz="1799" b="1" spc="-136" dirty="0">
                <a:solidFill>
                  <a:srgbClr val="FF0000"/>
                </a:solidFill>
                <a:latin typeface="Jungka" panose="00000500000000000000" pitchFamily="2" charset="0"/>
                <a:cs typeface="Tahoma"/>
              </a:rPr>
              <a:t>18</a:t>
            </a:r>
            <a:r>
              <a:rPr sz="1799" b="1" spc="-300" dirty="0">
                <a:solidFill>
                  <a:srgbClr val="FF0000"/>
                </a:solidFill>
                <a:latin typeface="Jungka" panose="00000500000000000000" pitchFamily="2" charset="0"/>
                <a:cs typeface="Tahoma"/>
              </a:rPr>
              <a:t>%</a:t>
            </a:r>
            <a:endParaRPr sz="1799" dirty="0">
              <a:solidFill>
                <a:srgbClr val="FF0000"/>
              </a:solidFill>
              <a:latin typeface="Jungka" panose="00000500000000000000" pitchFamily="2" charset="0"/>
              <a:cs typeface="Tahoma"/>
            </a:endParaRPr>
          </a:p>
        </p:txBody>
      </p:sp>
      <p:sp>
        <p:nvSpPr>
          <p:cNvPr id="95" name="object 47">
            <a:extLst>
              <a:ext uri="{FF2B5EF4-FFF2-40B4-BE49-F238E27FC236}">
                <a16:creationId xmlns:a16="http://schemas.microsoft.com/office/drawing/2014/main" id="{CAF47664-4056-D4CC-7499-58505E5D9022}"/>
              </a:ext>
            </a:extLst>
          </p:cNvPr>
          <p:cNvSpPr txBox="1"/>
          <p:nvPr/>
        </p:nvSpPr>
        <p:spPr>
          <a:xfrm>
            <a:off x="9099747" y="2288702"/>
            <a:ext cx="1655817" cy="561094"/>
          </a:xfrm>
          <a:prstGeom prst="rect">
            <a:avLst/>
          </a:prstGeom>
        </p:spPr>
        <p:txBody>
          <a:bodyPr vert="horz" wrap="square" lIns="0" tIns="7313" rIns="0" bIns="0" rtlCol="0">
            <a:spAutoFit/>
          </a:bodyPr>
          <a:lstStyle/>
          <a:p>
            <a:pPr marL="7698" marR="3079" defTabSz="554215">
              <a:spcBef>
                <a:spcPts val="58"/>
              </a:spcBef>
            </a:pPr>
            <a:r>
              <a:rPr lang="en-BE" sz="1199" b="1" spc="-21" dirty="0">
                <a:solidFill>
                  <a:srgbClr val="464646"/>
                </a:solidFill>
                <a:latin typeface="Jungka" panose="00000500000000000000" pitchFamily="2" charset="0"/>
                <a:cs typeface="Tahoma"/>
              </a:rPr>
              <a:t>e</a:t>
            </a:r>
            <a:r>
              <a:rPr sz="1199" b="1" spc="-21" dirty="0" err="1">
                <a:solidFill>
                  <a:srgbClr val="464646"/>
                </a:solidFill>
                <a:latin typeface="Jungka" panose="00000500000000000000" pitchFamily="2" charset="0"/>
                <a:cs typeface="Tahoma"/>
              </a:rPr>
              <a:t>xperience</a:t>
            </a:r>
            <a:r>
              <a:rPr sz="1199" b="1" spc="-21" dirty="0">
                <a:solidFill>
                  <a:srgbClr val="464646"/>
                </a:solidFill>
                <a:latin typeface="Jungka" panose="00000500000000000000" pitchFamily="2" charset="0"/>
                <a:cs typeface="Tahoma"/>
              </a:rPr>
              <a:t> discrimination due to their family status</a:t>
            </a:r>
            <a:endParaRPr sz="1199" dirty="0">
              <a:solidFill>
                <a:prstClr val="black"/>
              </a:solidFill>
              <a:latin typeface="Jungka" panose="00000500000000000000" pitchFamily="2" charset="0"/>
              <a:cs typeface="Tahoma"/>
            </a:endParaRPr>
          </a:p>
        </p:txBody>
      </p:sp>
      <p:sp>
        <p:nvSpPr>
          <p:cNvPr id="99" name="object 61">
            <a:extLst>
              <a:ext uri="{FF2B5EF4-FFF2-40B4-BE49-F238E27FC236}">
                <a16:creationId xmlns:a16="http://schemas.microsoft.com/office/drawing/2014/main" id="{6770AAFC-461E-E6DD-FDAD-DFBB02F96CE9}"/>
              </a:ext>
            </a:extLst>
          </p:cNvPr>
          <p:cNvSpPr txBox="1"/>
          <p:nvPr/>
        </p:nvSpPr>
        <p:spPr>
          <a:xfrm>
            <a:off x="8394929" y="2395228"/>
            <a:ext cx="442244" cy="287347"/>
          </a:xfrm>
          <a:prstGeom prst="rect">
            <a:avLst/>
          </a:prstGeom>
        </p:spPr>
        <p:txBody>
          <a:bodyPr vert="horz" wrap="square" lIns="0" tIns="10392" rIns="0" bIns="0" rtlCol="0">
            <a:spAutoFit/>
          </a:bodyPr>
          <a:lstStyle/>
          <a:p>
            <a:pPr marL="7698" defTabSz="554215">
              <a:spcBef>
                <a:spcPts val="82"/>
              </a:spcBef>
            </a:pPr>
            <a:r>
              <a:rPr sz="1799" b="1" spc="-136" dirty="0">
                <a:solidFill>
                  <a:srgbClr val="FF0000"/>
                </a:solidFill>
                <a:latin typeface="Jungka" panose="00000500000000000000" pitchFamily="2" charset="0"/>
                <a:cs typeface="Tahoma"/>
              </a:rPr>
              <a:t>5</a:t>
            </a:r>
            <a:r>
              <a:rPr sz="1799" b="1" spc="-300" dirty="0">
                <a:solidFill>
                  <a:srgbClr val="FF0000"/>
                </a:solidFill>
                <a:latin typeface="Jungka" panose="00000500000000000000" pitchFamily="2" charset="0"/>
                <a:cs typeface="Tahoma"/>
              </a:rPr>
              <a:t>%</a:t>
            </a:r>
            <a:endParaRPr sz="1799" dirty="0">
              <a:solidFill>
                <a:srgbClr val="FF0000"/>
              </a:solidFill>
              <a:latin typeface="Jungka" panose="00000500000000000000" pitchFamily="2" charset="0"/>
              <a:cs typeface="Tahoma"/>
            </a:endParaRPr>
          </a:p>
        </p:txBody>
      </p:sp>
      <p:sp>
        <p:nvSpPr>
          <p:cNvPr id="100" name="object 64">
            <a:extLst>
              <a:ext uri="{FF2B5EF4-FFF2-40B4-BE49-F238E27FC236}">
                <a16:creationId xmlns:a16="http://schemas.microsoft.com/office/drawing/2014/main" id="{04D68B51-409D-EE4C-5B04-198762CEAECF}"/>
              </a:ext>
            </a:extLst>
          </p:cNvPr>
          <p:cNvSpPr/>
          <p:nvPr/>
        </p:nvSpPr>
        <p:spPr>
          <a:xfrm>
            <a:off x="3694448" y="1845649"/>
            <a:ext cx="0" cy="4265016"/>
          </a:xfrm>
          <a:custGeom>
            <a:avLst/>
            <a:gdLst/>
            <a:ahLst/>
            <a:cxnLst/>
            <a:rect l="l" t="t" r="r" b="b"/>
            <a:pathLst>
              <a:path h="7036434">
                <a:moveTo>
                  <a:pt x="0" y="7036434"/>
                </a:moveTo>
                <a:lnTo>
                  <a:pt x="0" y="0"/>
                </a:lnTo>
              </a:path>
            </a:pathLst>
          </a:custGeom>
          <a:ln w="10470">
            <a:solidFill>
              <a:srgbClr val="E51E42"/>
            </a:solidFill>
          </a:ln>
        </p:spPr>
        <p:txBody>
          <a:bodyPr wrap="square" lIns="0" tIns="0" rIns="0" bIns="0" rtlCol="0"/>
          <a:lstStyle/>
          <a:p>
            <a:pPr defTabSz="554215"/>
            <a:endParaRPr sz="1199" dirty="0">
              <a:solidFill>
                <a:prstClr val="black"/>
              </a:solidFill>
              <a:latin typeface="Jungka" panose="00000500000000000000" pitchFamily="2" charset="0"/>
            </a:endParaRPr>
          </a:p>
        </p:txBody>
      </p:sp>
      <p:sp>
        <p:nvSpPr>
          <p:cNvPr id="101" name="object 64">
            <a:extLst>
              <a:ext uri="{FF2B5EF4-FFF2-40B4-BE49-F238E27FC236}">
                <a16:creationId xmlns:a16="http://schemas.microsoft.com/office/drawing/2014/main" id="{A0CC2527-567B-B119-FFE4-D058528E73D6}"/>
              </a:ext>
            </a:extLst>
          </p:cNvPr>
          <p:cNvSpPr/>
          <p:nvPr/>
        </p:nvSpPr>
        <p:spPr>
          <a:xfrm>
            <a:off x="7573879" y="1773678"/>
            <a:ext cx="48112" cy="2908049"/>
          </a:xfrm>
          <a:custGeom>
            <a:avLst/>
            <a:gdLst/>
            <a:ahLst/>
            <a:cxnLst/>
            <a:rect l="l" t="t" r="r" b="b"/>
            <a:pathLst>
              <a:path h="7036434">
                <a:moveTo>
                  <a:pt x="0" y="7036434"/>
                </a:moveTo>
                <a:lnTo>
                  <a:pt x="0" y="0"/>
                </a:lnTo>
              </a:path>
            </a:pathLst>
          </a:custGeom>
          <a:ln w="10470">
            <a:solidFill>
              <a:srgbClr val="E51E42"/>
            </a:solidFill>
          </a:ln>
        </p:spPr>
        <p:txBody>
          <a:bodyPr wrap="square" lIns="0" tIns="0" rIns="0" bIns="0" rtlCol="0"/>
          <a:lstStyle/>
          <a:p>
            <a:pPr defTabSz="554215"/>
            <a:endParaRPr sz="1199" dirty="0">
              <a:solidFill>
                <a:prstClr val="black"/>
              </a:solidFill>
              <a:latin typeface="Jungka" panose="00000500000000000000" pitchFamily="2" charset="0"/>
            </a:endParaRPr>
          </a:p>
        </p:txBody>
      </p:sp>
      <p:graphicFrame>
        <p:nvGraphicFramePr>
          <p:cNvPr id="104" name="Content Placeholder 4">
            <a:extLst>
              <a:ext uri="{FF2B5EF4-FFF2-40B4-BE49-F238E27FC236}">
                <a16:creationId xmlns:a16="http://schemas.microsoft.com/office/drawing/2014/main" id="{8DD91521-D2AF-DCEA-6287-9B5821234E65}"/>
              </a:ext>
            </a:extLst>
          </p:cNvPr>
          <p:cNvGraphicFramePr>
            <a:graphicFrameLocks/>
          </p:cNvGraphicFramePr>
          <p:nvPr>
            <p:custDataLst>
              <p:tags r:id="rId1"/>
            </p:custDataLst>
          </p:nvPr>
        </p:nvGraphicFramePr>
        <p:xfrm>
          <a:off x="277480" y="2228959"/>
          <a:ext cx="976634" cy="77916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5" name="Content Placeholder 4">
            <a:extLst>
              <a:ext uri="{FF2B5EF4-FFF2-40B4-BE49-F238E27FC236}">
                <a16:creationId xmlns:a16="http://schemas.microsoft.com/office/drawing/2014/main" id="{BB03C85A-90E8-320E-AED1-D60192D8B350}"/>
              </a:ext>
            </a:extLst>
          </p:cNvPr>
          <p:cNvGraphicFramePr>
            <a:graphicFrameLocks/>
          </p:cNvGraphicFramePr>
          <p:nvPr>
            <p:custDataLst>
              <p:tags r:id="rId2"/>
            </p:custDataLst>
          </p:nvPr>
        </p:nvGraphicFramePr>
        <p:xfrm>
          <a:off x="334800" y="2305298"/>
          <a:ext cx="976634" cy="7791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8" name="Content Placeholder 4">
            <a:extLst>
              <a:ext uri="{FF2B5EF4-FFF2-40B4-BE49-F238E27FC236}">
                <a16:creationId xmlns:a16="http://schemas.microsoft.com/office/drawing/2014/main" id="{43DC89B2-CBA6-20D1-8D50-52D456B1A787}"/>
              </a:ext>
            </a:extLst>
          </p:cNvPr>
          <p:cNvGraphicFramePr>
            <a:graphicFrameLocks/>
          </p:cNvGraphicFramePr>
          <p:nvPr>
            <p:custDataLst>
              <p:tags r:id="rId3"/>
            </p:custDataLst>
          </p:nvPr>
        </p:nvGraphicFramePr>
        <p:xfrm>
          <a:off x="309290" y="3299004"/>
          <a:ext cx="976634" cy="77916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17" name="Content Placeholder 4">
            <a:extLst>
              <a:ext uri="{FF2B5EF4-FFF2-40B4-BE49-F238E27FC236}">
                <a16:creationId xmlns:a16="http://schemas.microsoft.com/office/drawing/2014/main" id="{3358988A-6285-B07A-36FD-1197C0CE0203}"/>
              </a:ext>
            </a:extLst>
          </p:cNvPr>
          <p:cNvGraphicFramePr>
            <a:graphicFrameLocks/>
          </p:cNvGraphicFramePr>
          <p:nvPr>
            <p:custDataLst>
              <p:tags r:id="rId4"/>
            </p:custDataLst>
          </p:nvPr>
        </p:nvGraphicFramePr>
        <p:xfrm>
          <a:off x="4224469" y="2243778"/>
          <a:ext cx="976634" cy="77916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18" name="Content Placeholder 4">
            <a:extLst>
              <a:ext uri="{FF2B5EF4-FFF2-40B4-BE49-F238E27FC236}">
                <a16:creationId xmlns:a16="http://schemas.microsoft.com/office/drawing/2014/main" id="{98135EF4-0A0A-6D15-249F-277D58A41AD5}"/>
              </a:ext>
            </a:extLst>
          </p:cNvPr>
          <p:cNvGraphicFramePr>
            <a:graphicFrameLocks/>
          </p:cNvGraphicFramePr>
          <p:nvPr>
            <p:custDataLst>
              <p:tags r:id="rId5"/>
            </p:custDataLst>
          </p:nvPr>
        </p:nvGraphicFramePr>
        <p:xfrm>
          <a:off x="4224469" y="3277775"/>
          <a:ext cx="976634" cy="779167"/>
        </p:xfrm>
        <a:graphic>
          <a:graphicData uri="http://schemas.openxmlformats.org/drawingml/2006/chart">
            <c:chart xmlns:c="http://schemas.openxmlformats.org/drawingml/2006/chart" xmlns:r="http://schemas.openxmlformats.org/officeDocument/2006/relationships" r:id="rId14"/>
          </a:graphicData>
        </a:graphic>
      </p:graphicFrame>
      <p:sp>
        <p:nvSpPr>
          <p:cNvPr id="119" name="object 60">
            <a:extLst>
              <a:ext uri="{FF2B5EF4-FFF2-40B4-BE49-F238E27FC236}">
                <a16:creationId xmlns:a16="http://schemas.microsoft.com/office/drawing/2014/main" id="{32A0BB7F-B71C-97EC-C1D4-4E0474BA1420}"/>
              </a:ext>
            </a:extLst>
          </p:cNvPr>
          <p:cNvSpPr txBox="1"/>
          <p:nvPr/>
        </p:nvSpPr>
        <p:spPr>
          <a:xfrm>
            <a:off x="4550465" y="3517135"/>
            <a:ext cx="442244" cy="287347"/>
          </a:xfrm>
          <a:prstGeom prst="rect">
            <a:avLst/>
          </a:prstGeom>
        </p:spPr>
        <p:txBody>
          <a:bodyPr vert="horz" wrap="square" lIns="0" tIns="10392" rIns="0" bIns="0" rtlCol="0">
            <a:spAutoFit/>
          </a:bodyPr>
          <a:lstStyle/>
          <a:p>
            <a:pPr marL="7698" defTabSz="554215">
              <a:spcBef>
                <a:spcPts val="82"/>
              </a:spcBef>
            </a:pPr>
            <a:r>
              <a:rPr sz="1799" b="1" spc="-136" dirty="0">
                <a:solidFill>
                  <a:srgbClr val="FF0000"/>
                </a:solidFill>
                <a:latin typeface="Jungka" panose="00000500000000000000" pitchFamily="2" charset="0"/>
                <a:cs typeface="Tahoma"/>
              </a:rPr>
              <a:t>36</a:t>
            </a:r>
            <a:r>
              <a:rPr sz="1799" b="1" spc="-300" dirty="0">
                <a:solidFill>
                  <a:srgbClr val="FF0000"/>
                </a:solidFill>
                <a:latin typeface="Jungka" panose="00000500000000000000" pitchFamily="2" charset="0"/>
                <a:cs typeface="Tahoma"/>
              </a:rPr>
              <a:t>%</a:t>
            </a:r>
            <a:endParaRPr sz="1799" dirty="0">
              <a:solidFill>
                <a:srgbClr val="FF0000"/>
              </a:solidFill>
              <a:latin typeface="Jungka" panose="00000500000000000000" pitchFamily="2" charset="0"/>
              <a:cs typeface="Tahoma"/>
            </a:endParaRPr>
          </a:p>
        </p:txBody>
      </p:sp>
      <p:graphicFrame>
        <p:nvGraphicFramePr>
          <p:cNvPr id="120" name="Content Placeholder 4">
            <a:extLst>
              <a:ext uri="{FF2B5EF4-FFF2-40B4-BE49-F238E27FC236}">
                <a16:creationId xmlns:a16="http://schemas.microsoft.com/office/drawing/2014/main" id="{8EFACBC1-1E47-7F84-3FD3-49FDB9966831}"/>
              </a:ext>
            </a:extLst>
          </p:cNvPr>
          <p:cNvGraphicFramePr>
            <a:graphicFrameLocks/>
          </p:cNvGraphicFramePr>
          <p:nvPr>
            <p:custDataLst>
              <p:tags r:id="rId6"/>
            </p:custDataLst>
          </p:nvPr>
        </p:nvGraphicFramePr>
        <p:xfrm>
          <a:off x="8046839" y="2145310"/>
          <a:ext cx="976634" cy="77916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22" name="Content Placeholder 4">
            <a:extLst>
              <a:ext uri="{FF2B5EF4-FFF2-40B4-BE49-F238E27FC236}">
                <a16:creationId xmlns:a16="http://schemas.microsoft.com/office/drawing/2014/main" id="{21C6D5CE-538C-5038-676C-1B31CF59BE95}"/>
              </a:ext>
            </a:extLst>
          </p:cNvPr>
          <p:cNvGraphicFramePr>
            <a:graphicFrameLocks/>
          </p:cNvGraphicFramePr>
          <p:nvPr>
            <p:custDataLst>
              <p:tags r:id="rId7"/>
            </p:custDataLst>
          </p:nvPr>
        </p:nvGraphicFramePr>
        <p:xfrm>
          <a:off x="8063780" y="3212261"/>
          <a:ext cx="976634" cy="779167"/>
        </p:xfrm>
        <a:graphic>
          <a:graphicData uri="http://schemas.openxmlformats.org/drawingml/2006/chart">
            <c:chart xmlns:c="http://schemas.openxmlformats.org/drawingml/2006/chart" xmlns:r="http://schemas.openxmlformats.org/officeDocument/2006/relationships" r:id="rId16"/>
          </a:graphicData>
        </a:graphic>
      </p:graphicFrame>
      <p:sp>
        <p:nvSpPr>
          <p:cNvPr id="123" name="object 63">
            <a:extLst>
              <a:ext uri="{FF2B5EF4-FFF2-40B4-BE49-F238E27FC236}">
                <a16:creationId xmlns:a16="http://schemas.microsoft.com/office/drawing/2014/main" id="{E7DEB4F6-02AD-F2F5-5503-7D89AC6F1097}"/>
              </a:ext>
            </a:extLst>
          </p:cNvPr>
          <p:cNvSpPr txBox="1"/>
          <p:nvPr/>
        </p:nvSpPr>
        <p:spPr>
          <a:xfrm>
            <a:off x="8367113" y="3428501"/>
            <a:ext cx="441089" cy="287347"/>
          </a:xfrm>
          <a:prstGeom prst="rect">
            <a:avLst/>
          </a:prstGeom>
        </p:spPr>
        <p:txBody>
          <a:bodyPr vert="horz" wrap="square" lIns="0" tIns="10392" rIns="0" bIns="0" rtlCol="0">
            <a:spAutoFit/>
          </a:bodyPr>
          <a:lstStyle/>
          <a:p>
            <a:pPr marL="7698" defTabSz="554215">
              <a:spcBef>
                <a:spcPts val="82"/>
              </a:spcBef>
            </a:pPr>
            <a:r>
              <a:rPr sz="1799" b="1" spc="-133" dirty="0">
                <a:solidFill>
                  <a:srgbClr val="FF0000"/>
                </a:solidFill>
                <a:latin typeface="Jungka" panose="00000500000000000000" pitchFamily="2" charset="0"/>
                <a:cs typeface="Tahoma"/>
              </a:rPr>
              <a:t>42</a:t>
            </a:r>
            <a:r>
              <a:rPr sz="1799" b="1" spc="-300" dirty="0">
                <a:solidFill>
                  <a:srgbClr val="FF0000"/>
                </a:solidFill>
                <a:latin typeface="Jungka" panose="00000500000000000000" pitchFamily="2" charset="0"/>
                <a:cs typeface="Tahoma"/>
              </a:rPr>
              <a:t>%</a:t>
            </a:r>
            <a:endParaRPr sz="1799" dirty="0">
              <a:solidFill>
                <a:srgbClr val="FF0000"/>
              </a:solidFill>
              <a:latin typeface="Jungka" panose="00000500000000000000" pitchFamily="2" charset="0"/>
              <a:cs typeface="Tahoma"/>
            </a:endParaRPr>
          </a:p>
        </p:txBody>
      </p:sp>
    </p:spTree>
    <p:extLst>
      <p:ext uri="{BB962C8B-B14F-4D97-AF65-F5344CB8AC3E}">
        <p14:creationId xmlns:p14="http://schemas.microsoft.com/office/powerpoint/2010/main" val="324074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FF5A2A68-DDB7-AAC8-1740-99BD992C6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6857" y="-5220645"/>
            <a:ext cx="41378503" cy="23275408"/>
          </a:xfrm>
          <a:prstGeom prst="rect">
            <a:avLst/>
          </a:prstGeom>
        </p:spPr>
      </p:pic>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286521" y="750026"/>
            <a:ext cx="7028678" cy="357751"/>
          </a:xfrm>
        </p:spPr>
        <p:txBody>
          <a:bodyPr>
            <a:noAutofit/>
          </a:bodyPr>
          <a:lstStyle/>
          <a:p>
            <a:r>
              <a:rPr lang="en-GB" sz="2800" dirty="0">
                <a:solidFill>
                  <a:srgbClr val="000000"/>
                </a:solidFill>
                <a:latin typeface="+mj-lt"/>
              </a:rPr>
              <a:t>Gender </a:t>
            </a:r>
            <a:r>
              <a:rPr lang="en-GB" sz="2800">
                <a:solidFill>
                  <a:srgbClr val="000000"/>
                </a:solidFill>
                <a:latin typeface="+mj-lt"/>
              </a:rPr>
              <a:t>in Republic of Ireland</a:t>
            </a:r>
            <a:endParaRPr lang="en-GB" sz="1800" dirty="0">
              <a:solidFill>
                <a:srgbClr val="000000"/>
              </a:solidFill>
              <a:latin typeface="+mj-lt"/>
            </a:endParaRPr>
          </a:p>
        </p:txBody>
      </p:sp>
      <p:graphicFrame>
        <p:nvGraphicFramePr>
          <p:cNvPr id="5" name="TABLE_1">
            <a:extLst>
              <a:ext uri="{FF2B5EF4-FFF2-40B4-BE49-F238E27FC236}">
                <a16:creationId xmlns:a16="http://schemas.microsoft.com/office/drawing/2014/main" id="{6B9CC037-BFCA-4445-A06D-8F11597289BF}"/>
              </a:ext>
            </a:extLst>
          </p:cNvPr>
          <p:cNvGraphicFramePr>
            <a:graphicFrameLocks noGrp="1"/>
          </p:cNvGraphicFramePr>
          <p:nvPr>
            <p:extLst>
              <p:ext uri="{D42A27DB-BD31-4B8C-83A1-F6EECF244321}">
                <p14:modId xmlns:p14="http://schemas.microsoft.com/office/powerpoint/2010/main" val="40217943"/>
              </p:ext>
            </p:extLst>
          </p:nvPr>
        </p:nvGraphicFramePr>
        <p:xfrm>
          <a:off x="286521" y="1395214"/>
          <a:ext cx="7010400" cy="4737105"/>
        </p:xfrm>
        <a:graphic>
          <a:graphicData uri="http://schemas.openxmlformats.org/drawingml/2006/table">
            <a:tbl>
              <a:tblPr firstRow="1" bandRow="1">
                <a:tableStyleId>{5C22544A-7EE6-4342-B048-85BDC9FD1C3A}</a:tableStyleId>
              </a:tblPr>
              <a:tblGrid>
                <a:gridCol w="3374711">
                  <a:extLst>
                    <a:ext uri="{9D8B030D-6E8A-4147-A177-3AD203B41FA5}">
                      <a16:colId xmlns:a16="http://schemas.microsoft.com/office/drawing/2014/main" val="3683942503"/>
                    </a:ext>
                  </a:extLst>
                </a:gridCol>
                <a:gridCol w="208280">
                  <a:extLst>
                    <a:ext uri="{9D8B030D-6E8A-4147-A177-3AD203B41FA5}">
                      <a16:colId xmlns:a16="http://schemas.microsoft.com/office/drawing/2014/main" val="1604909100"/>
                    </a:ext>
                  </a:extLst>
                </a:gridCol>
                <a:gridCol w="3427409">
                  <a:extLst>
                    <a:ext uri="{9D8B030D-6E8A-4147-A177-3AD203B41FA5}">
                      <a16:colId xmlns:a16="http://schemas.microsoft.com/office/drawing/2014/main" val="1137969684"/>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8</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76</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women respondents have experienced discrimination at their company based on their gender vs 6% global average</a:t>
                      </a:r>
                      <a:r>
                        <a:rPr lang="en-GB">
                          <a:solidFill>
                            <a:schemeClr val="tx1"/>
                          </a:solidFill>
                        </a:rPr>
                        <a:t>. 7% </a:t>
                      </a:r>
                      <a:r>
                        <a:rPr lang="en-GB" dirty="0">
                          <a:solidFill>
                            <a:schemeClr val="tx1"/>
                          </a:solidFill>
                        </a:rPr>
                        <a:t>of all respondents have witnessed discrimination towards others due to their gender.</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Of women respondents feel like they belong at their company, compared </a:t>
                      </a:r>
                      <a:r>
                        <a:rPr lang="en-GB" sz="1800" kern="1200">
                          <a:solidFill>
                            <a:schemeClr val="tx1"/>
                          </a:solidFill>
                          <a:effectLst/>
                          <a:latin typeface="+mn-lt"/>
                          <a:ea typeface="+mn-ea"/>
                          <a:cs typeface="+mn-cs"/>
                        </a:rPr>
                        <a:t>to 78% </a:t>
                      </a:r>
                      <a:r>
                        <a:rPr lang="en-GB" sz="1800" kern="1200" dirty="0">
                          <a:solidFill>
                            <a:schemeClr val="tx1"/>
                          </a:solidFill>
                          <a:effectLst/>
                          <a:latin typeface="+mn-lt"/>
                          <a:ea typeface="+mn-ea"/>
                          <a:cs typeface="+mn-cs"/>
                        </a:rPr>
                        <a:t>of men. </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45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61</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21</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rtl="0" eaLnBrk="1" fontAlgn="auto" latinLnBrk="0" hangingPunct="1"/>
                      <a:r>
                        <a:rPr lang="en-GB" sz="1800" b="0" i="0" u="none" strike="noStrike" kern="1200" dirty="0">
                          <a:solidFill>
                            <a:schemeClr val="tx1"/>
                          </a:solidFill>
                          <a:effectLst/>
                          <a:latin typeface="+mn-lt"/>
                          <a:ea typeface="+mn-ea"/>
                          <a:cs typeface="+mn-cs"/>
                        </a:rPr>
                        <a:t>Of women respondents believe that most colleagues would escalate inappropriate behaviour to senior management or HR, compared </a:t>
                      </a:r>
                      <a:r>
                        <a:rPr lang="en-GB" sz="1800" b="0" i="0" u="none" strike="noStrike" kern="1200">
                          <a:solidFill>
                            <a:schemeClr val="tx1"/>
                          </a:solidFill>
                          <a:effectLst/>
                          <a:latin typeface="+mn-lt"/>
                          <a:ea typeface="+mn-ea"/>
                          <a:cs typeface="+mn-cs"/>
                        </a:rPr>
                        <a:t>to 74</a:t>
                      </a:r>
                      <a:r>
                        <a:rPr lang="en-GB" sz="1800" kern="1200">
                          <a:solidFill>
                            <a:schemeClr val="tx1"/>
                          </a:solidFill>
                          <a:effectLst/>
                          <a:latin typeface="+mn-lt"/>
                          <a:ea typeface="+mn-ea"/>
                          <a:cs typeface="+mn-cs"/>
                        </a:rPr>
                        <a:t>% </a:t>
                      </a:r>
                      <a:r>
                        <a:rPr lang="en-GB" sz="1800" kern="1200" dirty="0">
                          <a:solidFill>
                            <a:schemeClr val="tx1"/>
                          </a:solidFill>
                          <a:effectLst/>
                          <a:latin typeface="+mn-lt"/>
                          <a:ea typeface="+mn-ea"/>
                          <a:cs typeface="+mn-cs"/>
                        </a:rPr>
                        <a:t>of men</a:t>
                      </a:r>
                      <a:r>
                        <a:rPr lang="en-GB" sz="1800" b="0" i="0" u="none" strike="noStrike" kern="1200" dirty="0">
                          <a:solidFill>
                            <a:schemeClr val="tx1"/>
                          </a:solidFill>
                          <a:effectLst/>
                          <a:latin typeface="+mn-lt"/>
                          <a:ea typeface="+mn-ea"/>
                          <a:cs typeface="+mn-cs"/>
                        </a:rPr>
                        <a:t>.</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b="0" i="0" u="none" strike="noStrike" kern="1200" dirty="0">
                          <a:solidFill>
                            <a:schemeClr val="tx1"/>
                          </a:solidFill>
                          <a:effectLst/>
                          <a:latin typeface="+mn-lt"/>
                          <a:ea typeface="+mn-ea"/>
                          <a:cs typeface="+mn-cs"/>
                        </a:rPr>
                        <a:t>Of women respondents believe they have faced obstacles in their career progression at their company due to who they are, compared </a:t>
                      </a:r>
                      <a:r>
                        <a:rPr lang="en-GB" sz="1800" b="0" i="0" u="none" strike="noStrike" kern="1200">
                          <a:solidFill>
                            <a:schemeClr val="tx1"/>
                          </a:solidFill>
                          <a:effectLst/>
                          <a:latin typeface="+mn-lt"/>
                          <a:ea typeface="+mn-ea"/>
                          <a:cs typeface="+mn-cs"/>
                        </a:rPr>
                        <a:t>to 17% </a:t>
                      </a:r>
                      <a:r>
                        <a:rPr lang="en-GB" sz="1800" b="0" i="0" u="none" strike="noStrike" kern="1200" dirty="0">
                          <a:solidFill>
                            <a:schemeClr val="tx1"/>
                          </a:solidFill>
                          <a:effectLst/>
                          <a:latin typeface="+mn-lt"/>
                          <a:ea typeface="+mn-ea"/>
                          <a:cs typeface="+mn-cs"/>
                        </a:rPr>
                        <a:t>of men.</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sp>
        <p:nvSpPr>
          <p:cNvPr id="6" name="Slide Number Placeholder 2">
            <a:extLst>
              <a:ext uri="{FF2B5EF4-FFF2-40B4-BE49-F238E27FC236}">
                <a16:creationId xmlns:a16="http://schemas.microsoft.com/office/drawing/2014/main" id="{5C1D8E5B-31B4-437E-9F53-4EFEB78B82BD}"/>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1200" cap="none" spc="0" normalizeH="0" baseline="0" noProof="0">
              <a:ln>
                <a:noFill/>
              </a:ln>
              <a:solidFill>
                <a:srgbClr val="717171"/>
              </a:solidFill>
              <a:effectLst/>
              <a:uLnTx/>
              <a:uFillTx/>
              <a:latin typeface="Arial" panose="020B0604020202020204"/>
              <a:ea typeface="+mn-ea"/>
              <a:cs typeface="+mn-cs"/>
            </a:endParaRPr>
          </a:p>
        </p:txBody>
      </p:sp>
      <p:pic>
        <p:nvPicPr>
          <p:cNvPr id="2" name="Picture 1" descr="A black background with purple text&#10;&#10;Description automatically generated">
            <a:extLst>
              <a:ext uri="{FF2B5EF4-FFF2-40B4-BE49-F238E27FC236}">
                <a16:creationId xmlns:a16="http://schemas.microsoft.com/office/drawing/2014/main" id="{90011B65-BCCC-FD36-33EA-C84B5C9340A0}"/>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254777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C77352-FD4D-23AB-E2FB-12B5A14BDD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0642" y="-5687259"/>
            <a:ext cx="41378503" cy="23275408"/>
          </a:xfrm>
          <a:prstGeom prst="rect">
            <a:avLst/>
          </a:prstGeom>
        </p:spPr>
      </p:pic>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286521" y="750026"/>
            <a:ext cx="7028678" cy="357751"/>
          </a:xfrm>
        </p:spPr>
        <p:txBody>
          <a:bodyPr>
            <a:noAutofit/>
          </a:bodyPr>
          <a:lstStyle/>
          <a:p>
            <a:r>
              <a:rPr lang="en-GB" sz="2800" dirty="0">
                <a:solidFill>
                  <a:srgbClr val="000000"/>
                </a:solidFill>
                <a:latin typeface="+mj-lt"/>
              </a:rPr>
              <a:t>Gender </a:t>
            </a:r>
            <a:r>
              <a:rPr lang="en-GB" sz="2800">
                <a:solidFill>
                  <a:srgbClr val="000000"/>
                </a:solidFill>
                <a:latin typeface="+mj-lt"/>
              </a:rPr>
              <a:t>in Republic of Ireland</a:t>
            </a:r>
            <a:endParaRPr lang="en-GB" sz="1800" dirty="0">
              <a:solidFill>
                <a:srgbClr val="000000"/>
              </a:solidFill>
              <a:latin typeface="+mj-lt"/>
            </a:endParaRPr>
          </a:p>
        </p:txBody>
      </p:sp>
      <p:sp>
        <p:nvSpPr>
          <p:cNvPr id="6" name="Slide Number Placeholder 2">
            <a:extLst>
              <a:ext uri="{FF2B5EF4-FFF2-40B4-BE49-F238E27FC236}">
                <a16:creationId xmlns:a16="http://schemas.microsoft.com/office/drawing/2014/main" id="{5C1D8E5B-31B4-437E-9F53-4EFEB78B82BD}"/>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800" b="0" i="0" u="none" strike="noStrike" kern="1200" cap="none" spc="0" normalizeH="0" baseline="0" noProof="0">
              <a:ln>
                <a:noFill/>
              </a:ln>
              <a:solidFill>
                <a:srgbClr val="717171"/>
              </a:solidFill>
              <a:effectLst/>
              <a:uLnTx/>
              <a:uFillTx/>
              <a:latin typeface="Arial" panose="020B0604020202020204"/>
              <a:ea typeface="+mn-ea"/>
              <a:cs typeface="+mn-cs"/>
            </a:endParaRPr>
          </a:p>
        </p:txBody>
      </p:sp>
      <p:graphicFrame>
        <p:nvGraphicFramePr>
          <p:cNvPr id="9" name="Table 8">
            <a:extLst>
              <a:ext uri="{FF2B5EF4-FFF2-40B4-BE49-F238E27FC236}">
                <a16:creationId xmlns:a16="http://schemas.microsoft.com/office/drawing/2014/main" id="{3666D12E-DB23-4D0B-B8DB-81F6C2640BB1}"/>
              </a:ext>
            </a:extLst>
          </p:cNvPr>
          <p:cNvGraphicFramePr>
            <a:graphicFrameLocks noGrp="1"/>
          </p:cNvGraphicFramePr>
          <p:nvPr>
            <p:extLst>
              <p:ext uri="{D42A27DB-BD31-4B8C-83A1-F6EECF244321}">
                <p14:modId xmlns:p14="http://schemas.microsoft.com/office/powerpoint/2010/main" val="3775310339"/>
              </p:ext>
            </p:extLst>
          </p:nvPr>
        </p:nvGraphicFramePr>
        <p:xfrm>
          <a:off x="546013" y="1331799"/>
          <a:ext cx="7010400" cy="4253436"/>
        </p:xfrm>
        <a:graphic>
          <a:graphicData uri="http://schemas.openxmlformats.org/drawingml/2006/table">
            <a:tbl>
              <a:tblPr firstRow="1" bandRow="1">
                <a:tableStyleId>{5C22544A-7EE6-4342-B048-85BDC9FD1C3A}</a:tableStyleId>
              </a:tblPr>
              <a:tblGrid>
                <a:gridCol w="3374711">
                  <a:extLst>
                    <a:ext uri="{9D8B030D-6E8A-4147-A177-3AD203B41FA5}">
                      <a16:colId xmlns:a16="http://schemas.microsoft.com/office/drawing/2014/main" val="3683942503"/>
                    </a:ext>
                  </a:extLst>
                </a:gridCol>
                <a:gridCol w="208280">
                  <a:extLst>
                    <a:ext uri="{9D8B030D-6E8A-4147-A177-3AD203B41FA5}">
                      <a16:colId xmlns:a16="http://schemas.microsoft.com/office/drawing/2014/main" val="1604909100"/>
                    </a:ext>
                  </a:extLst>
                </a:gridCol>
                <a:gridCol w="3427409">
                  <a:extLst>
                    <a:ext uri="{9D8B030D-6E8A-4147-A177-3AD203B41FA5}">
                      <a16:colId xmlns:a16="http://schemas.microsoft.com/office/drawing/2014/main" val="1137969684"/>
                    </a:ext>
                  </a:extLst>
                </a:gridCol>
              </a:tblGrid>
              <a:tr h="472287">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800" b="1" i="0" u="none" strike="noStrike" kern="1200" cap="none" spc="0" normalizeH="0" baseline="30000" noProof="0" dirty="0">
                          <a:ln>
                            <a:noFill/>
                          </a:ln>
                          <a:solidFill>
                            <a:srgbClr val="000000"/>
                          </a:solidFill>
                          <a:effectLst/>
                          <a:uLnTx/>
                          <a:uFillTx/>
                          <a:latin typeface="+mn-lt"/>
                          <a:ea typeface="+mn-ea"/>
                          <a:cs typeface="+mn-cs"/>
                        </a:rPr>
                        <a:t>Average Pay by Gender</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GB" sz="2400" b="1" i="0" u="none" strike="noStrike" kern="1200" cap="none" spc="0" normalizeH="0" baseline="30000" noProof="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606332">
                <a:tc>
                  <a:txBody>
                    <a:bodyPr/>
                    <a:lstStyle/>
                    <a:p>
                      <a:pPr marL="0" marR="0" lvl="0" indent="0" algn="l" rtl="0" eaLnBrk="1" fontAlgn="auto" latinLnBrk="0" hangingPunct="1">
                        <a:lnSpc>
                          <a:spcPct val="100000"/>
                        </a:lnSpc>
                        <a:spcBef>
                          <a:spcPts val="0"/>
                        </a:spcBef>
                        <a:spcAft>
                          <a:spcPts val="0"/>
                        </a:spcAft>
                        <a:buClrTx/>
                        <a:buSzTx/>
                        <a:buFontTx/>
                        <a:buNone/>
                      </a:pPr>
                      <a:endParaRPr lang="en-GB" dirty="0">
                        <a:solidFill>
                          <a:schemeClr val="tx1"/>
                        </a:solidFill>
                      </a:endParaRP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GB" sz="180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823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 C-suite by Gender</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305145">
                <a:tc>
                  <a:txBody>
                    <a:bodyPr/>
                    <a:lstStyle/>
                    <a:p>
                      <a:pPr rtl="0" eaLnBrk="1" fontAlgn="auto" latinLnBrk="0" hangingPunct="1"/>
                      <a:endParaRPr lang="en-GB" sz="1800" b="0" i="0" u="none" strike="noStrike" kern="1200" dirty="0">
                        <a:solidFill>
                          <a:schemeClr val="tx1"/>
                        </a:solidFill>
                        <a:effectLst/>
                        <a:latin typeface="+mn-lt"/>
                        <a:ea typeface="+mn-ea"/>
                        <a:cs typeface="+mn-cs"/>
                      </a:endParaRP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GB" sz="1800" b="0" i="0" u="none" strike="noStrike"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graphicFrame>
        <p:nvGraphicFramePr>
          <p:cNvPr id="10" name="CHT_1">
            <a:extLst>
              <a:ext uri="{FF2B5EF4-FFF2-40B4-BE49-F238E27FC236}">
                <a16:creationId xmlns:a16="http://schemas.microsoft.com/office/drawing/2014/main" id="{3C8222D2-2AE0-4527-9D79-E70C7DA34ED3}"/>
              </a:ext>
            </a:extLst>
          </p:cNvPr>
          <p:cNvGraphicFramePr/>
          <p:nvPr>
            <p:extLst>
              <p:ext uri="{D42A27DB-BD31-4B8C-83A1-F6EECF244321}">
                <p14:modId xmlns:p14="http://schemas.microsoft.com/office/powerpoint/2010/main" val="1755265837"/>
              </p:ext>
            </p:extLst>
          </p:nvPr>
        </p:nvGraphicFramePr>
        <p:xfrm>
          <a:off x="546013" y="4618453"/>
          <a:ext cx="8168399" cy="266398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233A78B5-DF53-4E69-9F9A-FCE433DCF9CB}"/>
              </a:ext>
            </a:extLst>
          </p:cNvPr>
          <p:cNvSpPr txBox="1"/>
          <p:nvPr/>
        </p:nvSpPr>
        <p:spPr>
          <a:xfrm>
            <a:off x="4163636" y="1331799"/>
            <a:ext cx="3151563" cy="553998"/>
          </a:xfrm>
          <a:prstGeom prst="rect">
            <a:avLst/>
          </a:prstGeom>
          <a:noFill/>
        </p:spPr>
        <p:txBody>
          <a:bodyPr wrap="square" lIns="0" tIns="0" rIns="0" bIns="0" rtlCol="0">
            <a:spAutoFit/>
          </a:bodyPr>
          <a:lstStyle/>
          <a:p>
            <a:r>
              <a:rPr lang="en-GB" sz="1200" i="1" dirty="0"/>
              <a:t>Note these are indicative pay gaps only based on salary bands selected and not on actual salary data</a:t>
            </a:r>
          </a:p>
        </p:txBody>
      </p:sp>
      <p:graphicFrame>
        <p:nvGraphicFramePr>
          <p:cNvPr id="13" name="Table 12">
            <a:extLst>
              <a:ext uri="{FF2B5EF4-FFF2-40B4-BE49-F238E27FC236}">
                <a16:creationId xmlns:a16="http://schemas.microsoft.com/office/drawing/2014/main" id="{B914D8F7-F2CC-4334-AC73-5EE0421003DA}"/>
              </a:ext>
            </a:extLst>
          </p:cNvPr>
          <p:cNvGraphicFramePr>
            <a:graphicFrameLocks noGrp="1"/>
          </p:cNvGraphicFramePr>
          <p:nvPr>
            <p:extLst>
              <p:ext uri="{D42A27DB-BD31-4B8C-83A1-F6EECF244321}">
                <p14:modId xmlns:p14="http://schemas.microsoft.com/office/powerpoint/2010/main" val="2860626205"/>
              </p:ext>
            </p:extLst>
          </p:nvPr>
        </p:nvGraphicFramePr>
        <p:xfrm>
          <a:off x="546013" y="2019459"/>
          <a:ext cx="7010400" cy="1657989"/>
        </p:xfrm>
        <a:graphic>
          <a:graphicData uri="http://schemas.openxmlformats.org/drawingml/2006/table">
            <a:tbl>
              <a:tblPr firstRow="1" bandRow="1">
                <a:tableStyleId>{073A0DAA-6AF3-43AB-8588-CEC1D06C72B9}</a:tableStyleId>
              </a:tblPr>
              <a:tblGrid>
                <a:gridCol w="2527318">
                  <a:extLst>
                    <a:ext uri="{9D8B030D-6E8A-4147-A177-3AD203B41FA5}">
                      <a16:colId xmlns:a16="http://schemas.microsoft.com/office/drawing/2014/main" val="2424280172"/>
                    </a:ext>
                  </a:extLst>
                </a:gridCol>
                <a:gridCol w="1877126">
                  <a:extLst>
                    <a:ext uri="{9D8B030D-6E8A-4147-A177-3AD203B41FA5}">
                      <a16:colId xmlns:a16="http://schemas.microsoft.com/office/drawing/2014/main" val="381333454"/>
                    </a:ext>
                  </a:extLst>
                </a:gridCol>
                <a:gridCol w="1588644">
                  <a:extLst>
                    <a:ext uri="{9D8B030D-6E8A-4147-A177-3AD203B41FA5}">
                      <a16:colId xmlns:a16="http://schemas.microsoft.com/office/drawing/2014/main" val="3369952908"/>
                    </a:ext>
                  </a:extLst>
                </a:gridCol>
                <a:gridCol w="1017312">
                  <a:extLst>
                    <a:ext uri="{9D8B030D-6E8A-4147-A177-3AD203B41FA5}">
                      <a16:colId xmlns:a16="http://schemas.microsoft.com/office/drawing/2014/main" val="42667621"/>
                    </a:ext>
                  </a:extLst>
                </a:gridCol>
              </a:tblGrid>
              <a:tr h="363857">
                <a:tc>
                  <a:txBody>
                    <a:bodyPr/>
                    <a:lstStyle/>
                    <a:p>
                      <a:pPr algn="ctr" fontAlgn="b"/>
                      <a:r>
                        <a:rPr lang="en-GB" sz="1400" b="1" u="none" strike="noStrike" dirty="0">
                          <a:solidFill>
                            <a:schemeClr val="bg1"/>
                          </a:solidFill>
                          <a:effectLst/>
                        </a:rPr>
                        <a:t>Level</a:t>
                      </a:r>
                      <a:endParaRPr lang="en-GB"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GB" sz="1400" b="1" u="none" strike="noStrike" dirty="0">
                          <a:solidFill>
                            <a:schemeClr val="bg1"/>
                          </a:solidFill>
                          <a:effectLst/>
                        </a:rPr>
                        <a:t>Men average salary</a:t>
                      </a:r>
                      <a:endParaRPr lang="en-GB"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GB" sz="1400" b="1" u="none" strike="noStrike" dirty="0">
                          <a:solidFill>
                            <a:schemeClr val="bg1"/>
                          </a:solidFill>
                          <a:effectLst/>
                        </a:rPr>
                        <a:t>Women average salary</a:t>
                      </a:r>
                      <a:endParaRPr lang="en-GB"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GB" sz="1400" b="1" u="none" strike="noStrike" dirty="0">
                          <a:solidFill>
                            <a:schemeClr val="bg1"/>
                          </a:solidFill>
                          <a:effectLst/>
                        </a:rPr>
                        <a:t>% Gap</a:t>
                      </a:r>
                      <a:endParaRPr lang="en-GB" sz="140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24759924"/>
                  </a:ext>
                </a:extLst>
              </a:tr>
              <a:tr h="305436">
                <a:tc>
                  <a:txBody>
                    <a:bodyPr/>
                    <a:lstStyle/>
                    <a:p>
                      <a:pPr algn="ctr" fontAlgn="b"/>
                      <a:r>
                        <a:rPr lang="en-GB" sz="1400" b="1" u="none" strike="noStrike" dirty="0">
                          <a:solidFill>
                            <a:srgbClr val="000000"/>
                          </a:solidFill>
                          <a:effectLst/>
                        </a:rPr>
                        <a:t>Exec management/c-suite</a:t>
                      </a:r>
                      <a:endParaRPr lang="en-GB"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€122,222</a:t>
                      </a: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€99,242</a:t>
                      </a:r>
                    </a:p>
                  </a:txBody>
                  <a:tcPr marL="9525" marR="9525" marT="9525" marB="0" anchor="ctr"/>
                </a:tc>
                <a:tc>
                  <a:txBody>
                    <a:bodyPr/>
                    <a:lstStyle/>
                    <a:p>
                      <a:pPr algn="ctr" fontAlgn="b"/>
                      <a:r>
                        <a:rPr lang="en-GB" sz="1400" b="1" u="none" strike="noStrike" dirty="0">
                          <a:solidFill>
                            <a:srgbClr val="000000"/>
                          </a:solidFill>
                          <a:effectLst/>
                        </a:rPr>
                        <a:t>-19%</a:t>
                      </a:r>
                      <a:endParaRPr lang="en-GB"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5102374"/>
                  </a:ext>
                </a:extLst>
              </a:tr>
              <a:tr h="305436">
                <a:tc>
                  <a:txBody>
                    <a:bodyPr/>
                    <a:lstStyle/>
                    <a:p>
                      <a:pPr algn="ctr" fontAlgn="b"/>
                      <a:r>
                        <a:rPr lang="en-GB" sz="1400" b="1" u="none" strike="noStrike" dirty="0">
                          <a:solidFill>
                            <a:srgbClr val="000000"/>
                          </a:solidFill>
                          <a:effectLst/>
                        </a:rPr>
                        <a:t>Other senior staff</a:t>
                      </a:r>
                      <a:endParaRPr lang="en-GB"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€69,444</a:t>
                      </a: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€65,188</a:t>
                      </a:r>
                    </a:p>
                  </a:txBody>
                  <a:tcPr marL="9525" marR="9525" marT="9525" marB="0" anchor="ctr"/>
                </a:tc>
                <a:tc>
                  <a:txBody>
                    <a:bodyPr/>
                    <a:lstStyle/>
                    <a:p>
                      <a:pPr algn="ctr" fontAlgn="b"/>
                      <a:r>
                        <a:rPr lang="en-GB" sz="1400" b="1" u="none" strike="noStrike" dirty="0">
                          <a:solidFill>
                            <a:srgbClr val="000000"/>
                          </a:solidFill>
                          <a:effectLst/>
                        </a:rPr>
                        <a:t>-6%</a:t>
                      </a:r>
                      <a:endParaRPr lang="en-GB"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0416534"/>
                  </a:ext>
                </a:extLst>
              </a:tr>
              <a:tr h="305436">
                <a:tc>
                  <a:txBody>
                    <a:bodyPr/>
                    <a:lstStyle/>
                    <a:p>
                      <a:pPr algn="ctr" fontAlgn="b"/>
                      <a:r>
                        <a:rPr lang="en-GB" sz="1400" b="1" u="none" strike="noStrike" dirty="0">
                          <a:solidFill>
                            <a:srgbClr val="000000"/>
                          </a:solidFill>
                          <a:effectLst/>
                        </a:rPr>
                        <a:t>Manager</a:t>
                      </a:r>
                      <a:endParaRPr lang="en-GB"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€56,323</a:t>
                      </a: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€56,455</a:t>
                      </a:r>
                    </a:p>
                  </a:txBody>
                  <a:tcPr marL="9525" marR="9525" marT="9525" marB="0" anchor="ctr"/>
                </a:tc>
                <a:tc>
                  <a:txBody>
                    <a:bodyPr/>
                    <a:lstStyle/>
                    <a:p>
                      <a:pPr algn="ctr" fontAlgn="b"/>
                      <a:r>
                        <a:rPr lang="en-GB" sz="1400" b="1" u="none" strike="noStrike" dirty="0">
                          <a:solidFill>
                            <a:srgbClr val="000000"/>
                          </a:solidFill>
                          <a:effectLst/>
                        </a:rPr>
                        <a:t>0%</a:t>
                      </a:r>
                      <a:endParaRPr lang="en-GB"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7427173"/>
                  </a:ext>
                </a:extLst>
              </a:tr>
              <a:tr h="305436">
                <a:tc>
                  <a:txBody>
                    <a:bodyPr/>
                    <a:lstStyle/>
                    <a:p>
                      <a:pPr algn="ctr" fontAlgn="b"/>
                      <a:r>
                        <a:rPr lang="en-GB" sz="1400" b="1" u="none" strike="noStrike" dirty="0">
                          <a:solidFill>
                            <a:srgbClr val="000000"/>
                          </a:solidFill>
                          <a:effectLst/>
                        </a:rPr>
                        <a:t>Junior</a:t>
                      </a:r>
                      <a:endParaRPr lang="en-GB"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€35,333</a:t>
                      </a:r>
                    </a:p>
                  </a:txBody>
                  <a:tcPr marL="9525" marR="9525" marT="9525" marB="0" anchor="ctr"/>
                </a:tc>
                <a:tc>
                  <a:txBody>
                    <a:bodyPr/>
                    <a:lstStyle/>
                    <a:p>
                      <a:pPr algn="ctr" fontAlgn="b"/>
                      <a:r>
                        <a:rPr lang="en-GB" sz="1400" b="1" u="none" strike="noStrike" kern="1200" dirty="0">
                          <a:solidFill>
                            <a:srgbClr val="000000"/>
                          </a:solidFill>
                          <a:effectLst/>
                          <a:latin typeface="+mn-lt"/>
                          <a:ea typeface="+mn-ea"/>
                          <a:cs typeface="+mn-cs"/>
                        </a:rPr>
                        <a:t>€32,580</a:t>
                      </a:r>
                    </a:p>
                  </a:txBody>
                  <a:tcPr marL="9525" marR="9525" marT="9525" marB="0" anchor="ctr"/>
                </a:tc>
                <a:tc>
                  <a:txBody>
                    <a:bodyPr/>
                    <a:lstStyle/>
                    <a:p>
                      <a:pPr algn="ctr" fontAlgn="b"/>
                      <a:r>
                        <a:rPr lang="en-GB" sz="1400" b="1" u="none" strike="noStrike" dirty="0">
                          <a:solidFill>
                            <a:srgbClr val="000000"/>
                          </a:solidFill>
                          <a:effectLst/>
                        </a:rPr>
                        <a:t>-8%</a:t>
                      </a:r>
                      <a:endParaRPr lang="en-GB"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6240812"/>
                  </a:ext>
                </a:extLst>
              </a:tr>
            </a:tbl>
          </a:graphicData>
        </a:graphic>
      </p:graphicFrame>
      <p:pic>
        <p:nvPicPr>
          <p:cNvPr id="4" name="Picture 3" descr="A black background with purple text&#10;&#10;Description automatically generated">
            <a:extLst>
              <a:ext uri="{FF2B5EF4-FFF2-40B4-BE49-F238E27FC236}">
                <a16:creationId xmlns:a16="http://schemas.microsoft.com/office/drawing/2014/main" id="{6313260C-4A16-8ABA-4ED9-8A5E15986762}"/>
              </a:ext>
            </a:extLst>
          </p:cNvPr>
          <p:cNvPicPr>
            <a:picLocks noChangeAspect="1"/>
          </p:cNvPicPr>
          <p:nvPr/>
        </p:nvPicPr>
        <p:blipFill>
          <a:blip r:embed="rId6"/>
          <a:stretch>
            <a:fillRect/>
          </a:stretch>
        </p:blipFill>
        <p:spPr>
          <a:xfrm>
            <a:off x="359999" y="-85649"/>
            <a:ext cx="2683452" cy="852772"/>
          </a:xfrm>
          <a:prstGeom prst="rect">
            <a:avLst/>
          </a:prstGeom>
        </p:spPr>
      </p:pic>
    </p:spTree>
    <p:extLst>
      <p:ext uri="{BB962C8B-B14F-4D97-AF65-F5344CB8AC3E}">
        <p14:creationId xmlns:p14="http://schemas.microsoft.com/office/powerpoint/2010/main" val="4287293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1D3C06A-5DFB-456E-9967-DAD4414D16F9}"/>
              </a:ext>
            </a:extLst>
          </p:cNvPr>
          <p:cNvSpPr txBox="1">
            <a:spLocks/>
          </p:cNvSpPr>
          <p:nvPr/>
        </p:nvSpPr>
        <p:spPr>
          <a:xfrm>
            <a:off x="4619625" y="729612"/>
            <a:ext cx="7367019" cy="357751"/>
          </a:xfrm>
          <a:prstGeom prst="rect">
            <a:avLst/>
          </a:prstGeom>
        </p:spPr>
        <p:txBody>
          <a:bodyPr vert="horz" lIns="0" tIns="0" rIns="0" bIns="0" rtlCol="0" anchor="t">
            <a:normAutofit fontScale="97500"/>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ea typeface="+mj-ea"/>
                <a:cs typeface="+mj-cs"/>
              </a:rPr>
              <a:t>Family Responsibilities </a:t>
            </a:r>
            <a:r>
              <a:rPr lang="en-GB">
                <a:solidFill>
                  <a:srgbClr val="000000"/>
                </a:solidFill>
              </a:rPr>
              <a:t>in</a:t>
            </a:r>
            <a:r>
              <a:rPr kumimoji="0" lang="en-GB" sz="2400" b="1" i="0" u="none" strike="noStrike" kern="1200" cap="none" spc="0" normalizeH="0" baseline="0" noProof="0">
                <a:ln>
                  <a:noFill/>
                </a:ln>
                <a:solidFill>
                  <a:srgbClr val="000000"/>
                </a:solidFill>
                <a:effectLst/>
                <a:uLnTx/>
                <a:uFillTx/>
                <a:ea typeface="+mj-ea"/>
                <a:cs typeface="+mj-cs"/>
              </a:rPr>
              <a:t> </a:t>
            </a:r>
            <a:r>
              <a:rPr lang="en-GB" sz="2400">
                <a:solidFill>
                  <a:srgbClr val="000000"/>
                </a:solidFill>
              </a:rPr>
              <a:t>Republic of Ireland</a:t>
            </a:r>
            <a:endParaRPr kumimoji="0" lang="en-GB" sz="2400" b="1" i="0" u="none" strike="noStrike" kern="1200" cap="none" spc="0" normalizeH="0" baseline="0" noProof="0" dirty="0">
              <a:ln>
                <a:noFill/>
              </a:ln>
              <a:solidFill>
                <a:srgbClr val="000000"/>
              </a:solidFill>
              <a:effectLst/>
              <a:uLnTx/>
              <a:uFillTx/>
              <a:ea typeface="+mj-ea"/>
              <a:cs typeface="+mj-cs"/>
            </a:endParaRPr>
          </a:p>
        </p:txBody>
      </p:sp>
      <p:graphicFrame>
        <p:nvGraphicFramePr>
          <p:cNvPr id="13" name="TABLE_1">
            <a:extLst>
              <a:ext uri="{FF2B5EF4-FFF2-40B4-BE49-F238E27FC236}">
                <a16:creationId xmlns:a16="http://schemas.microsoft.com/office/drawing/2014/main" id="{BDF8E99B-FB14-4CA0-98A4-2CA9B6FB778A}"/>
              </a:ext>
            </a:extLst>
          </p:cNvPr>
          <p:cNvGraphicFramePr>
            <a:graphicFrameLocks noGrp="1"/>
          </p:cNvGraphicFramePr>
          <p:nvPr>
            <p:extLst>
              <p:ext uri="{D42A27DB-BD31-4B8C-83A1-F6EECF244321}">
                <p14:modId xmlns:p14="http://schemas.microsoft.com/office/powerpoint/2010/main" val="1923958843"/>
              </p:ext>
            </p:extLst>
          </p:nvPr>
        </p:nvGraphicFramePr>
        <p:xfrm>
          <a:off x="4619625" y="1087363"/>
          <a:ext cx="7226956" cy="4580607"/>
        </p:xfrm>
        <a:graphic>
          <a:graphicData uri="http://schemas.openxmlformats.org/drawingml/2006/table">
            <a:tbl>
              <a:tblPr firstRow="1" bandRow="1">
                <a:tableStyleId>{5C22544A-7EE6-4342-B048-85BDC9FD1C3A}</a:tableStyleId>
              </a:tblPr>
              <a:tblGrid>
                <a:gridCol w="3468191">
                  <a:extLst>
                    <a:ext uri="{9D8B030D-6E8A-4147-A177-3AD203B41FA5}">
                      <a16:colId xmlns:a16="http://schemas.microsoft.com/office/drawing/2014/main" val="3683942503"/>
                    </a:ext>
                  </a:extLst>
                </a:gridCol>
                <a:gridCol w="236417">
                  <a:extLst>
                    <a:ext uri="{9D8B030D-6E8A-4147-A177-3AD203B41FA5}">
                      <a16:colId xmlns:a16="http://schemas.microsoft.com/office/drawing/2014/main" val="1604909100"/>
                    </a:ext>
                  </a:extLst>
                </a:gridCol>
                <a:gridCol w="3522348">
                  <a:extLst>
                    <a:ext uri="{9D8B030D-6E8A-4147-A177-3AD203B41FA5}">
                      <a16:colId xmlns:a16="http://schemas.microsoft.com/office/drawing/2014/main" val="1137969684"/>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2</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31</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respondents have personally experienced discrimination due to their family responsibilities.</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eaLnBrk="1" fontAlgn="auto" latinLnBrk="0" hangingPunct="1"/>
                      <a:r>
                        <a:rPr lang="en-GB" sz="1800" b="0" i="0" u="none" strike="noStrike" kern="1200" dirty="0">
                          <a:solidFill>
                            <a:schemeClr val="tx1"/>
                          </a:solidFill>
                          <a:effectLst/>
                          <a:latin typeface="+mn-lt"/>
                          <a:ea typeface="+mn-ea"/>
                          <a:cs typeface="+mn-cs"/>
                        </a:rPr>
                        <a:t>Of respondents believe that family </a:t>
                      </a:r>
                      <a:r>
                        <a:rPr lang="en-GB" dirty="0">
                          <a:solidFill>
                            <a:schemeClr val="tx1"/>
                          </a:solidFill>
                        </a:rPr>
                        <a:t>responsibilities</a:t>
                      </a:r>
                      <a:r>
                        <a:rPr lang="en-GB" sz="1800" b="0" i="0" u="none" strike="noStrike" kern="1200" dirty="0">
                          <a:solidFill>
                            <a:schemeClr val="tx1"/>
                          </a:solidFill>
                          <a:effectLst/>
                          <a:latin typeface="+mn-lt"/>
                          <a:ea typeface="+mn-ea"/>
                          <a:cs typeface="+mn-cs"/>
                        </a:rPr>
                        <a:t> can hinder one’s career at their company. </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9058732"/>
                  </a:ext>
                </a:extLst>
              </a:tr>
              <a:tr h="638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3</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n-lt"/>
                          <a:ea typeface="+mn-ea"/>
                          <a:cs typeface="+mn-cs"/>
                        </a:rPr>
                        <a:t>30</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0527349"/>
                  </a:ext>
                </a:extLst>
              </a:tr>
              <a:tr h="1289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Of women respondents </a:t>
                      </a:r>
                      <a:r>
                        <a:rPr lang="en-GB" dirty="0">
                          <a:solidFill>
                            <a:schemeClr val="tx1"/>
                          </a:solidFill>
                        </a:rPr>
                        <a:t>have personally experienced discrimination due to their family responsibilities, compared </a:t>
                      </a:r>
                      <a:r>
                        <a:rPr lang="en-GB">
                          <a:solidFill>
                            <a:schemeClr val="tx1"/>
                          </a:solidFill>
                        </a:rPr>
                        <a:t>to -% </a:t>
                      </a:r>
                      <a:r>
                        <a:rPr lang="en-GB" dirty="0">
                          <a:solidFill>
                            <a:schemeClr val="tx1"/>
                          </a:solidFill>
                        </a:rPr>
                        <a:t>of men.</a:t>
                      </a:r>
                      <a:endParaRPr lang="en-GB" sz="1800" kern="1200" dirty="0">
                        <a:solidFill>
                          <a:schemeClr val="tx1"/>
                        </a:solidFill>
                        <a:effectLst/>
                        <a:latin typeface="+mn-lt"/>
                        <a:ea typeface="+mn-ea"/>
                        <a:cs typeface="+mn-cs"/>
                      </a:endParaRP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3634"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Of women respondents believe that family </a:t>
                      </a:r>
                      <a:r>
                        <a:rPr lang="en-GB" dirty="0">
                          <a:solidFill>
                            <a:schemeClr val="tx1"/>
                          </a:solidFill>
                        </a:rPr>
                        <a:t>responsibilities</a:t>
                      </a:r>
                      <a:r>
                        <a:rPr lang="en-GB" sz="1800" kern="1200" dirty="0">
                          <a:solidFill>
                            <a:schemeClr val="tx1"/>
                          </a:solidFill>
                          <a:effectLst/>
                          <a:latin typeface="+mn-lt"/>
                          <a:ea typeface="+mn-ea"/>
                          <a:cs typeface="+mn-cs"/>
                        </a:rPr>
                        <a:t> can hinder one’s career at their company, compared </a:t>
                      </a:r>
                      <a:r>
                        <a:rPr lang="en-GB" sz="1800" kern="1200">
                          <a:solidFill>
                            <a:schemeClr val="tx1"/>
                          </a:solidFill>
                          <a:effectLst/>
                          <a:latin typeface="+mn-lt"/>
                          <a:ea typeface="+mn-ea"/>
                          <a:cs typeface="+mn-cs"/>
                        </a:rPr>
                        <a:t>to 36% </a:t>
                      </a:r>
                      <a:r>
                        <a:rPr lang="en-GB" sz="1800" kern="1200" dirty="0">
                          <a:solidFill>
                            <a:schemeClr val="tx1"/>
                          </a:solidFill>
                          <a:effectLst/>
                          <a:latin typeface="+mn-lt"/>
                          <a:ea typeface="+mn-ea"/>
                          <a:cs typeface="+mn-cs"/>
                        </a:rPr>
                        <a:t>of men.</a:t>
                      </a:r>
                      <a:endParaRPr lang="en-GB" sz="1800" b="0" i="0" u="none" strike="noStrike" kern="1200" dirty="0">
                        <a:solidFill>
                          <a:schemeClr val="tx1"/>
                        </a:solidFill>
                        <a:effectLst/>
                        <a:latin typeface="+mn-lt"/>
                        <a:ea typeface="+mn-ea"/>
                        <a:cs typeface="+mn-cs"/>
                      </a:endParaRPr>
                    </a:p>
                    <a:p>
                      <a:pPr marL="0" marR="0" lvl="0" indent="0" algn="l" defTabSz="913634" rtl="0" eaLnBrk="1" fontAlgn="auto" latinLnBrk="0" hangingPunct="1">
                        <a:lnSpc>
                          <a:spcPct val="100000"/>
                        </a:lnSpc>
                        <a:spcBef>
                          <a:spcPts val="0"/>
                        </a:spcBef>
                        <a:spcAft>
                          <a:spcPts val="0"/>
                        </a:spcAft>
                        <a:buClrTx/>
                        <a:buSzTx/>
                        <a:buFontTx/>
                        <a:buNone/>
                        <a:tabLst/>
                        <a:defRPr/>
                      </a:pPr>
                      <a:endParaRPr lang="en-GB" sz="1800" b="0" i="0" u="none" strike="noStrike"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5727607"/>
                  </a:ext>
                </a:extLst>
              </a:tr>
            </a:tbl>
          </a:graphicData>
        </a:graphic>
      </p:graphicFrame>
      <p:pic>
        <p:nvPicPr>
          <p:cNvPr id="3" name="Graphic 2">
            <a:extLst>
              <a:ext uri="{FF2B5EF4-FFF2-40B4-BE49-F238E27FC236}">
                <a16:creationId xmlns:a16="http://schemas.microsoft.com/office/drawing/2014/main" id="{216276CB-E15F-9602-826A-7267E2214F8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2580" t="26469" r="48903" b="51567"/>
          <a:stretch/>
        </p:blipFill>
        <p:spPr>
          <a:xfrm>
            <a:off x="0" y="718861"/>
            <a:ext cx="4737000" cy="6871506"/>
          </a:xfrm>
          <a:prstGeom prst="rect">
            <a:avLst/>
          </a:prstGeom>
        </p:spPr>
      </p:pic>
      <p:sp>
        <p:nvSpPr>
          <p:cNvPr id="4" name="Slide Number Placeholder 3">
            <a:extLst>
              <a:ext uri="{FF2B5EF4-FFF2-40B4-BE49-F238E27FC236}">
                <a16:creationId xmlns:a16="http://schemas.microsoft.com/office/drawing/2014/main" id="{3F6D2962-E80F-1EDF-63F9-8D2DE09E5860}"/>
              </a:ext>
            </a:extLst>
          </p:cNvPr>
          <p:cNvSpPr>
            <a:spLocks noGrp="1"/>
          </p:cNvSpPr>
          <p:nvPr>
            <p:ph type="sldNum" sz="quarter" idx="11"/>
          </p:nvPr>
        </p:nvSpPr>
        <p:spPr/>
        <p:txBody>
          <a:bodyPr/>
          <a:lstStyle/>
          <a:p>
            <a:fld id="{4034BEE3-566C-4068-A777-C3A4762E861B}" type="slidenum">
              <a:rPr lang="en-GB" smtClean="0"/>
              <a:pPr/>
              <a:t>19</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B73CBA14-3867-C456-4A0F-034D8EF29943}"/>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302567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929-08E1-43B7-AAA5-93BE8A331983}"/>
              </a:ext>
            </a:extLst>
          </p:cNvPr>
          <p:cNvSpPr>
            <a:spLocks noGrp="1"/>
          </p:cNvSpPr>
          <p:nvPr>
            <p:ph type="ctrTitle"/>
          </p:nvPr>
        </p:nvSpPr>
        <p:spPr>
          <a:xfrm>
            <a:off x="506286" y="2213048"/>
            <a:ext cx="4421750" cy="1976400"/>
          </a:xfrm>
        </p:spPr>
        <p:txBody>
          <a:bodyPr/>
          <a:lstStyle/>
          <a:p>
            <a:r>
              <a:rPr lang="es-CO" sz="4400" spc="-150" dirty="0">
                <a:latin typeface="Jungka Bold" panose="00000500000000000000" pitchFamily="2" charset="0"/>
              </a:rPr>
              <a:t>The Global DEI</a:t>
            </a:r>
            <a:br>
              <a:rPr lang="es-CO" sz="4400" spc="-150" dirty="0">
                <a:latin typeface="Jungka Bold" panose="00000500000000000000" pitchFamily="2" charset="0"/>
              </a:rPr>
            </a:br>
            <a:r>
              <a:rPr lang="es-CO" sz="4400" spc="-150" dirty="0">
                <a:latin typeface="Jungka Bold" panose="00000500000000000000" pitchFamily="2" charset="0"/>
              </a:rPr>
              <a:t>Census</a:t>
            </a:r>
            <a:r>
              <a:rPr lang="en-BE" sz="4400" spc="-150" dirty="0">
                <a:latin typeface="Jungka Bold" panose="00000500000000000000" pitchFamily="2" charset="0"/>
              </a:rPr>
              <a:t> 2023</a:t>
            </a:r>
            <a:endParaRPr lang="es-CO" sz="4400" spc="-150" dirty="0">
              <a:latin typeface="Jungka Bold" panose="00000500000000000000" pitchFamily="2" charset="0"/>
            </a:endParaRPr>
          </a:p>
        </p:txBody>
      </p:sp>
      <p:sp>
        <p:nvSpPr>
          <p:cNvPr id="3" name="TITLE">
            <a:extLst>
              <a:ext uri="{FF2B5EF4-FFF2-40B4-BE49-F238E27FC236}">
                <a16:creationId xmlns:a16="http://schemas.microsoft.com/office/drawing/2014/main" id="{A6783A5D-7943-462F-A2EF-0F055911C5A3}"/>
              </a:ext>
            </a:extLst>
          </p:cNvPr>
          <p:cNvSpPr>
            <a:spLocks noGrp="1"/>
          </p:cNvSpPr>
          <p:nvPr>
            <p:ph type="subTitle" idx="1"/>
          </p:nvPr>
        </p:nvSpPr>
        <p:spPr>
          <a:xfrm>
            <a:off x="504034" y="3918113"/>
            <a:ext cx="3312969" cy="1022400"/>
          </a:xfrm>
        </p:spPr>
        <p:txBody>
          <a:bodyPr/>
          <a:lstStyle/>
          <a:p>
            <a:r>
              <a:rPr lang="es-CO" b="1" dirty="0"/>
              <a:t>Republic of Ireland Market </a:t>
            </a:r>
            <a:r>
              <a:rPr lang="es-CO" b="1" dirty="0" err="1"/>
              <a:t>Report</a:t>
            </a:r>
            <a:endParaRPr lang="es-CO" b="1" dirty="0">
              <a:cs typeface="Arial"/>
            </a:endParaRPr>
          </a:p>
        </p:txBody>
      </p:sp>
      <p:grpSp>
        <p:nvGrpSpPr>
          <p:cNvPr id="4" name="Google Shape;54;p13">
            <a:extLst>
              <a:ext uri="{FF2B5EF4-FFF2-40B4-BE49-F238E27FC236}">
                <a16:creationId xmlns:a16="http://schemas.microsoft.com/office/drawing/2014/main" id="{27A351F5-A526-F242-51EA-C4E3242CCFAE}"/>
              </a:ext>
            </a:extLst>
          </p:cNvPr>
          <p:cNvGrpSpPr/>
          <p:nvPr/>
        </p:nvGrpSpPr>
        <p:grpSpPr>
          <a:xfrm>
            <a:off x="5967435" y="345340"/>
            <a:ext cx="5473840" cy="5590718"/>
            <a:chOff x="1378000" y="238125"/>
            <a:chExt cx="4864000" cy="5238750"/>
          </a:xfrm>
        </p:grpSpPr>
        <p:sp>
          <p:nvSpPr>
            <p:cNvPr id="5" name="Google Shape;55;p13">
              <a:extLst>
                <a:ext uri="{FF2B5EF4-FFF2-40B4-BE49-F238E27FC236}">
                  <a16:creationId xmlns:a16="http://schemas.microsoft.com/office/drawing/2014/main" id="{F701755E-56CA-388A-6841-64C73C2D65D4}"/>
                </a:ext>
              </a:extLst>
            </p:cNvPr>
            <p:cNvSpPr/>
            <p:nvPr/>
          </p:nvSpPr>
          <p:spPr>
            <a:xfrm>
              <a:off x="4167675" y="5112550"/>
              <a:ext cx="128425" cy="158500"/>
            </a:xfrm>
            <a:custGeom>
              <a:avLst/>
              <a:gdLst/>
              <a:ahLst/>
              <a:cxnLst/>
              <a:rect l="l" t="t" r="r" b="b"/>
              <a:pathLst>
                <a:path w="5137" h="6340" extrusionOk="0">
                  <a:moveTo>
                    <a:pt x="1525" y="1"/>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5008" y="5425"/>
                  </a:lnTo>
                  <a:lnTo>
                    <a:pt x="5056" y="5281"/>
                  </a:lnTo>
                  <a:lnTo>
                    <a:pt x="5088" y="5136"/>
                  </a:lnTo>
                  <a:lnTo>
                    <a:pt x="5120" y="4992"/>
                  </a:lnTo>
                  <a:lnTo>
                    <a:pt x="5136" y="4687"/>
                  </a:lnTo>
                  <a:lnTo>
                    <a:pt x="5120" y="4382"/>
                  </a:lnTo>
                  <a:lnTo>
                    <a:pt x="5088" y="3949"/>
                  </a:lnTo>
                  <a:lnTo>
                    <a:pt x="5040" y="3531"/>
                  </a:lnTo>
                  <a:lnTo>
                    <a:pt x="4960" y="3114"/>
                  </a:lnTo>
                  <a:lnTo>
                    <a:pt x="4879" y="2697"/>
                  </a:lnTo>
                  <a:lnTo>
                    <a:pt x="4799" y="2392"/>
                  </a:lnTo>
                  <a:lnTo>
                    <a:pt x="4703" y="2103"/>
                  </a:lnTo>
                  <a:lnTo>
                    <a:pt x="4574" y="1814"/>
                  </a:lnTo>
                  <a:lnTo>
                    <a:pt x="4510" y="1686"/>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p13">
              <a:extLst>
                <a:ext uri="{FF2B5EF4-FFF2-40B4-BE49-F238E27FC236}">
                  <a16:creationId xmlns:a16="http://schemas.microsoft.com/office/drawing/2014/main" id="{9C912760-E18A-32BD-C540-FA841005033E}"/>
                </a:ext>
              </a:extLst>
            </p:cNvPr>
            <p:cNvSpPr/>
            <p:nvPr/>
          </p:nvSpPr>
          <p:spPr>
            <a:xfrm>
              <a:off x="4167675" y="5112550"/>
              <a:ext cx="128425" cy="158500"/>
            </a:xfrm>
            <a:custGeom>
              <a:avLst/>
              <a:gdLst/>
              <a:ahLst/>
              <a:cxnLst/>
              <a:rect l="l" t="t" r="r" b="b"/>
              <a:pathLst>
                <a:path w="5137" h="6340" fill="none" extrusionOk="0">
                  <a:moveTo>
                    <a:pt x="1" y="4879"/>
                  </a:moveTo>
                  <a:lnTo>
                    <a:pt x="1" y="4879"/>
                  </a:lnTo>
                  <a:lnTo>
                    <a:pt x="161" y="5056"/>
                  </a:lnTo>
                  <a:lnTo>
                    <a:pt x="322" y="5233"/>
                  </a:lnTo>
                  <a:lnTo>
                    <a:pt x="514" y="5393"/>
                  </a:lnTo>
                  <a:lnTo>
                    <a:pt x="707" y="5537"/>
                  </a:lnTo>
                  <a:lnTo>
                    <a:pt x="899" y="5682"/>
                  </a:lnTo>
                  <a:lnTo>
                    <a:pt x="1108" y="5794"/>
                  </a:lnTo>
                  <a:lnTo>
                    <a:pt x="1317" y="5907"/>
                  </a:lnTo>
                  <a:lnTo>
                    <a:pt x="1541" y="6019"/>
                  </a:lnTo>
                  <a:lnTo>
                    <a:pt x="1766" y="6099"/>
                  </a:lnTo>
                  <a:lnTo>
                    <a:pt x="1991" y="6179"/>
                  </a:lnTo>
                  <a:lnTo>
                    <a:pt x="2215" y="6244"/>
                  </a:lnTo>
                  <a:lnTo>
                    <a:pt x="2456" y="6292"/>
                  </a:lnTo>
                  <a:lnTo>
                    <a:pt x="2697" y="6324"/>
                  </a:lnTo>
                  <a:lnTo>
                    <a:pt x="2937" y="6340"/>
                  </a:lnTo>
                  <a:lnTo>
                    <a:pt x="3178" y="6340"/>
                  </a:lnTo>
                  <a:lnTo>
                    <a:pt x="3419" y="6340"/>
                  </a:lnTo>
                  <a:lnTo>
                    <a:pt x="3419" y="6340"/>
                  </a:lnTo>
                  <a:lnTo>
                    <a:pt x="3644" y="6308"/>
                  </a:lnTo>
                  <a:lnTo>
                    <a:pt x="3868" y="6276"/>
                  </a:lnTo>
                  <a:lnTo>
                    <a:pt x="4077" y="6212"/>
                  </a:lnTo>
                  <a:lnTo>
                    <a:pt x="4286" y="6131"/>
                  </a:lnTo>
                  <a:lnTo>
                    <a:pt x="4494" y="6019"/>
                  </a:lnTo>
                  <a:lnTo>
                    <a:pt x="4671" y="5891"/>
                  </a:lnTo>
                  <a:lnTo>
                    <a:pt x="4815" y="5746"/>
                  </a:lnTo>
                  <a:lnTo>
                    <a:pt x="4879" y="5650"/>
                  </a:lnTo>
                  <a:lnTo>
                    <a:pt x="4944" y="5570"/>
                  </a:lnTo>
                  <a:lnTo>
                    <a:pt x="4944" y="5570"/>
                  </a:lnTo>
                  <a:lnTo>
                    <a:pt x="5008" y="5425"/>
                  </a:lnTo>
                  <a:lnTo>
                    <a:pt x="5056" y="5281"/>
                  </a:lnTo>
                  <a:lnTo>
                    <a:pt x="5088" y="5136"/>
                  </a:lnTo>
                  <a:lnTo>
                    <a:pt x="5120" y="4992"/>
                  </a:lnTo>
                  <a:lnTo>
                    <a:pt x="5136" y="4687"/>
                  </a:lnTo>
                  <a:lnTo>
                    <a:pt x="5120" y="4382"/>
                  </a:lnTo>
                  <a:lnTo>
                    <a:pt x="5120" y="4382"/>
                  </a:lnTo>
                  <a:lnTo>
                    <a:pt x="5088" y="3949"/>
                  </a:lnTo>
                  <a:lnTo>
                    <a:pt x="5040" y="3531"/>
                  </a:lnTo>
                  <a:lnTo>
                    <a:pt x="4960" y="3114"/>
                  </a:lnTo>
                  <a:lnTo>
                    <a:pt x="4879" y="2697"/>
                  </a:lnTo>
                  <a:lnTo>
                    <a:pt x="4879" y="2697"/>
                  </a:lnTo>
                  <a:lnTo>
                    <a:pt x="4799" y="2392"/>
                  </a:lnTo>
                  <a:lnTo>
                    <a:pt x="4703" y="2103"/>
                  </a:lnTo>
                  <a:lnTo>
                    <a:pt x="4574" y="1814"/>
                  </a:lnTo>
                  <a:lnTo>
                    <a:pt x="4510" y="1686"/>
                  </a:lnTo>
                  <a:lnTo>
                    <a:pt x="4414" y="1557"/>
                  </a:lnTo>
                  <a:lnTo>
                    <a:pt x="4414" y="1557"/>
                  </a:lnTo>
                  <a:lnTo>
                    <a:pt x="4302" y="1397"/>
                  </a:lnTo>
                  <a:lnTo>
                    <a:pt x="4157" y="1236"/>
                  </a:lnTo>
                  <a:lnTo>
                    <a:pt x="4013" y="1108"/>
                  </a:lnTo>
                  <a:lnTo>
                    <a:pt x="3852" y="980"/>
                  </a:lnTo>
                  <a:lnTo>
                    <a:pt x="3676" y="867"/>
                  </a:lnTo>
                  <a:lnTo>
                    <a:pt x="3499" y="771"/>
                  </a:lnTo>
                  <a:lnTo>
                    <a:pt x="3130" y="594"/>
                  </a:lnTo>
                  <a:lnTo>
                    <a:pt x="2729" y="434"/>
                  </a:lnTo>
                  <a:lnTo>
                    <a:pt x="2328" y="290"/>
                  </a:lnTo>
                  <a:lnTo>
                    <a:pt x="1926" y="145"/>
                  </a:lnTo>
                  <a:lnTo>
                    <a:pt x="15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p13">
              <a:extLst>
                <a:ext uri="{FF2B5EF4-FFF2-40B4-BE49-F238E27FC236}">
                  <a16:creationId xmlns:a16="http://schemas.microsoft.com/office/drawing/2014/main" id="{62FBD3B5-3076-D899-F022-8875B28AA7CB}"/>
                </a:ext>
              </a:extLst>
            </p:cNvPr>
            <p:cNvSpPr/>
            <p:nvPr/>
          </p:nvSpPr>
          <p:spPr>
            <a:xfrm>
              <a:off x="5057975" y="3996750"/>
              <a:ext cx="714200" cy="687725"/>
            </a:xfrm>
            <a:custGeom>
              <a:avLst/>
              <a:gdLst/>
              <a:ahLst/>
              <a:cxnLst/>
              <a:rect l="l" t="t" r="r" b="b"/>
              <a:pathLst>
                <a:path w="28568" h="27509" extrusionOk="0">
                  <a:moveTo>
                    <a:pt x="14830" y="9550"/>
                  </a:moveTo>
                  <a:lnTo>
                    <a:pt x="14686" y="9775"/>
                  </a:lnTo>
                  <a:lnTo>
                    <a:pt x="14509" y="10015"/>
                  </a:lnTo>
                  <a:lnTo>
                    <a:pt x="14482" y="10045"/>
                  </a:lnTo>
                  <a:lnTo>
                    <a:pt x="14637" y="9807"/>
                  </a:lnTo>
                  <a:lnTo>
                    <a:pt x="14830" y="9550"/>
                  </a:lnTo>
                  <a:close/>
                  <a:moveTo>
                    <a:pt x="10545" y="11363"/>
                  </a:moveTo>
                  <a:lnTo>
                    <a:pt x="10575" y="11383"/>
                  </a:lnTo>
                  <a:lnTo>
                    <a:pt x="10575" y="11383"/>
                  </a:lnTo>
                  <a:lnTo>
                    <a:pt x="10529" y="11363"/>
                  </a:lnTo>
                  <a:close/>
                  <a:moveTo>
                    <a:pt x="11396" y="1"/>
                  </a:moveTo>
                  <a:lnTo>
                    <a:pt x="10866" y="33"/>
                  </a:lnTo>
                  <a:lnTo>
                    <a:pt x="10336" y="81"/>
                  </a:lnTo>
                  <a:lnTo>
                    <a:pt x="9823" y="177"/>
                  </a:lnTo>
                  <a:lnTo>
                    <a:pt x="9309" y="306"/>
                  </a:lnTo>
                  <a:lnTo>
                    <a:pt x="8812" y="466"/>
                  </a:lnTo>
                  <a:lnTo>
                    <a:pt x="8555" y="562"/>
                  </a:lnTo>
                  <a:lnTo>
                    <a:pt x="8314" y="675"/>
                  </a:lnTo>
                  <a:lnTo>
                    <a:pt x="8073" y="787"/>
                  </a:lnTo>
                  <a:lnTo>
                    <a:pt x="7833" y="899"/>
                  </a:lnTo>
                  <a:lnTo>
                    <a:pt x="7592" y="1044"/>
                  </a:lnTo>
                  <a:lnTo>
                    <a:pt x="7367" y="1172"/>
                  </a:lnTo>
                  <a:lnTo>
                    <a:pt x="7143" y="1333"/>
                  </a:lnTo>
                  <a:lnTo>
                    <a:pt x="6918" y="1493"/>
                  </a:lnTo>
                  <a:lnTo>
                    <a:pt x="6597" y="1734"/>
                  </a:lnTo>
                  <a:lnTo>
                    <a:pt x="6292" y="2007"/>
                  </a:lnTo>
                  <a:lnTo>
                    <a:pt x="6003" y="2312"/>
                  </a:lnTo>
                  <a:lnTo>
                    <a:pt x="5730" y="2633"/>
                  </a:lnTo>
                  <a:lnTo>
                    <a:pt x="5458" y="2986"/>
                  </a:lnTo>
                  <a:lnTo>
                    <a:pt x="5201" y="3355"/>
                  </a:lnTo>
                  <a:lnTo>
                    <a:pt x="4960" y="3756"/>
                  </a:lnTo>
                  <a:lnTo>
                    <a:pt x="4735" y="4157"/>
                  </a:lnTo>
                  <a:lnTo>
                    <a:pt x="4511" y="4591"/>
                  </a:lnTo>
                  <a:lnTo>
                    <a:pt x="4302" y="5040"/>
                  </a:lnTo>
                  <a:lnTo>
                    <a:pt x="4093" y="5489"/>
                  </a:lnTo>
                  <a:lnTo>
                    <a:pt x="3917" y="5955"/>
                  </a:lnTo>
                  <a:lnTo>
                    <a:pt x="3724" y="6436"/>
                  </a:lnTo>
                  <a:lnTo>
                    <a:pt x="3564" y="6934"/>
                  </a:lnTo>
                  <a:lnTo>
                    <a:pt x="3403" y="7415"/>
                  </a:lnTo>
                  <a:lnTo>
                    <a:pt x="3243" y="7929"/>
                  </a:lnTo>
                  <a:lnTo>
                    <a:pt x="2954" y="8940"/>
                  </a:lnTo>
                  <a:lnTo>
                    <a:pt x="2713" y="9951"/>
                  </a:lnTo>
                  <a:lnTo>
                    <a:pt x="2472" y="10962"/>
                  </a:lnTo>
                  <a:lnTo>
                    <a:pt x="2280" y="11957"/>
                  </a:lnTo>
                  <a:lnTo>
                    <a:pt x="2103" y="12904"/>
                  </a:lnTo>
                  <a:lnTo>
                    <a:pt x="1943" y="13819"/>
                  </a:lnTo>
                  <a:lnTo>
                    <a:pt x="1670" y="15440"/>
                  </a:lnTo>
                  <a:lnTo>
                    <a:pt x="1333" y="17574"/>
                  </a:lnTo>
                  <a:lnTo>
                    <a:pt x="1156" y="18650"/>
                  </a:lnTo>
                  <a:lnTo>
                    <a:pt x="980" y="19709"/>
                  </a:lnTo>
                  <a:lnTo>
                    <a:pt x="771" y="20752"/>
                  </a:lnTo>
                  <a:lnTo>
                    <a:pt x="547" y="21779"/>
                  </a:lnTo>
                  <a:lnTo>
                    <a:pt x="434" y="22293"/>
                  </a:lnTo>
                  <a:lnTo>
                    <a:pt x="306" y="22790"/>
                  </a:lnTo>
                  <a:lnTo>
                    <a:pt x="161" y="23272"/>
                  </a:lnTo>
                  <a:lnTo>
                    <a:pt x="1" y="23753"/>
                  </a:lnTo>
                  <a:lnTo>
                    <a:pt x="7576" y="27509"/>
                  </a:lnTo>
                  <a:lnTo>
                    <a:pt x="7913" y="26899"/>
                  </a:lnTo>
                  <a:lnTo>
                    <a:pt x="8234" y="26305"/>
                  </a:lnTo>
                  <a:lnTo>
                    <a:pt x="8539" y="25695"/>
                  </a:lnTo>
                  <a:lnTo>
                    <a:pt x="8828" y="25101"/>
                  </a:lnTo>
                  <a:lnTo>
                    <a:pt x="9101" y="24491"/>
                  </a:lnTo>
                  <a:lnTo>
                    <a:pt x="9357" y="23881"/>
                  </a:lnTo>
                  <a:lnTo>
                    <a:pt x="9598" y="23288"/>
                  </a:lnTo>
                  <a:lnTo>
                    <a:pt x="9823" y="22678"/>
                  </a:lnTo>
                  <a:lnTo>
                    <a:pt x="10272" y="21442"/>
                  </a:lnTo>
                  <a:lnTo>
                    <a:pt x="10673" y="20222"/>
                  </a:lnTo>
                  <a:lnTo>
                    <a:pt x="11476" y="17751"/>
                  </a:lnTo>
                  <a:lnTo>
                    <a:pt x="12134" y="15664"/>
                  </a:lnTo>
                  <a:lnTo>
                    <a:pt x="12487" y="14621"/>
                  </a:lnTo>
                  <a:lnTo>
                    <a:pt x="12840" y="13594"/>
                  </a:lnTo>
                  <a:lnTo>
                    <a:pt x="13033" y="13081"/>
                  </a:lnTo>
                  <a:lnTo>
                    <a:pt x="13070" y="12980"/>
                  </a:lnTo>
                  <a:lnTo>
                    <a:pt x="13070" y="12980"/>
                  </a:lnTo>
                  <a:lnTo>
                    <a:pt x="14381" y="13819"/>
                  </a:lnTo>
                  <a:lnTo>
                    <a:pt x="15969" y="14830"/>
                  </a:lnTo>
                  <a:lnTo>
                    <a:pt x="17606" y="15841"/>
                  </a:lnTo>
                  <a:lnTo>
                    <a:pt x="19276" y="16836"/>
                  </a:lnTo>
                  <a:lnTo>
                    <a:pt x="20896" y="17815"/>
                  </a:lnTo>
                  <a:lnTo>
                    <a:pt x="21153" y="17959"/>
                  </a:lnTo>
                  <a:lnTo>
                    <a:pt x="21282" y="18024"/>
                  </a:lnTo>
                  <a:lnTo>
                    <a:pt x="21362" y="18056"/>
                  </a:lnTo>
                  <a:lnTo>
                    <a:pt x="21924" y="18056"/>
                  </a:lnTo>
                  <a:lnTo>
                    <a:pt x="22084" y="18072"/>
                  </a:lnTo>
                  <a:lnTo>
                    <a:pt x="22245" y="18088"/>
                  </a:lnTo>
                  <a:lnTo>
                    <a:pt x="22389" y="18136"/>
                  </a:lnTo>
                  <a:lnTo>
                    <a:pt x="22533" y="18216"/>
                  </a:lnTo>
                  <a:lnTo>
                    <a:pt x="22598" y="18264"/>
                  </a:lnTo>
                  <a:lnTo>
                    <a:pt x="22646" y="18329"/>
                  </a:lnTo>
                  <a:lnTo>
                    <a:pt x="28568" y="7704"/>
                  </a:lnTo>
                  <a:lnTo>
                    <a:pt x="28488" y="7688"/>
                  </a:lnTo>
                  <a:lnTo>
                    <a:pt x="28407" y="7656"/>
                  </a:lnTo>
                  <a:lnTo>
                    <a:pt x="28279" y="7592"/>
                  </a:lnTo>
                  <a:lnTo>
                    <a:pt x="28167" y="7480"/>
                  </a:lnTo>
                  <a:lnTo>
                    <a:pt x="28054" y="7367"/>
                  </a:lnTo>
                  <a:lnTo>
                    <a:pt x="27974" y="7223"/>
                  </a:lnTo>
                  <a:lnTo>
                    <a:pt x="27878" y="7094"/>
                  </a:lnTo>
                  <a:lnTo>
                    <a:pt x="27717" y="6822"/>
                  </a:lnTo>
                  <a:lnTo>
                    <a:pt x="27669" y="6757"/>
                  </a:lnTo>
                  <a:lnTo>
                    <a:pt x="27605" y="6709"/>
                  </a:lnTo>
                  <a:lnTo>
                    <a:pt x="27493" y="6629"/>
                  </a:lnTo>
                  <a:lnTo>
                    <a:pt x="27220" y="6484"/>
                  </a:lnTo>
                  <a:lnTo>
                    <a:pt x="26706" y="6212"/>
                  </a:lnTo>
                  <a:lnTo>
                    <a:pt x="24588" y="5120"/>
                  </a:lnTo>
                  <a:lnTo>
                    <a:pt x="23416" y="4527"/>
                  </a:lnTo>
                  <a:lnTo>
                    <a:pt x="22229" y="3933"/>
                  </a:lnTo>
                  <a:lnTo>
                    <a:pt x="21041" y="3355"/>
                  </a:lnTo>
                  <a:lnTo>
                    <a:pt x="19837" y="2793"/>
                  </a:lnTo>
                  <a:lnTo>
                    <a:pt x="18618" y="2232"/>
                  </a:lnTo>
                  <a:lnTo>
                    <a:pt x="17414" y="1686"/>
                  </a:lnTo>
                  <a:lnTo>
                    <a:pt x="14991" y="627"/>
                  </a:lnTo>
                  <a:lnTo>
                    <a:pt x="14509" y="450"/>
                  </a:lnTo>
                  <a:lnTo>
                    <a:pt x="13995" y="306"/>
                  </a:lnTo>
                  <a:lnTo>
                    <a:pt x="13482" y="193"/>
                  </a:lnTo>
                  <a:lnTo>
                    <a:pt x="12968" y="97"/>
                  </a:lnTo>
                  <a:lnTo>
                    <a:pt x="12439" y="33"/>
                  </a:lnTo>
                  <a:lnTo>
                    <a:pt x="11925"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p13">
              <a:extLst>
                <a:ext uri="{FF2B5EF4-FFF2-40B4-BE49-F238E27FC236}">
                  <a16:creationId xmlns:a16="http://schemas.microsoft.com/office/drawing/2014/main" id="{8FF7C3E8-3E60-FFB1-B516-88A6951C40FB}"/>
                </a:ext>
              </a:extLst>
            </p:cNvPr>
            <p:cNvSpPr/>
            <p:nvPr/>
          </p:nvSpPr>
          <p:spPr>
            <a:xfrm>
              <a:off x="2784275" y="238125"/>
              <a:ext cx="708175" cy="372750"/>
            </a:xfrm>
            <a:custGeom>
              <a:avLst/>
              <a:gdLst/>
              <a:ahLst/>
              <a:cxnLst/>
              <a:rect l="l" t="t" r="r" b="b"/>
              <a:pathLst>
                <a:path w="28327" h="14910" extrusionOk="0">
                  <a:moveTo>
                    <a:pt x="6275" y="0"/>
                  </a:move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lnTo>
                    <a:pt x="27636" y="915"/>
                  </a:lnTo>
                  <a:lnTo>
                    <a:pt x="26288" y="1460"/>
                  </a:lnTo>
                  <a:lnTo>
                    <a:pt x="24956" y="1990"/>
                  </a:lnTo>
                  <a:lnTo>
                    <a:pt x="24314" y="2247"/>
                  </a:lnTo>
                  <a:lnTo>
                    <a:pt x="23688" y="2472"/>
                  </a:lnTo>
                  <a:lnTo>
                    <a:pt x="23078" y="2664"/>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p13">
              <a:extLst>
                <a:ext uri="{FF2B5EF4-FFF2-40B4-BE49-F238E27FC236}">
                  <a16:creationId xmlns:a16="http://schemas.microsoft.com/office/drawing/2014/main" id="{CA6DD7DE-6CB7-A4DF-9E10-72647A6AE7E5}"/>
                </a:ext>
              </a:extLst>
            </p:cNvPr>
            <p:cNvSpPr/>
            <p:nvPr/>
          </p:nvSpPr>
          <p:spPr>
            <a:xfrm>
              <a:off x="2784275" y="238125"/>
              <a:ext cx="708175" cy="372750"/>
            </a:xfrm>
            <a:custGeom>
              <a:avLst/>
              <a:gdLst/>
              <a:ahLst/>
              <a:cxnLst/>
              <a:rect l="l" t="t" r="r" b="b"/>
              <a:pathLst>
                <a:path w="28327" h="14910" fill="none" extrusionOk="0">
                  <a:moveTo>
                    <a:pt x="27636" y="915"/>
                  </a:moveTo>
                  <a:lnTo>
                    <a:pt x="27636" y="915"/>
                  </a:lnTo>
                  <a:lnTo>
                    <a:pt x="26288" y="1460"/>
                  </a:lnTo>
                  <a:lnTo>
                    <a:pt x="24956" y="1990"/>
                  </a:lnTo>
                  <a:lnTo>
                    <a:pt x="24314" y="2247"/>
                  </a:lnTo>
                  <a:lnTo>
                    <a:pt x="23688" y="2472"/>
                  </a:lnTo>
                  <a:lnTo>
                    <a:pt x="23078" y="2664"/>
                  </a:lnTo>
                  <a:lnTo>
                    <a:pt x="22501" y="2825"/>
                  </a:lnTo>
                  <a:lnTo>
                    <a:pt x="22501" y="2825"/>
                  </a:lnTo>
                  <a:lnTo>
                    <a:pt x="22164" y="2905"/>
                  </a:lnTo>
                  <a:lnTo>
                    <a:pt x="21827" y="2953"/>
                  </a:lnTo>
                  <a:lnTo>
                    <a:pt x="21474" y="3001"/>
                  </a:lnTo>
                  <a:lnTo>
                    <a:pt x="21136" y="3033"/>
                  </a:lnTo>
                  <a:lnTo>
                    <a:pt x="20783" y="3049"/>
                  </a:lnTo>
                  <a:lnTo>
                    <a:pt x="20414" y="3049"/>
                  </a:lnTo>
                  <a:lnTo>
                    <a:pt x="20061" y="3033"/>
                  </a:lnTo>
                  <a:lnTo>
                    <a:pt x="19692" y="3017"/>
                  </a:lnTo>
                  <a:lnTo>
                    <a:pt x="19323" y="2985"/>
                  </a:lnTo>
                  <a:lnTo>
                    <a:pt x="18954" y="2937"/>
                  </a:lnTo>
                  <a:lnTo>
                    <a:pt x="18216" y="2809"/>
                  </a:lnTo>
                  <a:lnTo>
                    <a:pt x="17461" y="2664"/>
                  </a:lnTo>
                  <a:lnTo>
                    <a:pt x="16691" y="2488"/>
                  </a:lnTo>
                  <a:lnTo>
                    <a:pt x="15937" y="2279"/>
                  </a:lnTo>
                  <a:lnTo>
                    <a:pt x="15166" y="2054"/>
                  </a:lnTo>
                  <a:lnTo>
                    <a:pt x="13610" y="1573"/>
                  </a:lnTo>
                  <a:lnTo>
                    <a:pt x="12085" y="1091"/>
                  </a:lnTo>
                  <a:lnTo>
                    <a:pt x="11315" y="867"/>
                  </a:lnTo>
                  <a:lnTo>
                    <a:pt x="10560" y="658"/>
                  </a:lnTo>
                  <a:lnTo>
                    <a:pt x="9822" y="465"/>
                  </a:lnTo>
                  <a:lnTo>
                    <a:pt x="9084" y="289"/>
                  </a:lnTo>
                  <a:lnTo>
                    <a:pt x="8362" y="160"/>
                  </a:lnTo>
                  <a:lnTo>
                    <a:pt x="7639" y="64"/>
                  </a:lnTo>
                  <a:lnTo>
                    <a:pt x="7302" y="32"/>
                  </a:lnTo>
                  <a:lnTo>
                    <a:pt x="6949" y="0"/>
                  </a:lnTo>
                  <a:lnTo>
                    <a:pt x="6612" y="0"/>
                  </a:lnTo>
                  <a:lnTo>
                    <a:pt x="6275" y="0"/>
                  </a:lnTo>
                  <a:lnTo>
                    <a:pt x="5938" y="16"/>
                  </a:lnTo>
                  <a:lnTo>
                    <a:pt x="5617" y="48"/>
                  </a:lnTo>
                  <a:lnTo>
                    <a:pt x="5296" y="96"/>
                  </a:lnTo>
                  <a:lnTo>
                    <a:pt x="4975" y="144"/>
                  </a:lnTo>
                  <a:lnTo>
                    <a:pt x="4670" y="225"/>
                  </a:lnTo>
                  <a:lnTo>
                    <a:pt x="4365" y="321"/>
                  </a:lnTo>
                  <a:lnTo>
                    <a:pt x="4061" y="433"/>
                  </a:lnTo>
                  <a:lnTo>
                    <a:pt x="3772" y="562"/>
                  </a:lnTo>
                  <a:lnTo>
                    <a:pt x="3483" y="706"/>
                  </a:lnTo>
                  <a:lnTo>
                    <a:pt x="3210" y="883"/>
                  </a:lnTo>
                  <a:lnTo>
                    <a:pt x="2937" y="1075"/>
                  </a:lnTo>
                  <a:lnTo>
                    <a:pt x="2664" y="1284"/>
                  </a:lnTo>
                  <a:lnTo>
                    <a:pt x="2407" y="1509"/>
                  </a:lnTo>
                  <a:lnTo>
                    <a:pt x="2151" y="1765"/>
                  </a:lnTo>
                  <a:lnTo>
                    <a:pt x="1910" y="2038"/>
                  </a:lnTo>
                  <a:lnTo>
                    <a:pt x="1669" y="2343"/>
                  </a:lnTo>
                  <a:lnTo>
                    <a:pt x="1445" y="2664"/>
                  </a:lnTo>
                  <a:lnTo>
                    <a:pt x="1236" y="3017"/>
                  </a:lnTo>
                  <a:lnTo>
                    <a:pt x="1027" y="3386"/>
                  </a:lnTo>
                  <a:lnTo>
                    <a:pt x="819" y="3788"/>
                  </a:lnTo>
                  <a:lnTo>
                    <a:pt x="819" y="3788"/>
                  </a:lnTo>
                  <a:lnTo>
                    <a:pt x="626" y="4221"/>
                  </a:lnTo>
                  <a:lnTo>
                    <a:pt x="466" y="4638"/>
                  </a:lnTo>
                  <a:lnTo>
                    <a:pt x="321" y="5055"/>
                  </a:lnTo>
                  <a:lnTo>
                    <a:pt x="209" y="5457"/>
                  </a:lnTo>
                  <a:lnTo>
                    <a:pt x="129" y="5858"/>
                  </a:lnTo>
                  <a:lnTo>
                    <a:pt x="64" y="6243"/>
                  </a:lnTo>
                  <a:lnTo>
                    <a:pt x="16" y="6628"/>
                  </a:lnTo>
                  <a:lnTo>
                    <a:pt x="0" y="6997"/>
                  </a:lnTo>
                  <a:lnTo>
                    <a:pt x="0" y="7366"/>
                  </a:lnTo>
                  <a:lnTo>
                    <a:pt x="32" y="7736"/>
                  </a:lnTo>
                  <a:lnTo>
                    <a:pt x="80" y="8089"/>
                  </a:lnTo>
                  <a:lnTo>
                    <a:pt x="161" y="8426"/>
                  </a:lnTo>
                  <a:lnTo>
                    <a:pt x="241" y="8763"/>
                  </a:lnTo>
                  <a:lnTo>
                    <a:pt x="353" y="9084"/>
                  </a:lnTo>
                  <a:lnTo>
                    <a:pt x="498" y="9405"/>
                  </a:lnTo>
                  <a:lnTo>
                    <a:pt x="642" y="9710"/>
                  </a:lnTo>
                  <a:lnTo>
                    <a:pt x="819" y="10014"/>
                  </a:lnTo>
                  <a:lnTo>
                    <a:pt x="1011" y="10319"/>
                  </a:lnTo>
                  <a:lnTo>
                    <a:pt x="1204" y="10592"/>
                  </a:lnTo>
                  <a:lnTo>
                    <a:pt x="1429" y="10881"/>
                  </a:lnTo>
                  <a:lnTo>
                    <a:pt x="1669" y="11138"/>
                  </a:lnTo>
                  <a:lnTo>
                    <a:pt x="1926" y="11411"/>
                  </a:lnTo>
                  <a:lnTo>
                    <a:pt x="2199" y="11651"/>
                  </a:lnTo>
                  <a:lnTo>
                    <a:pt x="2488" y="11892"/>
                  </a:lnTo>
                  <a:lnTo>
                    <a:pt x="2793" y="12133"/>
                  </a:lnTo>
                  <a:lnTo>
                    <a:pt x="3114" y="12358"/>
                  </a:lnTo>
                  <a:lnTo>
                    <a:pt x="3451" y="12566"/>
                  </a:lnTo>
                  <a:lnTo>
                    <a:pt x="3788" y="12775"/>
                  </a:lnTo>
                  <a:lnTo>
                    <a:pt x="4141" y="12984"/>
                  </a:lnTo>
                  <a:lnTo>
                    <a:pt x="4510" y="13160"/>
                  </a:lnTo>
                  <a:lnTo>
                    <a:pt x="4895" y="13337"/>
                  </a:lnTo>
                  <a:lnTo>
                    <a:pt x="5296" y="13513"/>
                  </a:lnTo>
                  <a:lnTo>
                    <a:pt x="5697" y="13674"/>
                  </a:lnTo>
                  <a:lnTo>
                    <a:pt x="6099" y="13818"/>
                  </a:lnTo>
                  <a:lnTo>
                    <a:pt x="6532" y="13963"/>
                  </a:lnTo>
                  <a:lnTo>
                    <a:pt x="6965" y="14091"/>
                  </a:lnTo>
                  <a:lnTo>
                    <a:pt x="7399" y="14219"/>
                  </a:lnTo>
                  <a:lnTo>
                    <a:pt x="7848" y="14332"/>
                  </a:lnTo>
                  <a:lnTo>
                    <a:pt x="8313" y="14444"/>
                  </a:lnTo>
                  <a:lnTo>
                    <a:pt x="8779" y="14524"/>
                  </a:lnTo>
                  <a:lnTo>
                    <a:pt x="9244" y="14604"/>
                  </a:lnTo>
                  <a:lnTo>
                    <a:pt x="9726" y="14685"/>
                  </a:lnTo>
                  <a:lnTo>
                    <a:pt x="10207" y="14749"/>
                  </a:lnTo>
                  <a:lnTo>
                    <a:pt x="10705" y="14797"/>
                  </a:lnTo>
                  <a:lnTo>
                    <a:pt x="11186" y="14845"/>
                  </a:lnTo>
                  <a:lnTo>
                    <a:pt x="11684" y="14877"/>
                  </a:lnTo>
                  <a:lnTo>
                    <a:pt x="12197" y="14893"/>
                  </a:lnTo>
                  <a:lnTo>
                    <a:pt x="12695" y="14909"/>
                  </a:lnTo>
                  <a:lnTo>
                    <a:pt x="13208" y="14909"/>
                  </a:lnTo>
                  <a:lnTo>
                    <a:pt x="13722" y="14909"/>
                  </a:lnTo>
                  <a:lnTo>
                    <a:pt x="14219" y="14877"/>
                  </a:lnTo>
                  <a:lnTo>
                    <a:pt x="14733" y="14845"/>
                  </a:lnTo>
                  <a:lnTo>
                    <a:pt x="15247" y="14813"/>
                  </a:lnTo>
                  <a:lnTo>
                    <a:pt x="15760" y="14765"/>
                  </a:lnTo>
                  <a:lnTo>
                    <a:pt x="16274" y="14701"/>
                  </a:lnTo>
                  <a:lnTo>
                    <a:pt x="16787" y="14621"/>
                  </a:lnTo>
                  <a:lnTo>
                    <a:pt x="17301" y="14540"/>
                  </a:lnTo>
                  <a:lnTo>
                    <a:pt x="17814" y="14444"/>
                  </a:lnTo>
                  <a:lnTo>
                    <a:pt x="18328" y="14332"/>
                  </a:lnTo>
                  <a:lnTo>
                    <a:pt x="18825" y="14219"/>
                  </a:lnTo>
                  <a:lnTo>
                    <a:pt x="19339" y="14091"/>
                  </a:lnTo>
                  <a:lnTo>
                    <a:pt x="19837" y="13946"/>
                  </a:lnTo>
                  <a:lnTo>
                    <a:pt x="20318" y="13802"/>
                  </a:lnTo>
                  <a:lnTo>
                    <a:pt x="20816" y="13625"/>
                  </a:lnTo>
                  <a:lnTo>
                    <a:pt x="20816" y="13625"/>
                  </a:lnTo>
                  <a:lnTo>
                    <a:pt x="21201" y="13481"/>
                  </a:lnTo>
                  <a:lnTo>
                    <a:pt x="21522" y="13353"/>
                  </a:lnTo>
                  <a:lnTo>
                    <a:pt x="21794" y="13208"/>
                  </a:lnTo>
                  <a:lnTo>
                    <a:pt x="22019" y="13064"/>
                  </a:lnTo>
                  <a:lnTo>
                    <a:pt x="22212" y="12935"/>
                  </a:lnTo>
                  <a:lnTo>
                    <a:pt x="22372" y="12791"/>
                  </a:lnTo>
                  <a:lnTo>
                    <a:pt x="22517" y="12647"/>
                  </a:lnTo>
                  <a:lnTo>
                    <a:pt x="22661" y="12486"/>
                  </a:lnTo>
                  <a:lnTo>
                    <a:pt x="22918" y="12181"/>
                  </a:lnTo>
                  <a:lnTo>
                    <a:pt x="23062" y="12005"/>
                  </a:lnTo>
                  <a:lnTo>
                    <a:pt x="23239" y="11828"/>
                  </a:lnTo>
                  <a:lnTo>
                    <a:pt x="23448" y="11635"/>
                  </a:lnTo>
                  <a:lnTo>
                    <a:pt x="23688" y="11427"/>
                  </a:lnTo>
                  <a:lnTo>
                    <a:pt x="23977" y="11218"/>
                  </a:lnTo>
                  <a:lnTo>
                    <a:pt x="24314" y="10977"/>
                  </a:lnTo>
                  <a:lnTo>
                    <a:pt x="24314" y="10977"/>
                  </a:lnTo>
                  <a:lnTo>
                    <a:pt x="24426" y="10897"/>
                  </a:lnTo>
                  <a:lnTo>
                    <a:pt x="24539" y="10801"/>
                  </a:lnTo>
                  <a:lnTo>
                    <a:pt x="24651" y="10672"/>
                  </a:lnTo>
                  <a:lnTo>
                    <a:pt x="24747" y="10544"/>
                  </a:lnTo>
                  <a:lnTo>
                    <a:pt x="24844" y="10400"/>
                  </a:lnTo>
                  <a:lnTo>
                    <a:pt x="24924" y="10255"/>
                  </a:lnTo>
                  <a:lnTo>
                    <a:pt x="25101" y="9902"/>
                  </a:lnTo>
                  <a:lnTo>
                    <a:pt x="25261" y="9517"/>
                  </a:lnTo>
                  <a:lnTo>
                    <a:pt x="25405" y="9116"/>
                  </a:lnTo>
                  <a:lnTo>
                    <a:pt x="25550" y="8682"/>
                  </a:lnTo>
                  <a:lnTo>
                    <a:pt x="25694" y="8233"/>
                  </a:lnTo>
                  <a:lnTo>
                    <a:pt x="25951" y="7350"/>
                  </a:lnTo>
                  <a:lnTo>
                    <a:pt x="26096" y="6917"/>
                  </a:lnTo>
                  <a:lnTo>
                    <a:pt x="26224" y="6516"/>
                  </a:lnTo>
                  <a:lnTo>
                    <a:pt x="26384" y="6147"/>
                  </a:lnTo>
                  <a:lnTo>
                    <a:pt x="26529" y="5810"/>
                  </a:lnTo>
                  <a:lnTo>
                    <a:pt x="26625" y="5665"/>
                  </a:lnTo>
                  <a:lnTo>
                    <a:pt x="26705" y="5521"/>
                  </a:lnTo>
                  <a:lnTo>
                    <a:pt x="26802" y="5392"/>
                  </a:lnTo>
                  <a:lnTo>
                    <a:pt x="26898" y="5280"/>
                  </a:lnTo>
                  <a:lnTo>
                    <a:pt x="26898" y="5280"/>
                  </a:lnTo>
                  <a:lnTo>
                    <a:pt x="27075" y="5071"/>
                  </a:lnTo>
                  <a:lnTo>
                    <a:pt x="27267" y="4863"/>
                  </a:lnTo>
                  <a:lnTo>
                    <a:pt x="27428" y="4638"/>
                  </a:lnTo>
                  <a:lnTo>
                    <a:pt x="27588" y="4397"/>
                  </a:lnTo>
                  <a:lnTo>
                    <a:pt x="27733" y="4157"/>
                  </a:lnTo>
                  <a:lnTo>
                    <a:pt x="27877" y="3900"/>
                  </a:lnTo>
                  <a:lnTo>
                    <a:pt x="27989" y="3643"/>
                  </a:lnTo>
                  <a:lnTo>
                    <a:pt x="28086" y="3386"/>
                  </a:lnTo>
                  <a:lnTo>
                    <a:pt x="28182" y="3113"/>
                  </a:lnTo>
                  <a:lnTo>
                    <a:pt x="28246" y="2857"/>
                  </a:lnTo>
                  <a:lnTo>
                    <a:pt x="28294" y="2584"/>
                  </a:lnTo>
                  <a:lnTo>
                    <a:pt x="28326" y="2311"/>
                  </a:lnTo>
                  <a:lnTo>
                    <a:pt x="28326" y="2038"/>
                  </a:lnTo>
                  <a:lnTo>
                    <a:pt x="28326" y="1749"/>
                  </a:lnTo>
                  <a:lnTo>
                    <a:pt x="28278" y="1476"/>
                  </a:lnTo>
                  <a:lnTo>
                    <a:pt x="28230" y="1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0;p13">
              <a:extLst>
                <a:ext uri="{FF2B5EF4-FFF2-40B4-BE49-F238E27FC236}">
                  <a16:creationId xmlns:a16="http://schemas.microsoft.com/office/drawing/2014/main" id="{E557764D-0BF0-F06D-1801-972E032A5F16}"/>
                </a:ext>
              </a:extLst>
            </p:cNvPr>
            <p:cNvSpPr/>
            <p:nvPr/>
          </p:nvSpPr>
          <p:spPr>
            <a:xfrm>
              <a:off x="2946750" y="1090700"/>
              <a:ext cx="1503400" cy="426125"/>
            </a:xfrm>
            <a:custGeom>
              <a:avLst/>
              <a:gdLst/>
              <a:ahLst/>
              <a:cxnLst/>
              <a:rect l="l" t="t" r="r" b="b"/>
              <a:pathLst>
                <a:path w="60136" h="17045" extrusionOk="0">
                  <a:moveTo>
                    <a:pt x="22501" y="1"/>
                  </a:moveTo>
                  <a:lnTo>
                    <a:pt x="21426" y="17"/>
                  </a:lnTo>
                  <a:lnTo>
                    <a:pt x="20351" y="49"/>
                  </a:lnTo>
                  <a:lnTo>
                    <a:pt x="19276" y="97"/>
                  </a:lnTo>
                  <a:lnTo>
                    <a:pt x="18200" y="145"/>
                  </a:lnTo>
                  <a:lnTo>
                    <a:pt x="17125" y="226"/>
                  </a:lnTo>
                  <a:lnTo>
                    <a:pt x="16066" y="322"/>
                  </a:lnTo>
                  <a:lnTo>
                    <a:pt x="14991" y="418"/>
                  </a:lnTo>
                  <a:lnTo>
                    <a:pt x="13915" y="546"/>
                  </a:lnTo>
                  <a:lnTo>
                    <a:pt x="12856" y="675"/>
                  </a:lnTo>
                  <a:lnTo>
                    <a:pt x="11781" y="835"/>
                  </a:lnTo>
                  <a:lnTo>
                    <a:pt x="10272" y="1092"/>
                  </a:lnTo>
                  <a:lnTo>
                    <a:pt x="8764" y="1397"/>
                  </a:lnTo>
                  <a:lnTo>
                    <a:pt x="8009" y="1558"/>
                  </a:lnTo>
                  <a:lnTo>
                    <a:pt x="7255" y="1718"/>
                  </a:lnTo>
                  <a:lnTo>
                    <a:pt x="6517" y="1911"/>
                  </a:lnTo>
                  <a:lnTo>
                    <a:pt x="5762" y="2103"/>
                  </a:lnTo>
                  <a:lnTo>
                    <a:pt x="5024" y="2312"/>
                  </a:lnTo>
                  <a:lnTo>
                    <a:pt x="4286" y="2537"/>
                  </a:lnTo>
                  <a:lnTo>
                    <a:pt x="3564" y="2777"/>
                  </a:lnTo>
                  <a:lnTo>
                    <a:pt x="2826" y="3034"/>
                  </a:lnTo>
                  <a:lnTo>
                    <a:pt x="2103" y="3307"/>
                  </a:lnTo>
                  <a:lnTo>
                    <a:pt x="1397" y="3596"/>
                  </a:lnTo>
                  <a:lnTo>
                    <a:pt x="691" y="3901"/>
                  </a:lnTo>
                  <a:lnTo>
                    <a:pt x="1" y="4238"/>
                  </a:lnTo>
                  <a:lnTo>
                    <a:pt x="4093" y="12904"/>
                  </a:lnTo>
                  <a:lnTo>
                    <a:pt x="5281" y="12567"/>
                  </a:lnTo>
                  <a:lnTo>
                    <a:pt x="6244" y="12342"/>
                  </a:lnTo>
                  <a:lnTo>
                    <a:pt x="7207" y="12134"/>
                  </a:lnTo>
                  <a:lnTo>
                    <a:pt x="8170" y="11941"/>
                  </a:lnTo>
                  <a:lnTo>
                    <a:pt x="9133" y="11749"/>
                  </a:lnTo>
                  <a:lnTo>
                    <a:pt x="10112" y="11588"/>
                  </a:lnTo>
                  <a:lnTo>
                    <a:pt x="11091" y="11428"/>
                  </a:lnTo>
                  <a:lnTo>
                    <a:pt x="12070" y="11299"/>
                  </a:lnTo>
                  <a:lnTo>
                    <a:pt x="13049" y="11171"/>
                  </a:lnTo>
                  <a:lnTo>
                    <a:pt x="14028" y="11042"/>
                  </a:lnTo>
                  <a:lnTo>
                    <a:pt x="15007" y="10946"/>
                  </a:lnTo>
                  <a:lnTo>
                    <a:pt x="16002" y="10850"/>
                  </a:lnTo>
                  <a:lnTo>
                    <a:pt x="16981" y="10786"/>
                  </a:lnTo>
                  <a:lnTo>
                    <a:pt x="17960" y="10721"/>
                  </a:lnTo>
                  <a:lnTo>
                    <a:pt x="18955" y="10657"/>
                  </a:lnTo>
                  <a:lnTo>
                    <a:pt x="19950" y="10625"/>
                  </a:lnTo>
                  <a:lnTo>
                    <a:pt x="20929" y="10593"/>
                  </a:lnTo>
                  <a:lnTo>
                    <a:pt x="21924" y="10577"/>
                  </a:lnTo>
                  <a:lnTo>
                    <a:pt x="22919" y="10577"/>
                  </a:lnTo>
                  <a:lnTo>
                    <a:pt x="23898" y="10593"/>
                  </a:lnTo>
                  <a:lnTo>
                    <a:pt x="24893" y="10609"/>
                  </a:lnTo>
                  <a:lnTo>
                    <a:pt x="25888" y="10641"/>
                  </a:lnTo>
                  <a:lnTo>
                    <a:pt x="26867" y="10673"/>
                  </a:lnTo>
                  <a:lnTo>
                    <a:pt x="27862" y="10738"/>
                  </a:lnTo>
                  <a:lnTo>
                    <a:pt x="28857" y="10802"/>
                  </a:lnTo>
                  <a:lnTo>
                    <a:pt x="29836" y="10882"/>
                  </a:lnTo>
                  <a:lnTo>
                    <a:pt x="30831" y="10962"/>
                  </a:lnTo>
                  <a:lnTo>
                    <a:pt x="31810" y="11059"/>
                  </a:lnTo>
                  <a:lnTo>
                    <a:pt x="32789" y="11171"/>
                  </a:lnTo>
                  <a:lnTo>
                    <a:pt x="33784" y="11283"/>
                  </a:lnTo>
                  <a:lnTo>
                    <a:pt x="34763" y="11412"/>
                  </a:lnTo>
                  <a:lnTo>
                    <a:pt x="35742" y="11556"/>
                  </a:lnTo>
                  <a:lnTo>
                    <a:pt x="36705" y="11700"/>
                  </a:lnTo>
                  <a:lnTo>
                    <a:pt x="37972" y="11925"/>
                  </a:lnTo>
                  <a:lnTo>
                    <a:pt x="39240" y="12150"/>
                  </a:lnTo>
                  <a:lnTo>
                    <a:pt x="40492" y="12407"/>
                  </a:lnTo>
                  <a:lnTo>
                    <a:pt x="41744" y="12663"/>
                  </a:lnTo>
                  <a:lnTo>
                    <a:pt x="42980" y="12952"/>
                  </a:lnTo>
                  <a:lnTo>
                    <a:pt x="44232" y="13241"/>
                  </a:lnTo>
                  <a:lnTo>
                    <a:pt x="45467" y="13562"/>
                  </a:lnTo>
                  <a:lnTo>
                    <a:pt x="46703" y="13883"/>
                  </a:lnTo>
                  <a:lnTo>
                    <a:pt x="47939" y="14236"/>
                  </a:lnTo>
                  <a:lnTo>
                    <a:pt x="49159" y="14589"/>
                  </a:lnTo>
                  <a:lnTo>
                    <a:pt x="50378" y="14958"/>
                  </a:lnTo>
                  <a:lnTo>
                    <a:pt x="51598" y="15360"/>
                  </a:lnTo>
                  <a:lnTo>
                    <a:pt x="52818" y="15761"/>
                  </a:lnTo>
                  <a:lnTo>
                    <a:pt x="54037" y="16178"/>
                  </a:lnTo>
                  <a:lnTo>
                    <a:pt x="55241" y="16611"/>
                  </a:lnTo>
                  <a:lnTo>
                    <a:pt x="56445" y="17045"/>
                  </a:lnTo>
                  <a:lnTo>
                    <a:pt x="60136" y="8138"/>
                  </a:lnTo>
                  <a:lnTo>
                    <a:pt x="58403" y="7399"/>
                  </a:lnTo>
                  <a:lnTo>
                    <a:pt x="56653" y="6677"/>
                  </a:lnTo>
                  <a:lnTo>
                    <a:pt x="54888" y="5987"/>
                  </a:lnTo>
                  <a:lnTo>
                    <a:pt x="53107" y="5345"/>
                  </a:lnTo>
                  <a:lnTo>
                    <a:pt x="51325" y="4719"/>
                  </a:lnTo>
                  <a:lnTo>
                    <a:pt x="49528" y="4141"/>
                  </a:lnTo>
                  <a:lnTo>
                    <a:pt x="47714" y="3596"/>
                  </a:lnTo>
                  <a:lnTo>
                    <a:pt x="46799" y="3339"/>
                  </a:lnTo>
                  <a:lnTo>
                    <a:pt x="45885" y="3082"/>
                  </a:lnTo>
                  <a:lnTo>
                    <a:pt x="44857" y="2825"/>
                  </a:lnTo>
                  <a:lnTo>
                    <a:pt x="43814" y="2569"/>
                  </a:lnTo>
                  <a:lnTo>
                    <a:pt x="42755" y="2312"/>
                  </a:lnTo>
                  <a:lnTo>
                    <a:pt x="41712" y="2087"/>
                  </a:lnTo>
                  <a:lnTo>
                    <a:pt x="40669" y="1863"/>
                  </a:lnTo>
                  <a:lnTo>
                    <a:pt x="39609" y="1654"/>
                  </a:lnTo>
                  <a:lnTo>
                    <a:pt x="38550" y="1445"/>
                  </a:lnTo>
                  <a:lnTo>
                    <a:pt x="37491" y="1269"/>
                  </a:lnTo>
                  <a:lnTo>
                    <a:pt x="36432" y="1092"/>
                  </a:lnTo>
                  <a:lnTo>
                    <a:pt x="35357" y="932"/>
                  </a:lnTo>
                  <a:lnTo>
                    <a:pt x="34297" y="771"/>
                  </a:lnTo>
                  <a:lnTo>
                    <a:pt x="33238" y="643"/>
                  </a:lnTo>
                  <a:lnTo>
                    <a:pt x="32163" y="514"/>
                  </a:lnTo>
                  <a:lnTo>
                    <a:pt x="31088" y="402"/>
                  </a:lnTo>
                  <a:lnTo>
                    <a:pt x="30012" y="306"/>
                  </a:lnTo>
                  <a:lnTo>
                    <a:pt x="28953" y="226"/>
                  </a:lnTo>
                  <a:lnTo>
                    <a:pt x="27878" y="145"/>
                  </a:lnTo>
                  <a:lnTo>
                    <a:pt x="26802" y="97"/>
                  </a:lnTo>
                  <a:lnTo>
                    <a:pt x="25727" y="49"/>
                  </a:lnTo>
                  <a:lnTo>
                    <a:pt x="24652" y="17"/>
                  </a:lnTo>
                  <a:lnTo>
                    <a:pt x="23577"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p13">
              <a:extLst>
                <a:ext uri="{FF2B5EF4-FFF2-40B4-BE49-F238E27FC236}">
                  <a16:creationId xmlns:a16="http://schemas.microsoft.com/office/drawing/2014/main" id="{A3DE7F2F-C632-B062-91C6-A49AFB5C58D4}"/>
                </a:ext>
              </a:extLst>
            </p:cNvPr>
            <p:cNvSpPr/>
            <p:nvPr/>
          </p:nvSpPr>
          <p:spPr>
            <a:xfrm>
              <a:off x="2933125" y="4667600"/>
              <a:ext cx="289700" cy="365125"/>
            </a:xfrm>
            <a:custGeom>
              <a:avLst/>
              <a:gdLst/>
              <a:ahLst/>
              <a:cxnLst/>
              <a:rect l="l" t="t" r="r" b="b"/>
              <a:pathLst>
                <a:path w="11588" h="14605" extrusionOk="0">
                  <a:moveTo>
                    <a:pt x="8859" y="0"/>
                  </a:moveTo>
                  <a:lnTo>
                    <a:pt x="8586" y="17"/>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lnTo>
                    <a:pt x="1798" y="12182"/>
                  </a:lnTo>
                  <a:lnTo>
                    <a:pt x="2006" y="12486"/>
                  </a:lnTo>
                  <a:lnTo>
                    <a:pt x="2231" y="12775"/>
                  </a:lnTo>
                  <a:lnTo>
                    <a:pt x="2472" y="13048"/>
                  </a:lnTo>
                  <a:lnTo>
                    <a:pt x="2713" y="13321"/>
                  </a:lnTo>
                  <a:lnTo>
                    <a:pt x="2985" y="13562"/>
                  </a:lnTo>
                  <a:lnTo>
                    <a:pt x="3258" y="13802"/>
                  </a:lnTo>
                  <a:lnTo>
                    <a:pt x="3547" y="14011"/>
                  </a:lnTo>
                  <a:lnTo>
                    <a:pt x="3852" y="14220"/>
                  </a:lnTo>
                  <a:lnTo>
                    <a:pt x="4109" y="14364"/>
                  </a:lnTo>
                  <a:lnTo>
                    <a:pt x="4382" y="14493"/>
                  </a:lnTo>
                  <a:lnTo>
                    <a:pt x="4526" y="14541"/>
                  </a:lnTo>
                  <a:lnTo>
                    <a:pt x="4670" y="14573"/>
                  </a:lnTo>
                  <a:lnTo>
                    <a:pt x="481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8378" y="11861"/>
                  </a:lnTo>
                  <a:lnTo>
                    <a:pt x="8827" y="11219"/>
                  </a:lnTo>
                  <a:lnTo>
                    <a:pt x="9244" y="10545"/>
                  </a:lnTo>
                  <a:lnTo>
                    <a:pt x="9630" y="9854"/>
                  </a:lnTo>
                  <a:lnTo>
                    <a:pt x="9983" y="9164"/>
                  </a:lnTo>
                  <a:lnTo>
                    <a:pt x="10320" y="8458"/>
                  </a:lnTo>
                  <a:lnTo>
                    <a:pt x="10609" y="7752"/>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2;p13">
              <a:extLst>
                <a:ext uri="{FF2B5EF4-FFF2-40B4-BE49-F238E27FC236}">
                  <a16:creationId xmlns:a16="http://schemas.microsoft.com/office/drawing/2014/main" id="{3FA8F9C8-3ADB-3CEF-37C2-6D518C72C9E3}"/>
                </a:ext>
              </a:extLst>
            </p:cNvPr>
            <p:cNvSpPr/>
            <p:nvPr/>
          </p:nvSpPr>
          <p:spPr>
            <a:xfrm>
              <a:off x="2933125" y="4667600"/>
              <a:ext cx="289700" cy="365125"/>
            </a:xfrm>
            <a:custGeom>
              <a:avLst/>
              <a:gdLst/>
              <a:ahLst/>
              <a:cxnLst/>
              <a:rect l="l" t="t" r="r" b="b"/>
              <a:pathLst>
                <a:path w="11588" h="14605" fill="none" extrusionOk="0">
                  <a:moveTo>
                    <a:pt x="1798" y="12182"/>
                  </a:moveTo>
                  <a:lnTo>
                    <a:pt x="1798" y="12182"/>
                  </a:lnTo>
                  <a:lnTo>
                    <a:pt x="2006" y="12486"/>
                  </a:lnTo>
                  <a:lnTo>
                    <a:pt x="2231" y="12775"/>
                  </a:lnTo>
                  <a:lnTo>
                    <a:pt x="2472" y="13048"/>
                  </a:lnTo>
                  <a:lnTo>
                    <a:pt x="2713" y="13321"/>
                  </a:lnTo>
                  <a:lnTo>
                    <a:pt x="2985" y="13562"/>
                  </a:lnTo>
                  <a:lnTo>
                    <a:pt x="3258" y="13802"/>
                  </a:lnTo>
                  <a:lnTo>
                    <a:pt x="3547" y="14011"/>
                  </a:lnTo>
                  <a:lnTo>
                    <a:pt x="3852" y="14220"/>
                  </a:lnTo>
                  <a:lnTo>
                    <a:pt x="3852" y="14220"/>
                  </a:lnTo>
                  <a:lnTo>
                    <a:pt x="4109" y="14364"/>
                  </a:lnTo>
                  <a:lnTo>
                    <a:pt x="4382" y="14493"/>
                  </a:lnTo>
                  <a:lnTo>
                    <a:pt x="4526" y="14541"/>
                  </a:lnTo>
                  <a:lnTo>
                    <a:pt x="4670" y="14573"/>
                  </a:lnTo>
                  <a:lnTo>
                    <a:pt x="4815" y="14605"/>
                  </a:lnTo>
                  <a:lnTo>
                    <a:pt x="4975" y="14605"/>
                  </a:lnTo>
                  <a:lnTo>
                    <a:pt x="4975" y="14605"/>
                  </a:lnTo>
                  <a:lnTo>
                    <a:pt x="5184" y="14589"/>
                  </a:lnTo>
                  <a:lnTo>
                    <a:pt x="5377" y="14557"/>
                  </a:lnTo>
                  <a:lnTo>
                    <a:pt x="5585" y="14509"/>
                  </a:lnTo>
                  <a:lnTo>
                    <a:pt x="5778" y="14428"/>
                  </a:lnTo>
                  <a:lnTo>
                    <a:pt x="5970" y="14332"/>
                  </a:lnTo>
                  <a:lnTo>
                    <a:pt x="6163" y="14220"/>
                  </a:lnTo>
                  <a:lnTo>
                    <a:pt x="6356" y="14091"/>
                  </a:lnTo>
                  <a:lnTo>
                    <a:pt x="6548" y="13947"/>
                  </a:lnTo>
                  <a:lnTo>
                    <a:pt x="6741" y="13786"/>
                  </a:lnTo>
                  <a:lnTo>
                    <a:pt x="6917" y="13626"/>
                  </a:lnTo>
                  <a:lnTo>
                    <a:pt x="7270" y="13273"/>
                  </a:lnTo>
                  <a:lnTo>
                    <a:pt x="7607" y="12888"/>
                  </a:lnTo>
                  <a:lnTo>
                    <a:pt x="7912" y="12503"/>
                  </a:lnTo>
                  <a:lnTo>
                    <a:pt x="7912" y="12503"/>
                  </a:lnTo>
                  <a:lnTo>
                    <a:pt x="8378" y="11861"/>
                  </a:lnTo>
                  <a:lnTo>
                    <a:pt x="8827" y="11219"/>
                  </a:lnTo>
                  <a:lnTo>
                    <a:pt x="9244" y="10545"/>
                  </a:lnTo>
                  <a:lnTo>
                    <a:pt x="9630" y="9854"/>
                  </a:lnTo>
                  <a:lnTo>
                    <a:pt x="9983" y="9164"/>
                  </a:lnTo>
                  <a:lnTo>
                    <a:pt x="10320" y="8458"/>
                  </a:lnTo>
                  <a:lnTo>
                    <a:pt x="10609" y="7752"/>
                  </a:lnTo>
                  <a:lnTo>
                    <a:pt x="10881" y="7046"/>
                  </a:lnTo>
                  <a:lnTo>
                    <a:pt x="10881" y="7046"/>
                  </a:lnTo>
                  <a:lnTo>
                    <a:pt x="11090" y="6420"/>
                  </a:lnTo>
                  <a:lnTo>
                    <a:pt x="11267" y="5794"/>
                  </a:lnTo>
                  <a:lnTo>
                    <a:pt x="11411" y="5168"/>
                  </a:lnTo>
                  <a:lnTo>
                    <a:pt x="11459" y="4863"/>
                  </a:lnTo>
                  <a:lnTo>
                    <a:pt x="11507" y="4558"/>
                  </a:lnTo>
                  <a:lnTo>
                    <a:pt x="11539" y="4253"/>
                  </a:lnTo>
                  <a:lnTo>
                    <a:pt x="11571" y="3948"/>
                  </a:lnTo>
                  <a:lnTo>
                    <a:pt x="11588" y="3660"/>
                  </a:lnTo>
                  <a:lnTo>
                    <a:pt x="11571" y="3355"/>
                  </a:lnTo>
                  <a:lnTo>
                    <a:pt x="11555" y="3066"/>
                  </a:lnTo>
                  <a:lnTo>
                    <a:pt x="11523" y="2793"/>
                  </a:lnTo>
                  <a:lnTo>
                    <a:pt x="11475" y="2504"/>
                  </a:lnTo>
                  <a:lnTo>
                    <a:pt x="11427" y="2231"/>
                  </a:lnTo>
                  <a:lnTo>
                    <a:pt x="11427" y="2231"/>
                  </a:lnTo>
                  <a:lnTo>
                    <a:pt x="11347" y="1974"/>
                  </a:lnTo>
                  <a:lnTo>
                    <a:pt x="11234" y="1718"/>
                  </a:lnTo>
                  <a:lnTo>
                    <a:pt x="11122" y="1477"/>
                  </a:lnTo>
                  <a:lnTo>
                    <a:pt x="10994" y="1252"/>
                  </a:lnTo>
                  <a:lnTo>
                    <a:pt x="10833" y="1044"/>
                  </a:lnTo>
                  <a:lnTo>
                    <a:pt x="10673" y="851"/>
                  </a:lnTo>
                  <a:lnTo>
                    <a:pt x="10496" y="658"/>
                  </a:lnTo>
                  <a:lnTo>
                    <a:pt x="10288" y="498"/>
                  </a:lnTo>
                  <a:lnTo>
                    <a:pt x="10079" y="370"/>
                  </a:lnTo>
                  <a:lnTo>
                    <a:pt x="9870" y="241"/>
                  </a:lnTo>
                  <a:lnTo>
                    <a:pt x="9630" y="145"/>
                  </a:lnTo>
                  <a:lnTo>
                    <a:pt x="9389" y="81"/>
                  </a:lnTo>
                  <a:lnTo>
                    <a:pt x="9132" y="33"/>
                  </a:lnTo>
                  <a:lnTo>
                    <a:pt x="8859" y="0"/>
                  </a:lnTo>
                  <a:lnTo>
                    <a:pt x="8586" y="17"/>
                  </a:lnTo>
                  <a:lnTo>
                    <a:pt x="8314" y="49"/>
                  </a:lnTo>
                  <a:lnTo>
                    <a:pt x="8314" y="49"/>
                  </a:lnTo>
                  <a:lnTo>
                    <a:pt x="8105" y="97"/>
                  </a:lnTo>
                  <a:lnTo>
                    <a:pt x="7896" y="161"/>
                  </a:lnTo>
                  <a:lnTo>
                    <a:pt x="7704" y="225"/>
                  </a:lnTo>
                  <a:lnTo>
                    <a:pt x="7495" y="305"/>
                  </a:lnTo>
                  <a:lnTo>
                    <a:pt x="7286" y="402"/>
                  </a:lnTo>
                  <a:lnTo>
                    <a:pt x="7094" y="514"/>
                  </a:lnTo>
                  <a:lnTo>
                    <a:pt x="6693" y="739"/>
                  </a:lnTo>
                  <a:lnTo>
                    <a:pt x="6307" y="1012"/>
                  </a:lnTo>
                  <a:lnTo>
                    <a:pt x="5938" y="1300"/>
                  </a:lnTo>
                  <a:lnTo>
                    <a:pt x="5569" y="1621"/>
                  </a:lnTo>
                  <a:lnTo>
                    <a:pt x="5200" y="1942"/>
                  </a:lnTo>
                  <a:lnTo>
                    <a:pt x="5200" y="1942"/>
                  </a:lnTo>
                  <a:lnTo>
                    <a:pt x="4799" y="2328"/>
                  </a:lnTo>
                  <a:lnTo>
                    <a:pt x="4398" y="2729"/>
                  </a:lnTo>
                  <a:lnTo>
                    <a:pt x="4012" y="3146"/>
                  </a:lnTo>
                  <a:lnTo>
                    <a:pt x="3627" y="3563"/>
                  </a:lnTo>
                  <a:lnTo>
                    <a:pt x="3258" y="3997"/>
                  </a:lnTo>
                  <a:lnTo>
                    <a:pt x="2905" y="4446"/>
                  </a:lnTo>
                  <a:lnTo>
                    <a:pt x="2552" y="4895"/>
                  </a:lnTo>
                  <a:lnTo>
                    <a:pt x="2231" y="5361"/>
                  </a:lnTo>
                  <a:lnTo>
                    <a:pt x="1894" y="5826"/>
                  </a:lnTo>
                  <a:lnTo>
                    <a:pt x="1589" y="6292"/>
                  </a:lnTo>
                  <a:lnTo>
                    <a:pt x="1284" y="6773"/>
                  </a:lnTo>
                  <a:lnTo>
                    <a:pt x="995" y="7271"/>
                  </a:lnTo>
                  <a:lnTo>
                    <a:pt x="722" y="7768"/>
                  </a:lnTo>
                  <a:lnTo>
                    <a:pt x="466" y="8266"/>
                  </a:lnTo>
                  <a:lnTo>
                    <a:pt x="225" y="8763"/>
                  </a:lnTo>
                  <a:lnTo>
                    <a:pt x="0" y="92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p13">
              <a:extLst>
                <a:ext uri="{FF2B5EF4-FFF2-40B4-BE49-F238E27FC236}">
                  <a16:creationId xmlns:a16="http://schemas.microsoft.com/office/drawing/2014/main" id="{D34B960D-E327-1BD5-BEA8-4BAD49D016DF}"/>
                </a:ext>
              </a:extLst>
            </p:cNvPr>
            <p:cNvSpPr/>
            <p:nvPr/>
          </p:nvSpPr>
          <p:spPr>
            <a:xfrm>
              <a:off x="4833700" y="709950"/>
              <a:ext cx="453000" cy="422500"/>
            </a:xfrm>
            <a:custGeom>
              <a:avLst/>
              <a:gdLst/>
              <a:ahLst/>
              <a:cxnLst/>
              <a:rect l="l" t="t" r="r" b="b"/>
              <a:pathLst>
                <a:path w="18120" h="16900" extrusionOk="0">
                  <a:moveTo>
                    <a:pt x="2649" y="0"/>
                  </a:moveTo>
                  <a:lnTo>
                    <a:pt x="2055" y="17"/>
                  </a:lnTo>
                  <a:lnTo>
                    <a:pt x="1445" y="65"/>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244" y="5024"/>
                  </a:lnTo>
                  <a:lnTo>
                    <a:pt x="5602" y="4494"/>
                  </a:lnTo>
                  <a:lnTo>
                    <a:pt x="5265" y="4237"/>
                  </a:lnTo>
                  <a:lnTo>
                    <a:pt x="4944" y="3997"/>
                  </a:lnTo>
                  <a:lnTo>
                    <a:pt x="4655" y="3804"/>
                  </a:lnTo>
                  <a:lnTo>
                    <a:pt x="4430" y="3660"/>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4366" y="6356"/>
                  </a:lnTo>
                  <a:lnTo>
                    <a:pt x="5200" y="7271"/>
                  </a:lnTo>
                  <a:lnTo>
                    <a:pt x="5521" y="7592"/>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4494" y="81"/>
                  </a:lnTo>
                  <a:lnTo>
                    <a:pt x="3836" y="33"/>
                  </a:lnTo>
                  <a:lnTo>
                    <a:pt x="3226"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p13">
              <a:extLst>
                <a:ext uri="{FF2B5EF4-FFF2-40B4-BE49-F238E27FC236}">
                  <a16:creationId xmlns:a16="http://schemas.microsoft.com/office/drawing/2014/main" id="{F8204184-6425-E98D-CA63-F4562D4BE91F}"/>
                </a:ext>
              </a:extLst>
            </p:cNvPr>
            <p:cNvSpPr/>
            <p:nvPr/>
          </p:nvSpPr>
          <p:spPr>
            <a:xfrm>
              <a:off x="4833700" y="709950"/>
              <a:ext cx="453000" cy="422500"/>
            </a:xfrm>
            <a:custGeom>
              <a:avLst/>
              <a:gdLst/>
              <a:ahLst/>
              <a:cxnLst/>
              <a:rect l="l" t="t" r="r" b="b"/>
              <a:pathLst>
                <a:path w="18120" h="16900" fill="none" extrusionOk="0">
                  <a:moveTo>
                    <a:pt x="18120" y="12775"/>
                  </a:moveTo>
                  <a:lnTo>
                    <a:pt x="18120" y="12775"/>
                  </a:lnTo>
                  <a:lnTo>
                    <a:pt x="17381" y="11475"/>
                  </a:lnTo>
                  <a:lnTo>
                    <a:pt x="16611" y="10175"/>
                  </a:lnTo>
                  <a:lnTo>
                    <a:pt x="15809" y="8908"/>
                  </a:lnTo>
                  <a:lnTo>
                    <a:pt x="14990" y="7640"/>
                  </a:lnTo>
                  <a:lnTo>
                    <a:pt x="14573" y="7014"/>
                  </a:lnTo>
                  <a:lnTo>
                    <a:pt x="14140" y="6404"/>
                  </a:lnTo>
                  <a:lnTo>
                    <a:pt x="13706" y="5794"/>
                  </a:lnTo>
                  <a:lnTo>
                    <a:pt x="13257" y="5200"/>
                  </a:lnTo>
                  <a:lnTo>
                    <a:pt x="12808" y="4606"/>
                  </a:lnTo>
                  <a:lnTo>
                    <a:pt x="12342" y="4013"/>
                  </a:lnTo>
                  <a:lnTo>
                    <a:pt x="11877" y="3435"/>
                  </a:lnTo>
                  <a:lnTo>
                    <a:pt x="11395" y="2873"/>
                  </a:lnTo>
                  <a:lnTo>
                    <a:pt x="11395" y="2873"/>
                  </a:lnTo>
                  <a:lnTo>
                    <a:pt x="10705" y="2103"/>
                  </a:lnTo>
                  <a:lnTo>
                    <a:pt x="10416" y="1782"/>
                  </a:lnTo>
                  <a:lnTo>
                    <a:pt x="10143" y="1509"/>
                  </a:lnTo>
                  <a:lnTo>
                    <a:pt x="9871" y="1268"/>
                  </a:lnTo>
                  <a:lnTo>
                    <a:pt x="9614" y="1076"/>
                  </a:lnTo>
                  <a:lnTo>
                    <a:pt x="9373" y="899"/>
                  </a:lnTo>
                  <a:lnTo>
                    <a:pt x="9116" y="771"/>
                  </a:lnTo>
                  <a:lnTo>
                    <a:pt x="8844" y="642"/>
                  </a:lnTo>
                  <a:lnTo>
                    <a:pt x="8555" y="546"/>
                  </a:lnTo>
                  <a:lnTo>
                    <a:pt x="8234" y="466"/>
                  </a:lnTo>
                  <a:lnTo>
                    <a:pt x="7897" y="402"/>
                  </a:lnTo>
                  <a:lnTo>
                    <a:pt x="7511" y="354"/>
                  </a:lnTo>
                  <a:lnTo>
                    <a:pt x="7078" y="305"/>
                  </a:lnTo>
                  <a:lnTo>
                    <a:pt x="6051" y="225"/>
                  </a:lnTo>
                  <a:lnTo>
                    <a:pt x="6051" y="225"/>
                  </a:lnTo>
                  <a:lnTo>
                    <a:pt x="4494" y="81"/>
                  </a:lnTo>
                  <a:lnTo>
                    <a:pt x="3836" y="33"/>
                  </a:lnTo>
                  <a:lnTo>
                    <a:pt x="3226" y="0"/>
                  </a:lnTo>
                  <a:lnTo>
                    <a:pt x="2649" y="0"/>
                  </a:lnTo>
                  <a:lnTo>
                    <a:pt x="2055" y="17"/>
                  </a:lnTo>
                  <a:lnTo>
                    <a:pt x="1445" y="65"/>
                  </a:lnTo>
                  <a:lnTo>
                    <a:pt x="771" y="161"/>
                  </a:lnTo>
                  <a:lnTo>
                    <a:pt x="771" y="161"/>
                  </a:lnTo>
                  <a:lnTo>
                    <a:pt x="578" y="193"/>
                  </a:lnTo>
                  <a:lnTo>
                    <a:pt x="418" y="257"/>
                  </a:lnTo>
                  <a:lnTo>
                    <a:pt x="273" y="337"/>
                  </a:lnTo>
                  <a:lnTo>
                    <a:pt x="161" y="418"/>
                  </a:lnTo>
                  <a:lnTo>
                    <a:pt x="81" y="514"/>
                  </a:lnTo>
                  <a:lnTo>
                    <a:pt x="17" y="626"/>
                  </a:lnTo>
                  <a:lnTo>
                    <a:pt x="1" y="739"/>
                  </a:lnTo>
                  <a:lnTo>
                    <a:pt x="1" y="867"/>
                  </a:lnTo>
                  <a:lnTo>
                    <a:pt x="17" y="979"/>
                  </a:lnTo>
                  <a:lnTo>
                    <a:pt x="65" y="1092"/>
                  </a:lnTo>
                  <a:lnTo>
                    <a:pt x="145" y="1220"/>
                  </a:lnTo>
                  <a:lnTo>
                    <a:pt x="241" y="1316"/>
                  </a:lnTo>
                  <a:lnTo>
                    <a:pt x="354" y="1429"/>
                  </a:lnTo>
                  <a:lnTo>
                    <a:pt x="498" y="1509"/>
                  </a:lnTo>
                  <a:lnTo>
                    <a:pt x="675" y="1589"/>
                  </a:lnTo>
                  <a:lnTo>
                    <a:pt x="867" y="1653"/>
                  </a:lnTo>
                  <a:lnTo>
                    <a:pt x="867" y="1653"/>
                  </a:lnTo>
                  <a:lnTo>
                    <a:pt x="1252" y="1734"/>
                  </a:lnTo>
                  <a:lnTo>
                    <a:pt x="1638" y="1814"/>
                  </a:lnTo>
                  <a:lnTo>
                    <a:pt x="2039" y="1878"/>
                  </a:lnTo>
                  <a:lnTo>
                    <a:pt x="2456" y="1926"/>
                  </a:lnTo>
                  <a:lnTo>
                    <a:pt x="4093" y="2103"/>
                  </a:lnTo>
                  <a:lnTo>
                    <a:pt x="4510" y="2167"/>
                  </a:lnTo>
                  <a:lnTo>
                    <a:pt x="4912" y="2231"/>
                  </a:lnTo>
                  <a:lnTo>
                    <a:pt x="5313" y="2295"/>
                  </a:lnTo>
                  <a:lnTo>
                    <a:pt x="5698" y="2392"/>
                  </a:lnTo>
                  <a:lnTo>
                    <a:pt x="6083" y="2504"/>
                  </a:lnTo>
                  <a:lnTo>
                    <a:pt x="6452" y="2632"/>
                  </a:lnTo>
                  <a:lnTo>
                    <a:pt x="6805" y="2793"/>
                  </a:lnTo>
                  <a:lnTo>
                    <a:pt x="7142" y="2970"/>
                  </a:lnTo>
                  <a:lnTo>
                    <a:pt x="7142" y="2970"/>
                  </a:lnTo>
                  <a:lnTo>
                    <a:pt x="7239" y="3050"/>
                  </a:lnTo>
                  <a:lnTo>
                    <a:pt x="7367" y="3146"/>
                  </a:lnTo>
                  <a:lnTo>
                    <a:pt x="7528" y="3290"/>
                  </a:lnTo>
                  <a:lnTo>
                    <a:pt x="7688" y="3467"/>
                  </a:lnTo>
                  <a:lnTo>
                    <a:pt x="7848" y="3692"/>
                  </a:lnTo>
                  <a:lnTo>
                    <a:pt x="8009" y="3932"/>
                  </a:lnTo>
                  <a:lnTo>
                    <a:pt x="8153" y="4221"/>
                  </a:lnTo>
                  <a:lnTo>
                    <a:pt x="8218" y="4366"/>
                  </a:lnTo>
                  <a:lnTo>
                    <a:pt x="8266" y="4526"/>
                  </a:lnTo>
                  <a:lnTo>
                    <a:pt x="8266" y="4526"/>
                  </a:lnTo>
                  <a:lnTo>
                    <a:pt x="8298" y="4719"/>
                  </a:lnTo>
                  <a:lnTo>
                    <a:pt x="8330" y="4895"/>
                  </a:lnTo>
                  <a:lnTo>
                    <a:pt x="8314" y="5072"/>
                  </a:lnTo>
                  <a:lnTo>
                    <a:pt x="8298" y="5232"/>
                  </a:lnTo>
                  <a:lnTo>
                    <a:pt x="8250" y="5393"/>
                  </a:lnTo>
                  <a:lnTo>
                    <a:pt x="8186" y="5521"/>
                  </a:lnTo>
                  <a:lnTo>
                    <a:pt x="8105" y="5634"/>
                  </a:lnTo>
                  <a:lnTo>
                    <a:pt x="7993" y="5730"/>
                  </a:lnTo>
                  <a:lnTo>
                    <a:pt x="7881" y="5810"/>
                  </a:lnTo>
                  <a:lnTo>
                    <a:pt x="7752" y="5858"/>
                  </a:lnTo>
                  <a:lnTo>
                    <a:pt x="7608" y="5874"/>
                  </a:lnTo>
                  <a:lnTo>
                    <a:pt x="7447" y="5858"/>
                  </a:lnTo>
                  <a:lnTo>
                    <a:pt x="7287" y="5810"/>
                  </a:lnTo>
                  <a:lnTo>
                    <a:pt x="7094" y="5730"/>
                  </a:lnTo>
                  <a:lnTo>
                    <a:pt x="6918" y="5602"/>
                  </a:lnTo>
                  <a:lnTo>
                    <a:pt x="6709" y="5441"/>
                  </a:lnTo>
                  <a:lnTo>
                    <a:pt x="6709" y="5441"/>
                  </a:lnTo>
                  <a:lnTo>
                    <a:pt x="6244" y="5024"/>
                  </a:lnTo>
                  <a:lnTo>
                    <a:pt x="5602" y="4494"/>
                  </a:lnTo>
                  <a:lnTo>
                    <a:pt x="5265" y="4237"/>
                  </a:lnTo>
                  <a:lnTo>
                    <a:pt x="4944" y="3997"/>
                  </a:lnTo>
                  <a:lnTo>
                    <a:pt x="4655" y="3804"/>
                  </a:lnTo>
                  <a:lnTo>
                    <a:pt x="4430" y="3660"/>
                  </a:lnTo>
                  <a:lnTo>
                    <a:pt x="4430" y="3660"/>
                  </a:lnTo>
                  <a:lnTo>
                    <a:pt x="4077" y="3499"/>
                  </a:lnTo>
                  <a:lnTo>
                    <a:pt x="4077" y="3499"/>
                  </a:lnTo>
                  <a:lnTo>
                    <a:pt x="3884" y="3419"/>
                  </a:lnTo>
                  <a:lnTo>
                    <a:pt x="3692" y="3387"/>
                  </a:lnTo>
                  <a:lnTo>
                    <a:pt x="3515" y="3371"/>
                  </a:lnTo>
                  <a:lnTo>
                    <a:pt x="3339" y="3371"/>
                  </a:lnTo>
                  <a:lnTo>
                    <a:pt x="3162" y="3403"/>
                  </a:lnTo>
                  <a:lnTo>
                    <a:pt x="3018" y="3451"/>
                  </a:lnTo>
                  <a:lnTo>
                    <a:pt x="2889" y="3531"/>
                  </a:lnTo>
                  <a:lnTo>
                    <a:pt x="2777" y="3611"/>
                  </a:lnTo>
                  <a:lnTo>
                    <a:pt x="2681" y="3724"/>
                  </a:lnTo>
                  <a:lnTo>
                    <a:pt x="2617" y="3852"/>
                  </a:lnTo>
                  <a:lnTo>
                    <a:pt x="2584" y="3981"/>
                  </a:lnTo>
                  <a:lnTo>
                    <a:pt x="2584" y="4125"/>
                  </a:lnTo>
                  <a:lnTo>
                    <a:pt x="2617" y="4286"/>
                  </a:lnTo>
                  <a:lnTo>
                    <a:pt x="2681" y="4462"/>
                  </a:lnTo>
                  <a:lnTo>
                    <a:pt x="2793" y="4623"/>
                  </a:lnTo>
                  <a:lnTo>
                    <a:pt x="2938" y="4815"/>
                  </a:lnTo>
                  <a:lnTo>
                    <a:pt x="2938" y="4815"/>
                  </a:lnTo>
                  <a:lnTo>
                    <a:pt x="4366" y="6356"/>
                  </a:lnTo>
                  <a:lnTo>
                    <a:pt x="5200" y="7271"/>
                  </a:lnTo>
                  <a:lnTo>
                    <a:pt x="5521" y="7592"/>
                  </a:lnTo>
                  <a:lnTo>
                    <a:pt x="5714" y="7784"/>
                  </a:lnTo>
                  <a:lnTo>
                    <a:pt x="5714" y="7784"/>
                  </a:lnTo>
                  <a:lnTo>
                    <a:pt x="6404" y="8394"/>
                  </a:lnTo>
                  <a:lnTo>
                    <a:pt x="7062" y="8940"/>
                  </a:lnTo>
                  <a:lnTo>
                    <a:pt x="7720" y="9469"/>
                  </a:lnTo>
                  <a:lnTo>
                    <a:pt x="8346" y="9967"/>
                  </a:lnTo>
                  <a:lnTo>
                    <a:pt x="9566" y="10914"/>
                  </a:lnTo>
                  <a:lnTo>
                    <a:pt x="10160" y="11379"/>
                  </a:lnTo>
                  <a:lnTo>
                    <a:pt x="10753" y="11861"/>
                  </a:lnTo>
                  <a:lnTo>
                    <a:pt x="11331" y="12358"/>
                  </a:lnTo>
                  <a:lnTo>
                    <a:pt x="11893" y="12872"/>
                  </a:lnTo>
                  <a:lnTo>
                    <a:pt x="12454" y="13417"/>
                  </a:lnTo>
                  <a:lnTo>
                    <a:pt x="13016" y="13995"/>
                  </a:lnTo>
                  <a:lnTo>
                    <a:pt x="13578" y="14621"/>
                  </a:lnTo>
                  <a:lnTo>
                    <a:pt x="13851" y="14958"/>
                  </a:lnTo>
                  <a:lnTo>
                    <a:pt x="14140" y="15311"/>
                  </a:lnTo>
                  <a:lnTo>
                    <a:pt x="14412" y="15680"/>
                  </a:lnTo>
                  <a:lnTo>
                    <a:pt x="14685" y="16065"/>
                  </a:lnTo>
                  <a:lnTo>
                    <a:pt x="14974" y="16467"/>
                  </a:lnTo>
                  <a:lnTo>
                    <a:pt x="15247" y="169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5;p13">
              <a:extLst>
                <a:ext uri="{FF2B5EF4-FFF2-40B4-BE49-F238E27FC236}">
                  <a16:creationId xmlns:a16="http://schemas.microsoft.com/office/drawing/2014/main" id="{FA84FFDB-2C7F-FD43-0939-966360E4E49A}"/>
                </a:ext>
              </a:extLst>
            </p:cNvPr>
            <p:cNvSpPr/>
            <p:nvPr/>
          </p:nvSpPr>
          <p:spPr>
            <a:xfrm>
              <a:off x="4588150" y="625700"/>
              <a:ext cx="467050" cy="284075"/>
            </a:xfrm>
            <a:custGeom>
              <a:avLst/>
              <a:gdLst/>
              <a:ahLst/>
              <a:cxnLst/>
              <a:rect l="l" t="t" r="r" b="b"/>
              <a:pathLst>
                <a:path w="18682" h="11363" extrusionOk="0">
                  <a:moveTo>
                    <a:pt x="2536" y="0"/>
                  </a:moveTo>
                  <a:lnTo>
                    <a:pt x="2232" y="16"/>
                  </a:lnTo>
                  <a:lnTo>
                    <a:pt x="1" y="4783"/>
                  </a:lnTo>
                  <a:lnTo>
                    <a:pt x="964" y="4927"/>
                  </a:lnTo>
                  <a:lnTo>
                    <a:pt x="1862" y="5072"/>
                  </a:lnTo>
                  <a:lnTo>
                    <a:pt x="2697" y="5216"/>
                  </a:lnTo>
                  <a:lnTo>
                    <a:pt x="3499" y="5377"/>
                  </a:lnTo>
                  <a:lnTo>
                    <a:pt x="4254" y="5537"/>
                  </a:lnTo>
                  <a:lnTo>
                    <a:pt x="4960" y="5730"/>
                  </a:lnTo>
                  <a:lnTo>
                    <a:pt x="5650" y="5922"/>
                  </a:lnTo>
                  <a:lnTo>
                    <a:pt x="6308" y="6163"/>
                  </a:lnTo>
                  <a:lnTo>
                    <a:pt x="6934" y="6420"/>
                  </a:lnTo>
                  <a:lnTo>
                    <a:pt x="7576" y="6709"/>
                  </a:lnTo>
                  <a:lnTo>
                    <a:pt x="8186" y="7046"/>
                  </a:lnTo>
                  <a:lnTo>
                    <a:pt x="8812" y="7415"/>
                  </a:lnTo>
                  <a:lnTo>
                    <a:pt x="9437" y="7832"/>
                  </a:lnTo>
                  <a:lnTo>
                    <a:pt x="10079" y="8314"/>
                  </a:lnTo>
                  <a:lnTo>
                    <a:pt x="10737" y="8843"/>
                  </a:lnTo>
                  <a:lnTo>
                    <a:pt x="11427" y="9421"/>
                  </a:lnTo>
                  <a:lnTo>
                    <a:pt x="11572" y="9549"/>
                  </a:lnTo>
                  <a:lnTo>
                    <a:pt x="11765" y="9678"/>
                  </a:lnTo>
                  <a:lnTo>
                    <a:pt x="11973" y="9806"/>
                  </a:lnTo>
                  <a:lnTo>
                    <a:pt x="12198" y="9934"/>
                  </a:lnTo>
                  <a:lnTo>
                    <a:pt x="12695" y="10191"/>
                  </a:lnTo>
                  <a:lnTo>
                    <a:pt x="13225" y="10432"/>
                  </a:lnTo>
                  <a:lnTo>
                    <a:pt x="14220" y="10849"/>
                  </a:lnTo>
                  <a:lnTo>
                    <a:pt x="14605" y="11026"/>
                  </a:lnTo>
                  <a:lnTo>
                    <a:pt x="14894" y="11170"/>
                  </a:lnTo>
                  <a:lnTo>
                    <a:pt x="15103" y="11267"/>
                  </a:lnTo>
                  <a:lnTo>
                    <a:pt x="15295" y="11331"/>
                  </a:lnTo>
                  <a:lnTo>
                    <a:pt x="15488" y="11363"/>
                  </a:lnTo>
                  <a:lnTo>
                    <a:pt x="15648" y="11363"/>
                  </a:lnTo>
                  <a:lnTo>
                    <a:pt x="15793" y="11315"/>
                  </a:lnTo>
                  <a:lnTo>
                    <a:pt x="15905" y="11250"/>
                  </a:lnTo>
                  <a:lnTo>
                    <a:pt x="16017" y="11170"/>
                  </a:lnTo>
                  <a:lnTo>
                    <a:pt x="16098" y="11058"/>
                  </a:lnTo>
                  <a:lnTo>
                    <a:pt x="16162" y="10929"/>
                  </a:lnTo>
                  <a:lnTo>
                    <a:pt x="16194" y="10785"/>
                  </a:lnTo>
                  <a:lnTo>
                    <a:pt x="16210" y="10625"/>
                  </a:lnTo>
                  <a:lnTo>
                    <a:pt x="16194" y="10464"/>
                  </a:lnTo>
                  <a:lnTo>
                    <a:pt x="16162" y="10288"/>
                  </a:lnTo>
                  <a:lnTo>
                    <a:pt x="16098" y="10111"/>
                  </a:lnTo>
                  <a:lnTo>
                    <a:pt x="16001" y="9934"/>
                  </a:lnTo>
                  <a:lnTo>
                    <a:pt x="15889" y="9774"/>
                  </a:lnTo>
                  <a:lnTo>
                    <a:pt x="15648" y="9469"/>
                  </a:lnTo>
                  <a:lnTo>
                    <a:pt x="15552" y="9389"/>
                  </a:lnTo>
                  <a:lnTo>
                    <a:pt x="15424" y="9292"/>
                  </a:lnTo>
                  <a:lnTo>
                    <a:pt x="15263" y="9212"/>
                  </a:lnTo>
                  <a:lnTo>
                    <a:pt x="15087" y="9132"/>
                  </a:lnTo>
                  <a:lnTo>
                    <a:pt x="14669" y="8955"/>
                  </a:lnTo>
                  <a:lnTo>
                    <a:pt x="14220" y="8779"/>
                  </a:lnTo>
                  <a:lnTo>
                    <a:pt x="13771" y="8602"/>
                  </a:lnTo>
                  <a:lnTo>
                    <a:pt x="13369" y="8426"/>
                  </a:lnTo>
                  <a:lnTo>
                    <a:pt x="13193" y="8330"/>
                  </a:lnTo>
                  <a:lnTo>
                    <a:pt x="13048" y="8249"/>
                  </a:lnTo>
                  <a:lnTo>
                    <a:pt x="12920" y="8153"/>
                  </a:lnTo>
                  <a:lnTo>
                    <a:pt x="12840" y="8057"/>
                  </a:lnTo>
                  <a:lnTo>
                    <a:pt x="12727" y="7864"/>
                  </a:lnTo>
                  <a:lnTo>
                    <a:pt x="12647" y="7688"/>
                  </a:lnTo>
                  <a:lnTo>
                    <a:pt x="12599" y="7527"/>
                  </a:lnTo>
                  <a:lnTo>
                    <a:pt x="12599" y="7447"/>
                  </a:lnTo>
                  <a:lnTo>
                    <a:pt x="12599" y="7383"/>
                  </a:lnTo>
                  <a:lnTo>
                    <a:pt x="12615" y="7318"/>
                  </a:lnTo>
                  <a:lnTo>
                    <a:pt x="12647" y="7254"/>
                  </a:lnTo>
                  <a:lnTo>
                    <a:pt x="12679" y="7190"/>
                  </a:lnTo>
                  <a:lnTo>
                    <a:pt x="12743" y="7142"/>
                  </a:lnTo>
                  <a:lnTo>
                    <a:pt x="12808" y="7094"/>
                  </a:lnTo>
                  <a:lnTo>
                    <a:pt x="12888" y="7046"/>
                  </a:lnTo>
                  <a:lnTo>
                    <a:pt x="12984" y="6998"/>
                  </a:lnTo>
                  <a:lnTo>
                    <a:pt x="13097" y="6965"/>
                  </a:lnTo>
                  <a:lnTo>
                    <a:pt x="13257" y="6933"/>
                  </a:lnTo>
                  <a:lnTo>
                    <a:pt x="13434" y="6933"/>
                  </a:lnTo>
                  <a:lnTo>
                    <a:pt x="13610" y="6949"/>
                  </a:lnTo>
                  <a:lnTo>
                    <a:pt x="13787" y="6981"/>
                  </a:lnTo>
                  <a:lnTo>
                    <a:pt x="13963" y="7030"/>
                  </a:lnTo>
                  <a:lnTo>
                    <a:pt x="14140" y="7094"/>
                  </a:lnTo>
                  <a:lnTo>
                    <a:pt x="14300" y="7174"/>
                  </a:lnTo>
                  <a:lnTo>
                    <a:pt x="14477" y="7254"/>
                  </a:lnTo>
                  <a:lnTo>
                    <a:pt x="14766" y="7431"/>
                  </a:lnTo>
                  <a:lnTo>
                    <a:pt x="15022" y="7607"/>
                  </a:lnTo>
                  <a:lnTo>
                    <a:pt x="15199" y="7768"/>
                  </a:lnTo>
                  <a:lnTo>
                    <a:pt x="15311" y="7864"/>
                  </a:lnTo>
                  <a:lnTo>
                    <a:pt x="15472" y="8025"/>
                  </a:lnTo>
                  <a:lnTo>
                    <a:pt x="15616" y="8201"/>
                  </a:lnTo>
                  <a:lnTo>
                    <a:pt x="15761" y="8394"/>
                  </a:lnTo>
                  <a:lnTo>
                    <a:pt x="15889" y="8586"/>
                  </a:lnTo>
                  <a:lnTo>
                    <a:pt x="16130" y="8988"/>
                  </a:lnTo>
                  <a:lnTo>
                    <a:pt x="16354" y="9421"/>
                  </a:lnTo>
                  <a:lnTo>
                    <a:pt x="16547" y="9854"/>
                  </a:lnTo>
                  <a:lnTo>
                    <a:pt x="16740" y="10320"/>
                  </a:lnTo>
                  <a:lnTo>
                    <a:pt x="17093" y="11250"/>
                  </a:lnTo>
                  <a:lnTo>
                    <a:pt x="18682" y="9726"/>
                  </a:lnTo>
                  <a:lnTo>
                    <a:pt x="18232" y="8314"/>
                  </a:lnTo>
                  <a:lnTo>
                    <a:pt x="18056" y="7784"/>
                  </a:lnTo>
                  <a:lnTo>
                    <a:pt x="17911" y="7270"/>
                  </a:lnTo>
                  <a:lnTo>
                    <a:pt x="17638" y="6307"/>
                  </a:lnTo>
                  <a:lnTo>
                    <a:pt x="17510" y="5874"/>
                  </a:lnTo>
                  <a:lnTo>
                    <a:pt x="17382" y="5457"/>
                  </a:lnTo>
                  <a:lnTo>
                    <a:pt x="17237" y="5056"/>
                  </a:lnTo>
                  <a:lnTo>
                    <a:pt x="17093" y="4686"/>
                  </a:lnTo>
                  <a:lnTo>
                    <a:pt x="16916" y="4317"/>
                  </a:lnTo>
                  <a:lnTo>
                    <a:pt x="16724" y="3996"/>
                  </a:lnTo>
                  <a:lnTo>
                    <a:pt x="16515" y="3675"/>
                  </a:lnTo>
                  <a:lnTo>
                    <a:pt x="16387" y="3531"/>
                  </a:lnTo>
                  <a:lnTo>
                    <a:pt x="16258" y="3387"/>
                  </a:lnTo>
                  <a:lnTo>
                    <a:pt x="16114" y="3242"/>
                  </a:lnTo>
                  <a:lnTo>
                    <a:pt x="15969" y="3098"/>
                  </a:lnTo>
                  <a:lnTo>
                    <a:pt x="15809" y="2969"/>
                  </a:lnTo>
                  <a:lnTo>
                    <a:pt x="15632" y="2841"/>
                  </a:lnTo>
                  <a:lnTo>
                    <a:pt x="15456" y="2712"/>
                  </a:lnTo>
                  <a:lnTo>
                    <a:pt x="15247" y="2600"/>
                  </a:lnTo>
                  <a:lnTo>
                    <a:pt x="15038" y="2488"/>
                  </a:lnTo>
                  <a:lnTo>
                    <a:pt x="14814" y="2375"/>
                  </a:lnTo>
                  <a:lnTo>
                    <a:pt x="14589" y="2279"/>
                  </a:lnTo>
                  <a:lnTo>
                    <a:pt x="14332" y="2199"/>
                  </a:lnTo>
                  <a:lnTo>
                    <a:pt x="14011" y="2135"/>
                  </a:lnTo>
                  <a:lnTo>
                    <a:pt x="13674" y="2054"/>
                  </a:lnTo>
                  <a:lnTo>
                    <a:pt x="12888" y="1942"/>
                  </a:lnTo>
                  <a:lnTo>
                    <a:pt x="12037" y="1830"/>
                  </a:lnTo>
                  <a:lnTo>
                    <a:pt x="11171" y="1717"/>
                  </a:lnTo>
                  <a:lnTo>
                    <a:pt x="10320" y="1589"/>
                  </a:lnTo>
                  <a:lnTo>
                    <a:pt x="9919" y="1525"/>
                  </a:lnTo>
                  <a:lnTo>
                    <a:pt x="9550" y="1461"/>
                  </a:lnTo>
                  <a:lnTo>
                    <a:pt x="9197" y="1380"/>
                  </a:lnTo>
                  <a:lnTo>
                    <a:pt x="8892" y="1284"/>
                  </a:lnTo>
                  <a:lnTo>
                    <a:pt x="7977" y="995"/>
                  </a:lnTo>
                  <a:lnTo>
                    <a:pt x="7062" y="738"/>
                  </a:lnTo>
                  <a:lnTo>
                    <a:pt x="6147" y="498"/>
                  </a:lnTo>
                  <a:lnTo>
                    <a:pt x="5249" y="305"/>
                  </a:lnTo>
                  <a:lnTo>
                    <a:pt x="4398" y="145"/>
                  </a:lnTo>
                  <a:lnTo>
                    <a:pt x="3997" y="96"/>
                  </a:lnTo>
                  <a:lnTo>
                    <a:pt x="3596" y="48"/>
                  </a:lnTo>
                  <a:lnTo>
                    <a:pt x="3227" y="16"/>
                  </a:lnTo>
                  <a:lnTo>
                    <a:pt x="287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p13">
              <a:extLst>
                <a:ext uri="{FF2B5EF4-FFF2-40B4-BE49-F238E27FC236}">
                  <a16:creationId xmlns:a16="http://schemas.microsoft.com/office/drawing/2014/main" id="{3A52F56C-BF90-275B-6DED-4D5BC38E67E3}"/>
                </a:ext>
              </a:extLst>
            </p:cNvPr>
            <p:cNvSpPr/>
            <p:nvPr/>
          </p:nvSpPr>
          <p:spPr>
            <a:xfrm>
              <a:off x="4898300" y="794200"/>
              <a:ext cx="316575" cy="338250"/>
            </a:xfrm>
            <a:custGeom>
              <a:avLst/>
              <a:gdLst/>
              <a:ahLst/>
              <a:cxnLst/>
              <a:rect l="l" t="t" r="r" b="b"/>
              <a:pathLst>
                <a:path w="12663" h="13530" extrusionOk="0">
                  <a:moveTo>
                    <a:pt x="755" y="1"/>
                  </a:move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1782" y="2986"/>
                  </a:lnTo>
                  <a:lnTo>
                    <a:pt x="2616" y="3901"/>
                  </a:lnTo>
                  <a:lnTo>
                    <a:pt x="2937" y="4222"/>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3660" y="1654"/>
                  </a:lnTo>
                  <a:lnTo>
                    <a:pt x="3018" y="1124"/>
                  </a:lnTo>
                  <a:lnTo>
                    <a:pt x="2681" y="867"/>
                  </a:lnTo>
                  <a:lnTo>
                    <a:pt x="2360" y="627"/>
                  </a:lnTo>
                  <a:lnTo>
                    <a:pt x="2071" y="434"/>
                  </a:lnTo>
                  <a:lnTo>
                    <a:pt x="1846" y="290"/>
                  </a:lnTo>
                  <a:lnTo>
                    <a:pt x="1493" y="129"/>
                  </a:lnTo>
                  <a:lnTo>
                    <a:pt x="1300" y="49"/>
                  </a:lnTo>
                  <a:lnTo>
                    <a:pt x="1108" y="17"/>
                  </a:lnTo>
                  <a:lnTo>
                    <a:pt x="931"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7;p13">
              <a:extLst>
                <a:ext uri="{FF2B5EF4-FFF2-40B4-BE49-F238E27FC236}">
                  <a16:creationId xmlns:a16="http://schemas.microsoft.com/office/drawing/2014/main" id="{591BCAE6-1B17-6683-39AE-B27D5D98C5B3}"/>
                </a:ext>
              </a:extLst>
            </p:cNvPr>
            <p:cNvSpPr/>
            <p:nvPr/>
          </p:nvSpPr>
          <p:spPr>
            <a:xfrm>
              <a:off x="4898300" y="794200"/>
              <a:ext cx="316575" cy="338250"/>
            </a:xfrm>
            <a:custGeom>
              <a:avLst/>
              <a:gdLst/>
              <a:ahLst/>
              <a:cxnLst/>
              <a:rect l="l" t="t" r="r" b="b"/>
              <a:pathLst>
                <a:path w="12663" h="13530" fill="none" extrusionOk="0">
                  <a:moveTo>
                    <a:pt x="5730" y="1317"/>
                  </a:moveTo>
                  <a:lnTo>
                    <a:pt x="5730" y="1317"/>
                  </a:lnTo>
                  <a:lnTo>
                    <a:pt x="5762" y="1509"/>
                  </a:lnTo>
                  <a:lnTo>
                    <a:pt x="5778" y="1686"/>
                  </a:lnTo>
                  <a:lnTo>
                    <a:pt x="5778" y="1846"/>
                  </a:lnTo>
                  <a:lnTo>
                    <a:pt x="5746" y="1991"/>
                  </a:lnTo>
                  <a:lnTo>
                    <a:pt x="5698" y="2135"/>
                  </a:lnTo>
                  <a:lnTo>
                    <a:pt x="5634" y="2264"/>
                  </a:lnTo>
                  <a:lnTo>
                    <a:pt x="5537" y="2360"/>
                  </a:lnTo>
                  <a:lnTo>
                    <a:pt x="5441" y="2440"/>
                  </a:lnTo>
                  <a:lnTo>
                    <a:pt x="5313" y="2504"/>
                  </a:lnTo>
                  <a:lnTo>
                    <a:pt x="5184" y="2536"/>
                  </a:lnTo>
                  <a:lnTo>
                    <a:pt x="5040" y="2536"/>
                  </a:lnTo>
                  <a:lnTo>
                    <a:pt x="4879" y="2504"/>
                  </a:lnTo>
                  <a:lnTo>
                    <a:pt x="4703" y="2456"/>
                  </a:lnTo>
                  <a:lnTo>
                    <a:pt x="4510" y="2360"/>
                  </a:lnTo>
                  <a:lnTo>
                    <a:pt x="4334" y="2232"/>
                  </a:lnTo>
                  <a:lnTo>
                    <a:pt x="4125" y="2071"/>
                  </a:lnTo>
                  <a:lnTo>
                    <a:pt x="4125" y="2071"/>
                  </a:lnTo>
                  <a:lnTo>
                    <a:pt x="3660" y="1654"/>
                  </a:lnTo>
                  <a:lnTo>
                    <a:pt x="3018" y="1124"/>
                  </a:lnTo>
                  <a:lnTo>
                    <a:pt x="2681" y="867"/>
                  </a:lnTo>
                  <a:lnTo>
                    <a:pt x="2360" y="627"/>
                  </a:lnTo>
                  <a:lnTo>
                    <a:pt x="2071" y="434"/>
                  </a:lnTo>
                  <a:lnTo>
                    <a:pt x="1846" y="290"/>
                  </a:lnTo>
                  <a:lnTo>
                    <a:pt x="1846" y="290"/>
                  </a:lnTo>
                  <a:lnTo>
                    <a:pt x="1493" y="129"/>
                  </a:lnTo>
                  <a:lnTo>
                    <a:pt x="1493" y="129"/>
                  </a:lnTo>
                  <a:lnTo>
                    <a:pt x="1300" y="49"/>
                  </a:lnTo>
                  <a:lnTo>
                    <a:pt x="1108" y="17"/>
                  </a:lnTo>
                  <a:lnTo>
                    <a:pt x="931" y="1"/>
                  </a:lnTo>
                  <a:lnTo>
                    <a:pt x="755" y="1"/>
                  </a:lnTo>
                  <a:lnTo>
                    <a:pt x="578" y="33"/>
                  </a:lnTo>
                  <a:lnTo>
                    <a:pt x="434" y="81"/>
                  </a:lnTo>
                  <a:lnTo>
                    <a:pt x="305" y="161"/>
                  </a:lnTo>
                  <a:lnTo>
                    <a:pt x="193" y="241"/>
                  </a:lnTo>
                  <a:lnTo>
                    <a:pt x="97" y="354"/>
                  </a:lnTo>
                  <a:lnTo>
                    <a:pt x="33" y="482"/>
                  </a:lnTo>
                  <a:lnTo>
                    <a:pt x="0" y="611"/>
                  </a:lnTo>
                  <a:lnTo>
                    <a:pt x="0" y="755"/>
                  </a:lnTo>
                  <a:lnTo>
                    <a:pt x="33" y="916"/>
                  </a:lnTo>
                  <a:lnTo>
                    <a:pt x="97" y="1092"/>
                  </a:lnTo>
                  <a:lnTo>
                    <a:pt x="209" y="1253"/>
                  </a:lnTo>
                  <a:lnTo>
                    <a:pt x="354" y="1445"/>
                  </a:lnTo>
                  <a:lnTo>
                    <a:pt x="354" y="1445"/>
                  </a:lnTo>
                  <a:lnTo>
                    <a:pt x="1782" y="2986"/>
                  </a:lnTo>
                  <a:lnTo>
                    <a:pt x="2616" y="3901"/>
                  </a:lnTo>
                  <a:lnTo>
                    <a:pt x="2937" y="4222"/>
                  </a:lnTo>
                  <a:lnTo>
                    <a:pt x="3130" y="4414"/>
                  </a:lnTo>
                  <a:lnTo>
                    <a:pt x="3130" y="4414"/>
                  </a:lnTo>
                  <a:lnTo>
                    <a:pt x="3820" y="5024"/>
                  </a:lnTo>
                  <a:lnTo>
                    <a:pt x="4478" y="5570"/>
                  </a:lnTo>
                  <a:lnTo>
                    <a:pt x="5136" y="6099"/>
                  </a:lnTo>
                  <a:lnTo>
                    <a:pt x="5762" y="6597"/>
                  </a:lnTo>
                  <a:lnTo>
                    <a:pt x="6982" y="7544"/>
                  </a:lnTo>
                  <a:lnTo>
                    <a:pt x="7576" y="8009"/>
                  </a:lnTo>
                  <a:lnTo>
                    <a:pt x="8169" y="8491"/>
                  </a:lnTo>
                  <a:lnTo>
                    <a:pt x="8747" y="8988"/>
                  </a:lnTo>
                  <a:lnTo>
                    <a:pt x="9309" y="9502"/>
                  </a:lnTo>
                  <a:lnTo>
                    <a:pt x="9870" y="10047"/>
                  </a:lnTo>
                  <a:lnTo>
                    <a:pt x="10432" y="10625"/>
                  </a:lnTo>
                  <a:lnTo>
                    <a:pt x="10994" y="11251"/>
                  </a:lnTo>
                  <a:lnTo>
                    <a:pt x="11267" y="11588"/>
                  </a:lnTo>
                  <a:lnTo>
                    <a:pt x="11556" y="11941"/>
                  </a:lnTo>
                  <a:lnTo>
                    <a:pt x="11828" y="12310"/>
                  </a:lnTo>
                  <a:lnTo>
                    <a:pt x="12101" y="12695"/>
                  </a:lnTo>
                  <a:lnTo>
                    <a:pt x="12390" y="13097"/>
                  </a:lnTo>
                  <a:lnTo>
                    <a:pt x="12663" y="13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8;p13">
              <a:extLst>
                <a:ext uri="{FF2B5EF4-FFF2-40B4-BE49-F238E27FC236}">
                  <a16:creationId xmlns:a16="http://schemas.microsoft.com/office/drawing/2014/main" id="{6BD8AC66-9AF9-B364-7DF4-7B4E7882836D}"/>
                </a:ext>
              </a:extLst>
            </p:cNvPr>
            <p:cNvSpPr/>
            <p:nvPr/>
          </p:nvSpPr>
          <p:spPr>
            <a:xfrm>
              <a:off x="4884650" y="3426625"/>
              <a:ext cx="558125" cy="193000"/>
            </a:xfrm>
            <a:custGeom>
              <a:avLst/>
              <a:gdLst/>
              <a:ahLst/>
              <a:cxnLst/>
              <a:rect l="l" t="t" r="r" b="b"/>
              <a:pathLst>
                <a:path w="22325" h="772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9805" y="4221"/>
                  </a:lnTo>
                  <a:lnTo>
                    <a:pt x="20254" y="3756"/>
                  </a:lnTo>
                  <a:lnTo>
                    <a:pt x="20672" y="3306"/>
                  </a:lnTo>
                  <a:lnTo>
                    <a:pt x="21057" y="2873"/>
                  </a:lnTo>
                  <a:lnTo>
                    <a:pt x="21410" y="2408"/>
                  </a:lnTo>
                  <a:lnTo>
                    <a:pt x="21779" y="1910"/>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777" y="4430"/>
                  </a:lnTo>
                  <a:lnTo>
                    <a:pt x="15600" y="4462"/>
                  </a:lnTo>
                  <a:lnTo>
                    <a:pt x="15392" y="4494"/>
                  </a:lnTo>
                  <a:lnTo>
                    <a:pt x="14878" y="4494"/>
                  </a:lnTo>
                  <a:lnTo>
                    <a:pt x="14589" y="4446"/>
                  </a:lnTo>
                  <a:lnTo>
                    <a:pt x="14284" y="4382"/>
                  </a:lnTo>
                  <a:lnTo>
                    <a:pt x="14124" y="4317"/>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p13">
              <a:extLst>
                <a:ext uri="{FF2B5EF4-FFF2-40B4-BE49-F238E27FC236}">
                  <a16:creationId xmlns:a16="http://schemas.microsoft.com/office/drawing/2014/main" id="{94ED9D8C-189C-9345-FCA7-F9B5C64AC87D}"/>
                </a:ext>
              </a:extLst>
            </p:cNvPr>
            <p:cNvSpPr/>
            <p:nvPr/>
          </p:nvSpPr>
          <p:spPr>
            <a:xfrm>
              <a:off x="4884650" y="3426625"/>
              <a:ext cx="558125" cy="193000"/>
            </a:xfrm>
            <a:custGeom>
              <a:avLst/>
              <a:gdLst/>
              <a:ahLst/>
              <a:cxnLst/>
              <a:rect l="l" t="t" r="r" b="b"/>
              <a:pathLst>
                <a:path w="22325" h="7720" fill="none" extrusionOk="0">
                  <a:moveTo>
                    <a:pt x="1317" y="6516"/>
                  </a:moveTo>
                  <a:lnTo>
                    <a:pt x="1317" y="6516"/>
                  </a:lnTo>
                  <a:lnTo>
                    <a:pt x="2793" y="6773"/>
                  </a:lnTo>
                  <a:lnTo>
                    <a:pt x="4270" y="7014"/>
                  </a:lnTo>
                  <a:lnTo>
                    <a:pt x="5762" y="7238"/>
                  </a:lnTo>
                  <a:lnTo>
                    <a:pt x="7255" y="7415"/>
                  </a:lnTo>
                  <a:lnTo>
                    <a:pt x="8009" y="7495"/>
                  </a:lnTo>
                  <a:lnTo>
                    <a:pt x="8747" y="7559"/>
                  </a:lnTo>
                  <a:lnTo>
                    <a:pt x="9502" y="7607"/>
                  </a:lnTo>
                  <a:lnTo>
                    <a:pt x="10240" y="7656"/>
                  </a:lnTo>
                  <a:lnTo>
                    <a:pt x="10994" y="7688"/>
                  </a:lnTo>
                  <a:lnTo>
                    <a:pt x="11733" y="7720"/>
                  </a:lnTo>
                  <a:lnTo>
                    <a:pt x="12487" y="7720"/>
                  </a:lnTo>
                  <a:lnTo>
                    <a:pt x="13225" y="7720"/>
                  </a:lnTo>
                  <a:lnTo>
                    <a:pt x="13225" y="7720"/>
                  </a:lnTo>
                  <a:lnTo>
                    <a:pt x="14252" y="7688"/>
                  </a:lnTo>
                  <a:lnTo>
                    <a:pt x="14685" y="7672"/>
                  </a:lnTo>
                  <a:lnTo>
                    <a:pt x="15071" y="7640"/>
                  </a:lnTo>
                  <a:lnTo>
                    <a:pt x="15424" y="7591"/>
                  </a:lnTo>
                  <a:lnTo>
                    <a:pt x="15745" y="7527"/>
                  </a:lnTo>
                  <a:lnTo>
                    <a:pt x="16034" y="7431"/>
                  </a:lnTo>
                  <a:lnTo>
                    <a:pt x="16306" y="7335"/>
                  </a:lnTo>
                  <a:lnTo>
                    <a:pt x="16579" y="7206"/>
                  </a:lnTo>
                  <a:lnTo>
                    <a:pt x="16836" y="7046"/>
                  </a:lnTo>
                  <a:lnTo>
                    <a:pt x="17093" y="6853"/>
                  </a:lnTo>
                  <a:lnTo>
                    <a:pt x="17366" y="6628"/>
                  </a:lnTo>
                  <a:lnTo>
                    <a:pt x="17655" y="6372"/>
                  </a:lnTo>
                  <a:lnTo>
                    <a:pt x="17975" y="6067"/>
                  </a:lnTo>
                  <a:lnTo>
                    <a:pt x="18698" y="5345"/>
                  </a:lnTo>
                  <a:lnTo>
                    <a:pt x="18698" y="5345"/>
                  </a:lnTo>
                  <a:lnTo>
                    <a:pt x="19805" y="4221"/>
                  </a:lnTo>
                  <a:lnTo>
                    <a:pt x="20254" y="3756"/>
                  </a:lnTo>
                  <a:lnTo>
                    <a:pt x="20672" y="3306"/>
                  </a:lnTo>
                  <a:lnTo>
                    <a:pt x="21057" y="2873"/>
                  </a:lnTo>
                  <a:lnTo>
                    <a:pt x="21410" y="2408"/>
                  </a:lnTo>
                  <a:lnTo>
                    <a:pt x="21779" y="1910"/>
                  </a:lnTo>
                  <a:lnTo>
                    <a:pt x="22132" y="1332"/>
                  </a:lnTo>
                  <a:lnTo>
                    <a:pt x="22132" y="1332"/>
                  </a:lnTo>
                  <a:lnTo>
                    <a:pt x="22228" y="1156"/>
                  </a:lnTo>
                  <a:lnTo>
                    <a:pt x="22293" y="995"/>
                  </a:lnTo>
                  <a:lnTo>
                    <a:pt x="22325" y="835"/>
                  </a:lnTo>
                  <a:lnTo>
                    <a:pt x="22325" y="690"/>
                  </a:lnTo>
                  <a:lnTo>
                    <a:pt x="22309" y="578"/>
                  </a:lnTo>
                  <a:lnTo>
                    <a:pt x="22261" y="466"/>
                  </a:lnTo>
                  <a:lnTo>
                    <a:pt x="22180" y="369"/>
                  </a:lnTo>
                  <a:lnTo>
                    <a:pt x="22100" y="289"/>
                  </a:lnTo>
                  <a:lnTo>
                    <a:pt x="21988" y="225"/>
                  </a:lnTo>
                  <a:lnTo>
                    <a:pt x="21859" y="193"/>
                  </a:lnTo>
                  <a:lnTo>
                    <a:pt x="21731" y="177"/>
                  </a:lnTo>
                  <a:lnTo>
                    <a:pt x="21586" y="177"/>
                  </a:lnTo>
                  <a:lnTo>
                    <a:pt x="21426" y="209"/>
                  </a:lnTo>
                  <a:lnTo>
                    <a:pt x="21266" y="257"/>
                  </a:lnTo>
                  <a:lnTo>
                    <a:pt x="21105" y="337"/>
                  </a:lnTo>
                  <a:lnTo>
                    <a:pt x="20928" y="450"/>
                  </a:lnTo>
                  <a:lnTo>
                    <a:pt x="20928" y="450"/>
                  </a:lnTo>
                  <a:lnTo>
                    <a:pt x="20624" y="690"/>
                  </a:lnTo>
                  <a:lnTo>
                    <a:pt x="20303" y="931"/>
                  </a:lnTo>
                  <a:lnTo>
                    <a:pt x="19998" y="1204"/>
                  </a:lnTo>
                  <a:lnTo>
                    <a:pt x="19693" y="1477"/>
                  </a:lnTo>
                  <a:lnTo>
                    <a:pt x="18505" y="2632"/>
                  </a:lnTo>
                  <a:lnTo>
                    <a:pt x="18200" y="2905"/>
                  </a:lnTo>
                  <a:lnTo>
                    <a:pt x="17895" y="3178"/>
                  </a:lnTo>
                  <a:lnTo>
                    <a:pt x="17574" y="3435"/>
                  </a:lnTo>
                  <a:lnTo>
                    <a:pt x="17253" y="3676"/>
                  </a:lnTo>
                  <a:lnTo>
                    <a:pt x="16932" y="3884"/>
                  </a:lnTo>
                  <a:lnTo>
                    <a:pt x="16595" y="4093"/>
                  </a:lnTo>
                  <a:lnTo>
                    <a:pt x="16242" y="4253"/>
                  </a:lnTo>
                  <a:lnTo>
                    <a:pt x="15889" y="4398"/>
                  </a:lnTo>
                  <a:lnTo>
                    <a:pt x="15889" y="4398"/>
                  </a:lnTo>
                  <a:lnTo>
                    <a:pt x="15777" y="4430"/>
                  </a:lnTo>
                  <a:lnTo>
                    <a:pt x="15600" y="4462"/>
                  </a:lnTo>
                  <a:lnTo>
                    <a:pt x="15392" y="4494"/>
                  </a:lnTo>
                  <a:lnTo>
                    <a:pt x="15151" y="4494"/>
                  </a:lnTo>
                  <a:lnTo>
                    <a:pt x="14878" y="4494"/>
                  </a:lnTo>
                  <a:lnTo>
                    <a:pt x="14589" y="4446"/>
                  </a:lnTo>
                  <a:lnTo>
                    <a:pt x="14284" y="4382"/>
                  </a:lnTo>
                  <a:lnTo>
                    <a:pt x="14124" y="4317"/>
                  </a:lnTo>
                  <a:lnTo>
                    <a:pt x="13963" y="4253"/>
                  </a:lnTo>
                  <a:lnTo>
                    <a:pt x="13963" y="4253"/>
                  </a:lnTo>
                  <a:lnTo>
                    <a:pt x="13803" y="4173"/>
                  </a:lnTo>
                  <a:lnTo>
                    <a:pt x="13642" y="4061"/>
                  </a:lnTo>
                  <a:lnTo>
                    <a:pt x="13514" y="3948"/>
                  </a:lnTo>
                  <a:lnTo>
                    <a:pt x="13402" y="3836"/>
                  </a:lnTo>
                  <a:lnTo>
                    <a:pt x="13321" y="3692"/>
                  </a:lnTo>
                  <a:lnTo>
                    <a:pt x="13257" y="3563"/>
                  </a:lnTo>
                  <a:lnTo>
                    <a:pt x="13225" y="3419"/>
                  </a:lnTo>
                  <a:lnTo>
                    <a:pt x="13225" y="3290"/>
                  </a:lnTo>
                  <a:lnTo>
                    <a:pt x="13241" y="3146"/>
                  </a:lnTo>
                  <a:lnTo>
                    <a:pt x="13289" y="3018"/>
                  </a:lnTo>
                  <a:lnTo>
                    <a:pt x="13369" y="2889"/>
                  </a:lnTo>
                  <a:lnTo>
                    <a:pt x="13482" y="2777"/>
                  </a:lnTo>
                  <a:lnTo>
                    <a:pt x="13626"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p13">
              <a:extLst>
                <a:ext uri="{FF2B5EF4-FFF2-40B4-BE49-F238E27FC236}">
                  <a16:creationId xmlns:a16="http://schemas.microsoft.com/office/drawing/2014/main" id="{8F4A0696-E088-54BC-3F39-0E07D38D64BB}"/>
                </a:ext>
              </a:extLst>
            </p:cNvPr>
            <p:cNvSpPr/>
            <p:nvPr/>
          </p:nvSpPr>
          <p:spPr>
            <a:xfrm>
              <a:off x="5185575" y="3236850"/>
              <a:ext cx="454200" cy="334225"/>
            </a:xfrm>
            <a:custGeom>
              <a:avLst/>
              <a:gdLst/>
              <a:ahLst/>
              <a:cxnLst/>
              <a:rect l="l" t="t" r="r" b="b"/>
              <a:pathLst>
                <a:path w="18168" h="13369" extrusionOk="0">
                  <a:moveTo>
                    <a:pt x="15953" y="0"/>
                  </a:moveTo>
                  <a:lnTo>
                    <a:pt x="15199" y="642"/>
                  </a:lnTo>
                  <a:lnTo>
                    <a:pt x="14493" y="1236"/>
                  </a:lnTo>
                  <a:lnTo>
                    <a:pt x="13786" y="1766"/>
                  </a:lnTo>
                  <a:lnTo>
                    <a:pt x="13112" y="2263"/>
                  </a:lnTo>
                  <a:lnTo>
                    <a:pt x="12438" y="2729"/>
                  </a:lnTo>
                  <a:lnTo>
                    <a:pt x="11764" y="3146"/>
                  </a:lnTo>
                  <a:lnTo>
                    <a:pt x="11122" y="3515"/>
                  </a:lnTo>
                  <a:lnTo>
                    <a:pt x="10464" y="3868"/>
                  </a:lnTo>
                  <a:lnTo>
                    <a:pt x="9822" y="4173"/>
                  </a:lnTo>
                  <a:lnTo>
                    <a:pt x="9164" y="4462"/>
                  </a:lnTo>
                  <a:lnTo>
                    <a:pt x="8506" y="4735"/>
                  </a:lnTo>
                  <a:lnTo>
                    <a:pt x="7848" y="4975"/>
                  </a:lnTo>
                  <a:lnTo>
                    <a:pt x="7158" y="5184"/>
                  </a:lnTo>
                  <a:lnTo>
                    <a:pt x="6484" y="5393"/>
                  </a:lnTo>
                  <a:lnTo>
                    <a:pt x="5778" y="5585"/>
                  </a:lnTo>
                  <a:lnTo>
                    <a:pt x="5040" y="5762"/>
                  </a:lnTo>
                  <a:lnTo>
                    <a:pt x="4847" y="5826"/>
                  </a:lnTo>
                  <a:lnTo>
                    <a:pt x="4639" y="5890"/>
                  </a:lnTo>
                  <a:lnTo>
                    <a:pt x="4157" y="6067"/>
                  </a:lnTo>
                  <a:lnTo>
                    <a:pt x="3644" y="6291"/>
                  </a:lnTo>
                  <a:lnTo>
                    <a:pt x="3130" y="6532"/>
                  </a:lnTo>
                  <a:lnTo>
                    <a:pt x="2167" y="6998"/>
                  </a:lnTo>
                  <a:lnTo>
                    <a:pt x="1766" y="7174"/>
                  </a:lnTo>
                  <a:lnTo>
                    <a:pt x="1493" y="7302"/>
                  </a:lnTo>
                  <a:lnTo>
                    <a:pt x="1268" y="7399"/>
                  </a:lnTo>
                  <a:lnTo>
                    <a:pt x="1092" y="7511"/>
                  </a:lnTo>
                  <a:lnTo>
                    <a:pt x="947" y="7623"/>
                  </a:lnTo>
                  <a:lnTo>
                    <a:pt x="851" y="7752"/>
                  </a:lnTo>
                  <a:lnTo>
                    <a:pt x="787" y="7896"/>
                  </a:lnTo>
                  <a:lnTo>
                    <a:pt x="755" y="8025"/>
                  </a:lnTo>
                  <a:lnTo>
                    <a:pt x="755" y="8169"/>
                  </a:lnTo>
                  <a:lnTo>
                    <a:pt x="787" y="8297"/>
                  </a:lnTo>
                  <a:lnTo>
                    <a:pt x="851" y="8426"/>
                  </a:lnTo>
                  <a:lnTo>
                    <a:pt x="947" y="8554"/>
                  </a:lnTo>
                  <a:lnTo>
                    <a:pt x="1044" y="8667"/>
                  </a:lnTo>
                  <a:lnTo>
                    <a:pt x="1188" y="8763"/>
                  </a:lnTo>
                  <a:lnTo>
                    <a:pt x="1332" y="8843"/>
                  </a:lnTo>
                  <a:lnTo>
                    <a:pt x="1509" y="8907"/>
                  </a:lnTo>
                  <a:lnTo>
                    <a:pt x="1702" y="8939"/>
                  </a:lnTo>
                  <a:lnTo>
                    <a:pt x="1910" y="8972"/>
                  </a:lnTo>
                  <a:lnTo>
                    <a:pt x="2295" y="8972"/>
                  </a:lnTo>
                  <a:lnTo>
                    <a:pt x="2424" y="8955"/>
                  </a:lnTo>
                  <a:lnTo>
                    <a:pt x="2568" y="8923"/>
                  </a:lnTo>
                  <a:lnTo>
                    <a:pt x="2745" y="8843"/>
                  </a:lnTo>
                  <a:lnTo>
                    <a:pt x="2921" y="8763"/>
                  </a:lnTo>
                  <a:lnTo>
                    <a:pt x="3323" y="8554"/>
                  </a:lnTo>
                  <a:lnTo>
                    <a:pt x="3740" y="8330"/>
                  </a:lnTo>
                  <a:lnTo>
                    <a:pt x="4173" y="8089"/>
                  </a:lnTo>
                  <a:lnTo>
                    <a:pt x="4558" y="7896"/>
                  </a:lnTo>
                  <a:lnTo>
                    <a:pt x="4751" y="7816"/>
                  </a:lnTo>
                  <a:lnTo>
                    <a:pt x="4911" y="7768"/>
                  </a:lnTo>
                  <a:lnTo>
                    <a:pt x="5056" y="7736"/>
                  </a:lnTo>
                  <a:lnTo>
                    <a:pt x="5184" y="7736"/>
                  </a:lnTo>
                  <a:lnTo>
                    <a:pt x="5393" y="7768"/>
                  </a:lnTo>
                  <a:lnTo>
                    <a:pt x="5585" y="7816"/>
                  </a:lnTo>
                  <a:lnTo>
                    <a:pt x="5746" y="7896"/>
                  </a:lnTo>
                  <a:lnTo>
                    <a:pt x="5810" y="7928"/>
                  </a:lnTo>
                  <a:lnTo>
                    <a:pt x="5858" y="7976"/>
                  </a:lnTo>
                  <a:lnTo>
                    <a:pt x="5890" y="8041"/>
                  </a:lnTo>
                  <a:lnTo>
                    <a:pt x="5922" y="8105"/>
                  </a:lnTo>
                  <a:lnTo>
                    <a:pt x="5955" y="8169"/>
                  </a:lnTo>
                  <a:lnTo>
                    <a:pt x="5955" y="8249"/>
                  </a:lnTo>
                  <a:lnTo>
                    <a:pt x="5955" y="8330"/>
                  </a:lnTo>
                  <a:lnTo>
                    <a:pt x="5938" y="8426"/>
                  </a:lnTo>
                  <a:lnTo>
                    <a:pt x="5906" y="8522"/>
                  </a:lnTo>
                  <a:lnTo>
                    <a:pt x="5858" y="8618"/>
                  </a:lnTo>
                  <a:lnTo>
                    <a:pt x="5778" y="8779"/>
                  </a:lnTo>
                  <a:lnTo>
                    <a:pt x="5666" y="8907"/>
                  </a:lnTo>
                  <a:lnTo>
                    <a:pt x="5537" y="9036"/>
                  </a:lnTo>
                  <a:lnTo>
                    <a:pt x="5393" y="9148"/>
                  </a:lnTo>
                  <a:lnTo>
                    <a:pt x="5248" y="9244"/>
                  </a:lnTo>
                  <a:lnTo>
                    <a:pt x="5088" y="9341"/>
                  </a:lnTo>
                  <a:lnTo>
                    <a:pt x="4911" y="9421"/>
                  </a:lnTo>
                  <a:lnTo>
                    <a:pt x="4751" y="9501"/>
                  </a:lnTo>
                  <a:lnTo>
                    <a:pt x="4414" y="9613"/>
                  </a:lnTo>
                  <a:lnTo>
                    <a:pt x="4125" y="9694"/>
                  </a:lnTo>
                  <a:lnTo>
                    <a:pt x="3884" y="9742"/>
                  </a:lnTo>
                  <a:lnTo>
                    <a:pt x="3756" y="9758"/>
                  </a:lnTo>
                  <a:lnTo>
                    <a:pt x="3290" y="9758"/>
                  </a:lnTo>
                  <a:lnTo>
                    <a:pt x="3050" y="9742"/>
                  </a:lnTo>
                  <a:lnTo>
                    <a:pt x="2825" y="9726"/>
                  </a:lnTo>
                  <a:lnTo>
                    <a:pt x="2360" y="9646"/>
                  </a:lnTo>
                  <a:lnTo>
                    <a:pt x="1878" y="9549"/>
                  </a:lnTo>
                  <a:lnTo>
                    <a:pt x="1413" y="9421"/>
                  </a:lnTo>
                  <a:lnTo>
                    <a:pt x="947" y="9260"/>
                  </a:lnTo>
                  <a:lnTo>
                    <a:pt x="0" y="8939"/>
                  </a:lnTo>
                  <a:lnTo>
                    <a:pt x="145" y="11138"/>
                  </a:lnTo>
                  <a:lnTo>
                    <a:pt x="1509" y="11684"/>
                  </a:lnTo>
                  <a:lnTo>
                    <a:pt x="2039" y="11908"/>
                  </a:lnTo>
                  <a:lnTo>
                    <a:pt x="2520" y="12133"/>
                  </a:lnTo>
                  <a:lnTo>
                    <a:pt x="3435" y="12534"/>
                  </a:lnTo>
                  <a:lnTo>
                    <a:pt x="3852" y="12727"/>
                  </a:lnTo>
                  <a:lnTo>
                    <a:pt x="4253" y="12887"/>
                  </a:lnTo>
                  <a:lnTo>
                    <a:pt x="4655" y="13032"/>
                  </a:lnTo>
                  <a:lnTo>
                    <a:pt x="5040" y="13160"/>
                  </a:lnTo>
                  <a:lnTo>
                    <a:pt x="5425" y="13257"/>
                  </a:lnTo>
                  <a:lnTo>
                    <a:pt x="5794" y="13321"/>
                  </a:lnTo>
                  <a:lnTo>
                    <a:pt x="6179" y="13369"/>
                  </a:lnTo>
                  <a:lnTo>
                    <a:pt x="6372" y="13369"/>
                  </a:lnTo>
                  <a:lnTo>
                    <a:pt x="6564" y="13353"/>
                  </a:lnTo>
                  <a:lnTo>
                    <a:pt x="6773" y="13337"/>
                  </a:lnTo>
                  <a:lnTo>
                    <a:pt x="6966" y="13321"/>
                  </a:lnTo>
                  <a:lnTo>
                    <a:pt x="7174" y="13273"/>
                  </a:lnTo>
                  <a:lnTo>
                    <a:pt x="7383" y="13224"/>
                  </a:lnTo>
                  <a:lnTo>
                    <a:pt x="7592" y="13160"/>
                  </a:lnTo>
                  <a:lnTo>
                    <a:pt x="7816" y="13096"/>
                  </a:lnTo>
                  <a:lnTo>
                    <a:pt x="8041" y="13000"/>
                  </a:lnTo>
                  <a:lnTo>
                    <a:pt x="8266" y="12903"/>
                  </a:lnTo>
                  <a:lnTo>
                    <a:pt x="8474" y="12791"/>
                  </a:lnTo>
                  <a:lnTo>
                    <a:pt x="8715" y="12631"/>
                  </a:lnTo>
                  <a:lnTo>
                    <a:pt x="8972" y="12438"/>
                  </a:lnTo>
                  <a:lnTo>
                    <a:pt x="9245" y="12229"/>
                  </a:lnTo>
                  <a:lnTo>
                    <a:pt x="9838" y="11700"/>
                  </a:lnTo>
                  <a:lnTo>
                    <a:pt x="10480" y="11122"/>
                  </a:lnTo>
                  <a:lnTo>
                    <a:pt x="11122" y="10528"/>
                  </a:lnTo>
                  <a:lnTo>
                    <a:pt x="11764" y="9951"/>
                  </a:lnTo>
                  <a:lnTo>
                    <a:pt x="12069" y="9694"/>
                  </a:lnTo>
                  <a:lnTo>
                    <a:pt x="12358" y="9453"/>
                  </a:lnTo>
                  <a:lnTo>
                    <a:pt x="12647" y="9244"/>
                  </a:lnTo>
                  <a:lnTo>
                    <a:pt x="12904" y="9068"/>
                  </a:lnTo>
                  <a:lnTo>
                    <a:pt x="13706" y="8554"/>
                  </a:lnTo>
                  <a:lnTo>
                    <a:pt x="14509" y="8009"/>
                  </a:lnTo>
                  <a:lnTo>
                    <a:pt x="15279" y="7463"/>
                  </a:lnTo>
                  <a:lnTo>
                    <a:pt x="16001" y="6901"/>
                  </a:lnTo>
                  <a:lnTo>
                    <a:pt x="16659" y="6356"/>
                  </a:lnTo>
                  <a:lnTo>
                    <a:pt x="16980" y="6083"/>
                  </a:lnTo>
                  <a:lnTo>
                    <a:pt x="17253" y="5810"/>
                  </a:lnTo>
                  <a:lnTo>
                    <a:pt x="17526" y="5537"/>
                  </a:lnTo>
                  <a:lnTo>
                    <a:pt x="17766" y="5280"/>
                  </a:lnTo>
                  <a:lnTo>
                    <a:pt x="17975" y="5024"/>
                  </a:lnTo>
                  <a:lnTo>
                    <a:pt x="18168" y="4783"/>
                  </a:lnTo>
                  <a:lnTo>
                    <a:pt x="15953" y="0"/>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p13">
              <a:extLst>
                <a:ext uri="{FF2B5EF4-FFF2-40B4-BE49-F238E27FC236}">
                  <a16:creationId xmlns:a16="http://schemas.microsoft.com/office/drawing/2014/main" id="{B67CFDCE-93D2-35FF-C7B8-F6DABB15B2A2}"/>
                </a:ext>
              </a:extLst>
            </p:cNvPr>
            <p:cNvSpPr/>
            <p:nvPr/>
          </p:nvSpPr>
          <p:spPr>
            <a:xfrm>
              <a:off x="4884650" y="3426625"/>
              <a:ext cx="455025" cy="104750"/>
            </a:xfrm>
            <a:custGeom>
              <a:avLst/>
              <a:gdLst/>
              <a:ahLst/>
              <a:cxnLst/>
              <a:rect l="l" t="t" r="r" b="b"/>
              <a:pathLst>
                <a:path w="18201" h="4190" extrusionOk="0">
                  <a:moveTo>
                    <a:pt x="17173" y="0"/>
                  </a:moveTo>
                  <a:lnTo>
                    <a:pt x="15071" y="97"/>
                  </a:lnTo>
                  <a:lnTo>
                    <a:pt x="13851" y="161"/>
                  </a:lnTo>
                  <a:lnTo>
                    <a:pt x="13386" y="193"/>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894" y="2392"/>
                  </a:lnTo>
                  <a:lnTo>
                    <a:pt x="15697" y="2247"/>
                  </a:lnTo>
                  <a:lnTo>
                    <a:pt x="16114" y="2151"/>
                  </a:lnTo>
                  <a:lnTo>
                    <a:pt x="16515" y="2071"/>
                  </a:lnTo>
                  <a:lnTo>
                    <a:pt x="16852" y="1974"/>
                  </a:lnTo>
                  <a:lnTo>
                    <a:pt x="17093" y="187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p13">
              <a:extLst>
                <a:ext uri="{FF2B5EF4-FFF2-40B4-BE49-F238E27FC236}">
                  <a16:creationId xmlns:a16="http://schemas.microsoft.com/office/drawing/2014/main" id="{519B6A34-D69B-8A80-D44A-795CE84610E9}"/>
                </a:ext>
              </a:extLst>
            </p:cNvPr>
            <p:cNvSpPr/>
            <p:nvPr/>
          </p:nvSpPr>
          <p:spPr>
            <a:xfrm>
              <a:off x="4884650" y="3426625"/>
              <a:ext cx="455025" cy="104750"/>
            </a:xfrm>
            <a:custGeom>
              <a:avLst/>
              <a:gdLst/>
              <a:ahLst/>
              <a:cxnLst/>
              <a:rect l="l" t="t" r="r" b="b"/>
              <a:pathLst>
                <a:path w="18201" h="4190" fill="none" extrusionOk="0">
                  <a:moveTo>
                    <a:pt x="13819" y="4189"/>
                  </a:moveTo>
                  <a:lnTo>
                    <a:pt x="13819" y="4189"/>
                  </a:lnTo>
                  <a:lnTo>
                    <a:pt x="13658" y="4109"/>
                  </a:lnTo>
                  <a:lnTo>
                    <a:pt x="13514" y="4013"/>
                  </a:lnTo>
                  <a:lnTo>
                    <a:pt x="13386" y="3900"/>
                  </a:lnTo>
                  <a:lnTo>
                    <a:pt x="13289" y="3772"/>
                  </a:lnTo>
                  <a:lnTo>
                    <a:pt x="13209" y="3643"/>
                  </a:lnTo>
                  <a:lnTo>
                    <a:pt x="13161" y="3515"/>
                  </a:lnTo>
                  <a:lnTo>
                    <a:pt x="13145" y="3387"/>
                  </a:lnTo>
                  <a:lnTo>
                    <a:pt x="13145" y="3258"/>
                  </a:lnTo>
                  <a:lnTo>
                    <a:pt x="13177" y="3130"/>
                  </a:lnTo>
                  <a:lnTo>
                    <a:pt x="13241" y="3001"/>
                  </a:lnTo>
                  <a:lnTo>
                    <a:pt x="13337" y="2889"/>
                  </a:lnTo>
                  <a:lnTo>
                    <a:pt x="13450" y="2777"/>
                  </a:lnTo>
                  <a:lnTo>
                    <a:pt x="13610" y="2680"/>
                  </a:lnTo>
                  <a:lnTo>
                    <a:pt x="13803" y="2600"/>
                  </a:lnTo>
                  <a:lnTo>
                    <a:pt x="14011" y="2536"/>
                  </a:lnTo>
                  <a:lnTo>
                    <a:pt x="14268" y="2488"/>
                  </a:lnTo>
                  <a:lnTo>
                    <a:pt x="14268" y="2488"/>
                  </a:lnTo>
                  <a:lnTo>
                    <a:pt x="14894" y="2392"/>
                  </a:lnTo>
                  <a:lnTo>
                    <a:pt x="15697" y="2247"/>
                  </a:lnTo>
                  <a:lnTo>
                    <a:pt x="16114" y="2151"/>
                  </a:lnTo>
                  <a:lnTo>
                    <a:pt x="16515" y="2071"/>
                  </a:lnTo>
                  <a:lnTo>
                    <a:pt x="16852" y="1974"/>
                  </a:lnTo>
                  <a:lnTo>
                    <a:pt x="17093" y="1878"/>
                  </a:lnTo>
                  <a:lnTo>
                    <a:pt x="17093" y="1878"/>
                  </a:lnTo>
                  <a:lnTo>
                    <a:pt x="17446" y="1718"/>
                  </a:lnTo>
                  <a:lnTo>
                    <a:pt x="17446" y="1718"/>
                  </a:lnTo>
                  <a:lnTo>
                    <a:pt x="17622" y="1621"/>
                  </a:lnTo>
                  <a:lnTo>
                    <a:pt x="17783" y="1493"/>
                  </a:lnTo>
                  <a:lnTo>
                    <a:pt x="17911" y="1364"/>
                  </a:lnTo>
                  <a:lnTo>
                    <a:pt x="18024" y="1236"/>
                  </a:lnTo>
                  <a:lnTo>
                    <a:pt x="18104" y="1092"/>
                  </a:lnTo>
                  <a:lnTo>
                    <a:pt x="18168" y="931"/>
                  </a:lnTo>
                  <a:lnTo>
                    <a:pt x="18200" y="787"/>
                  </a:lnTo>
                  <a:lnTo>
                    <a:pt x="18200" y="642"/>
                  </a:lnTo>
                  <a:lnTo>
                    <a:pt x="18168" y="514"/>
                  </a:lnTo>
                  <a:lnTo>
                    <a:pt x="18120" y="385"/>
                  </a:lnTo>
                  <a:lnTo>
                    <a:pt x="18040" y="257"/>
                  </a:lnTo>
                  <a:lnTo>
                    <a:pt x="17927" y="161"/>
                  </a:lnTo>
                  <a:lnTo>
                    <a:pt x="17783" y="97"/>
                  </a:lnTo>
                  <a:lnTo>
                    <a:pt x="17622" y="32"/>
                  </a:lnTo>
                  <a:lnTo>
                    <a:pt x="17414" y="0"/>
                  </a:lnTo>
                  <a:lnTo>
                    <a:pt x="17173" y="0"/>
                  </a:lnTo>
                  <a:lnTo>
                    <a:pt x="17173" y="0"/>
                  </a:lnTo>
                  <a:lnTo>
                    <a:pt x="15071" y="97"/>
                  </a:lnTo>
                  <a:lnTo>
                    <a:pt x="13851" y="161"/>
                  </a:lnTo>
                  <a:lnTo>
                    <a:pt x="13386" y="193"/>
                  </a:lnTo>
                  <a:lnTo>
                    <a:pt x="13113" y="209"/>
                  </a:lnTo>
                  <a:lnTo>
                    <a:pt x="13113" y="209"/>
                  </a:lnTo>
                  <a:lnTo>
                    <a:pt x="12214" y="353"/>
                  </a:lnTo>
                  <a:lnTo>
                    <a:pt x="11363" y="498"/>
                  </a:lnTo>
                  <a:lnTo>
                    <a:pt x="10545" y="658"/>
                  </a:lnTo>
                  <a:lnTo>
                    <a:pt x="9758" y="835"/>
                  </a:lnTo>
                  <a:lnTo>
                    <a:pt x="8234" y="1156"/>
                  </a:lnTo>
                  <a:lnTo>
                    <a:pt x="7496" y="1316"/>
                  </a:lnTo>
                  <a:lnTo>
                    <a:pt x="6757" y="1461"/>
                  </a:lnTo>
                  <a:lnTo>
                    <a:pt x="6003" y="1573"/>
                  </a:lnTo>
                  <a:lnTo>
                    <a:pt x="5249" y="1685"/>
                  </a:lnTo>
                  <a:lnTo>
                    <a:pt x="4462" y="1766"/>
                  </a:lnTo>
                  <a:lnTo>
                    <a:pt x="3660" y="1814"/>
                  </a:lnTo>
                  <a:lnTo>
                    <a:pt x="2825" y="1846"/>
                  </a:lnTo>
                  <a:lnTo>
                    <a:pt x="2376" y="1830"/>
                  </a:lnTo>
                  <a:lnTo>
                    <a:pt x="1927" y="1830"/>
                  </a:lnTo>
                  <a:lnTo>
                    <a:pt x="1477" y="1798"/>
                  </a:lnTo>
                  <a:lnTo>
                    <a:pt x="996" y="1766"/>
                  </a:lnTo>
                  <a:lnTo>
                    <a:pt x="514" y="1718"/>
                  </a:lnTo>
                  <a:lnTo>
                    <a:pt x="1" y="16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3;p13">
              <a:extLst>
                <a:ext uri="{FF2B5EF4-FFF2-40B4-BE49-F238E27FC236}">
                  <a16:creationId xmlns:a16="http://schemas.microsoft.com/office/drawing/2014/main" id="{7FE2F9AB-BD40-139B-1637-81773DFA46B0}"/>
                </a:ext>
              </a:extLst>
            </p:cNvPr>
            <p:cNvSpPr/>
            <p:nvPr/>
          </p:nvSpPr>
          <p:spPr>
            <a:xfrm>
              <a:off x="3510475" y="5066000"/>
              <a:ext cx="541275" cy="232750"/>
            </a:xfrm>
            <a:custGeom>
              <a:avLst/>
              <a:gdLst/>
              <a:ahLst/>
              <a:cxnLst/>
              <a:rect l="l" t="t" r="r" b="b"/>
              <a:pathLst>
                <a:path w="21651" h="9310" extrusionOk="0">
                  <a:moveTo>
                    <a:pt x="643" y="1"/>
                  </a:moveTo>
                  <a:lnTo>
                    <a:pt x="1" y="5137"/>
                  </a:lnTo>
                  <a:lnTo>
                    <a:pt x="963" y="5458"/>
                  </a:lnTo>
                  <a:lnTo>
                    <a:pt x="2167" y="5859"/>
                  </a:lnTo>
                  <a:lnTo>
                    <a:pt x="5072" y="6854"/>
                  </a:lnTo>
                  <a:lnTo>
                    <a:pt x="8089" y="7881"/>
                  </a:lnTo>
                  <a:lnTo>
                    <a:pt x="9469" y="8330"/>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7301" y="8106"/>
                  </a:lnTo>
                  <a:lnTo>
                    <a:pt x="17975" y="7849"/>
                  </a:lnTo>
                  <a:lnTo>
                    <a:pt x="19115" y="7416"/>
                  </a:lnTo>
                  <a:lnTo>
                    <a:pt x="19628" y="7191"/>
                  </a:lnTo>
                  <a:lnTo>
                    <a:pt x="20142" y="6966"/>
                  </a:lnTo>
                  <a:lnTo>
                    <a:pt x="20655" y="6693"/>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4172" y="4238"/>
                  </a:lnTo>
                  <a:lnTo>
                    <a:pt x="14974" y="4398"/>
                  </a:lnTo>
                  <a:lnTo>
                    <a:pt x="15391" y="4479"/>
                  </a:lnTo>
                  <a:lnTo>
                    <a:pt x="15777" y="4543"/>
                  </a:lnTo>
                  <a:lnTo>
                    <a:pt x="16130" y="4575"/>
                  </a:lnTo>
                  <a:lnTo>
                    <a:pt x="16386" y="4607"/>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5215" y="2184"/>
                  </a:lnTo>
                  <a:lnTo>
                    <a:pt x="14059" y="1782"/>
                  </a:lnTo>
                  <a:lnTo>
                    <a:pt x="13642" y="1638"/>
                  </a:lnTo>
                  <a:lnTo>
                    <a:pt x="13369" y="1558"/>
                  </a:lnTo>
                  <a:lnTo>
                    <a:pt x="12808" y="1445"/>
                  </a:lnTo>
                  <a:lnTo>
                    <a:pt x="12294" y="1365"/>
                  </a:lnTo>
                  <a:lnTo>
                    <a:pt x="11829" y="1301"/>
                  </a:lnTo>
                  <a:lnTo>
                    <a:pt x="11411" y="1253"/>
                  </a:lnTo>
                  <a:lnTo>
                    <a:pt x="11042" y="1221"/>
                  </a:lnTo>
                  <a:lnTo>
                    <a:pt x="10705"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p13">
              <a:extLst>
                <a:ext uri="{FF2B5EF4-FFF2-40B4-BE49-F238E27FC236}">
                  <a16:creationId xmlns:a16="http://schemas.microsoft.com/office/drawing/2014/main" id="{F4EB4F82-0A4C-6507-7D7D-CE537BBFFE3C}"/>
                </a:ext>
              </a:extLst>
            </p:cNvPr>
            <p:cNvSpPr/>
            <p:nvPr/>
          </p:nvSpPr>
          <p:spPr>
            <a:xfrm>
              <a:off x="3510475" y="5066000"/>
              <a:ext cx="541275" cy="232750"/>
            </a:xfrm>
            <a:custGeom>
              <a:avLst/>
              <a:gdLst/>
              <a:ahLst/>
              <a:cxnLst/>
              <a:rect l="l" t="t" r="r" b="b"/>
              <a:pathLst>
                <a:path w="21651" h="9310" fill="none" extrusionOk="0">
                  <a:moveTo>
                    <a:pt x="1" y="5137"/>
                  </a:moveTo>
                  <a:lnTo>
                    <a:pt x="1" y="5137"/>
                  </a:lnTo>
                  <a:lnTo>
                    <a:pt x="963" y="5458"/>
                  </a:lnTo>
                  <a:lnTo>
                    <a:pt x="2167" y="5859"/>
                  </a:lnTo>
                  <a:lnTo>
                    <a:pt x="5072" y="6854"/>
                  </a:lnTo>
                  <a:lnTo>
                    <a:pt x="8089" y="7881"/>
                  </a:lnTo>
                  <a:lnTo>
                    <a:pt x="9469" y="8330"/>
                  </a:lnTo>
                  <a:lnTo>
                    <a:pt x="10641" y="8699"/>
                  </a:lnTo>
                  <a:lnTo>
                    <a:pt x="10641" y="8699"/>
                  </a:lnTo>
                  <a:lnTo>
                    <a:pt x="11604" y="8988"/>
                  </a:lnTo>
                  <a:lnTo>
                    <a:pt x="12021" y="9101"/>
                  </a:lnTo>
                  <a:lnTo>
                    <a:pt x="12390" y="9181"/>
                  </a:lnTo>
                  <a:lnTo>
                    <a:pt x="12727" y="9245"/>
                  </a:lnTo>
                  <a:lnTo>
                    <a:pt x="13032" y="9293"/>
                  </a:lnTo>
                  <a:lnTo>
                    <a:pt x="13337" y="9309"/>
                  </a:lnTo>
                  <a:lnTo>
                    <a:pt x="13626" y="9309"/>
                  </a:lnTo>
                  <a:lnTo>
                    <a:pt x="13915" y="9277"/>
                  </a:lnTo>
                  <a:lnTo>
                    <a:pt x="14220" y="9229"/>
                  </a:lnTo>
                  <a:lnTo>
                    <a:pt x="14525" y="9149"/>
                  </a:lnTo>
                  <a:lnTo>
                    <a:pt x="14862" y="9053"/>
                  </a:lnTo>
                  <a:lnTo>
                    <a:pt x="15215" y="8924"/>
                  </a:lnTo>
                  <a:lnTo>
                    <a:pt x="15616" y="8780"/>
                  </a:lnTo>
                  <a:lnTo>
                    <a:pt x="16547" y="8411"/>
                  </a:lnTo>
                  <a:lnTo>
                    <a:pt x="16547" y="8411"/>
                  </a:lnTo>
                  <a:lnTo>
                    <a:pt x="17301" y="8106"/>
                  </a:lnTo>
                  <a:lnTo>
                    <a:pt x="17975" y="7849"/>
                  </a:lnTo>
                  <a:lnTo>
                    <a:pt x="19115" y="7416"/>
                  </a:lnTo>
                  <a:lnTo>
                    <a:pt x="19628" y="7191"/>
                  </a:lnTo>
                  <a:lnTo>
                    <a:pt x="20142" y="6966"/>
                  </a:lnTo>
                  <a:lnTo>
                    <a:pt x="20655" y="6693"/>
                  </a:lnTo>
                  <a:lnTo>
                    <a:pt x="21201" y="6356"/>
                  </a:lnTo>
                  <a:lnTo>
                    <a:pt x="21201" y="6356"/>
                  </a:lnTo>
                  <a:lnTo>
                    <a:pt x="21362" y="6260"/>
                  </a:lnTo>
                  <a:lnTo>
                    <a:pt x="21474" y="6132"/>
                  </a:lnTo>
                  <a:lnTo>
                    <a:pt x="21554" y="6019"/>
                  </a:lnTo>
                  <a:lnTo>
                    <a:pt x="21618" y="5891"/>
                  </a:lnTo>
                  <a:lnTo>
                    <a:pt x="21650" y="5763"/>
                  </a:lnTo>
                  <a:lnTo>
                    <a:pt x="21650" y="5634"/>
                  </a:lnTo>
                  <a:lnTo>
                    <a:pt x="21618" y="5522"/>
                  </a:lnTo>
                  <a:lnTo>
                    <a:pt x="21570" y="5409"/>
                  </a:lnTo>
                  <a:lnTo>
                    <a:pt x="21490" y="5313"/>
                  </a:lnTo>
                  <a:lnTo>
                    <a:pt x="21394" y="5217"/>
                  </a:lnTo>
                  <a:lnTo>
                    <a:pt x="21265" y="5137"/>
                  </a:lnTo>
                  <a:lnTo>
                    <a:pt x="21137" y="5072"/>
                  </a:lnTo>
                  <a:lnTo>
                    <a:pt x="20976" y="5024"/>
                  </a:lnTo>
                  <a:lnTo>
                    <a:pt x="20816" y="4992"/>
                  </a:lnTo>
                  <a:lnTo>
                    <a:pt x="20639" y="4976"/>
                  </a:lnTo>
                  <a:lnTo>
                    <a:pt x="20447" y="4992"/>
                  </a:lnTo>
                  <a:lnTo>
                    <a:pt x="20447" y="4992"/>
                  </a:lnTo>
                  <a:lnTo>
                    <a:pt x="20062" y="5056"/>
                  </a:lnTo>
                  <a:lnTo>
                    <a:pt x="19676" y="5137"/>
                  </a:lnTo>
                  <a:lnTo>
                    <a:pt x="19307" y="5233"/>
                  </a:lnTo>
                  <a:lnTo>
                    <a:pt x="18922" y="5345"/>
                  </a:lnTo>
                  <a:lnTo>
                    <a:pt x="18152" y="5586"/>
                  </a:lnTo>
                  <a:lnTo>
                    <a:pt x="17397" y="5859"/>
                  </a:lnTo>
                  <a:lnTo>
                    <a:pt x="16627" y="6100"/>
                  </a:lnTo>
                  <a:lnTo>
                    <a:pt x="16242" y="6212"/>
                  </a:lnTo>
                  <a:lnTo>
                    <a:pt x="15857" y="6308"/>
                  </a:lnTo>
                  <a:lnTo>
                    <a:pt x="15472" y="6372"/>
                  </a:lnTo>
                  <a:lnTo>
                    <a:pt x="15103" y="6437"/>
                  </a:lnTo>
                  <a:lnTo>
                    <a:pt x="14717" y="6453"/>
                  </a:lnTo>
                  <a:lnTo>
                    <a:pt x="14332" y="6453"/>
                  </a:lnTo>
                  <a:lnTo>
                    <a:pt x="14332" y="6453"/>
                  </a:lnTo>
                  <a:lnTo>
                    <a:pt x="14220" y="6453"/>
                  </a:lnTo>
                  <a:lnTo>
                    <a:pt x="14059" y="6421"/>
                  </a:lnTo>
                  <a:lnTo>
                    <a:pt x="13851" y="6372"/>
                  </a:lnTo>
                  <a:lnTo>
                    <a:pt x="13626" y="6292"/>
                  </a:lnTo>
                  <a:lnTo>
                    <a:pt x="13385" y="6180"/>
                  </a:lnTo>
                  <a:lnTo>
                    <a:pt x="13128" y="6051"/>
                  </a:lnTo>
                  <a:lnTo>
                    <a:pt x="12872" y="5875"/>
                  </a:lnTo>
                  <a:lnTo>
                    <a:pt x="12743" y="5763"/>
                  </a:lnTo>
                  <a:lnTo>
                    <a:pt x="12631" y="5650"/>
                  </a:lnTo>
                  <a:lnTo>
                    <a:pt x="12631" y="5650"/>
                  </a:lnTo>
                  <a:lnTo>
                    <a:pt x="12503" y="5522"/>
                  </a:lnTo>
                  <a:lnTo>
                    <a:pt x="12406" y="5361"/>
                  </a:lnTo>
                  <a:lnTo>
                    <a:pt x="12326" y="5217"/>
                  </a:lnTo>
                  <a:lnTo>
                    <a:pt x="12278" y="5056"/>
                  </a:lnTo>
                  <a:lnTo>
                    <a:pt x="12246" y="4912"/>
                  </a:lnTo>
                  <a:lnTo>
                    <a:pt x="12246" y="4751"/>
                  </a:lnTo>
                  <a:lnTo>
                    <a:pt x="12262" y="4607"/>
                  </a:lnTo>
                  <a:lnTo>
                    <a:pt x="12310" y="4479"/>
                  </a:lnTo>
                  <a:lnTo>
                    <a:pt x="12374" y="4366"/>
                  </a:lnTo>
                  <a:lnTo>
                    <a:pt x="12470" y="4254"/>
                  </a:lnTo>
                  <a:lnTo>
                    <a:pt x="12599" y="4158"/>
                  </a:lnTo>
                  <a:lnTo>
                    <a:pt x="12743" y="4093"/>
                  </a:lnTo>
                  <a:lnTo>
                    <a:pt x="12904" y="4061"/>
                  </a:lnTo>
                  <a:lnTo>
                    <a:pt x="13096" y="4029"/>
                  </a:lnTo>
                  <a:lnTo>
                    <a:pt x="13321" y="4045"/>
                  </a:lnTo>
                  <a:lnTo>
                    <a:pt x="13578" y="4093"/>
                  </a:lnTo>
                  <a:lnTo>
                    <a:pt x="13578" y="4093"/>
                  </a:lnTo>
                  <a:lnTo>
                    <a:pt x="14172" y="4238"/>
                  </a:lnTo>
                  <a:lnTo>
                    <a:pt x="14974" y="4398"/>
                  </a:lnTo>
                  <a:lnTo>
                    <a:pt x="15391" y="4479"/>
                  </a:lnTo>
                  <a:lnTo>
                    <a:pt x="15777" y="4543"/>
                  </a:lnTo>
                  <a:lnTo>
                    <a:pt x="16130" y="4575"/>
                  </a:lnTo>
                  <a:lnTo>
                    <a:pt x="16386" y="4607"/>
                  </a:lnTo>
                  <a:lnTo>
                    <a:pt x="16386" y="4607"/>
                  </a:lnTo>
                  <a:lnTo>
                    <a:pt x="16772" y="4591"/>
                  </a:lnTo>
                  <a:lnTo>
                    <a:pt x="16772" y="4591"/>
                  </a:lnTo>
                  <a:lnTo>
                    <a:pt x="16980" y="4575"/>
                  </a:lnTo>
                  <a:lnTo>
                    <a:pt x="17157" y="4527"/>
                  </a:lnTo>
                  <a:lnTo>
                    <a:pt x="17333" y="4463"/>
                  </a:lnTo>
                  <a:lnTo>
                    <a:pt x="17478" y="4382"/>
                  </a:lnTo>
                  <a:lnTo>
                    <a:pt x="17606" y="4286"/>
                  </a:lnTo>
                  <a:lnTo>
                    <a:pt x="17718" y="4174"/>
                  </a:lnTo>
                  <a:lnTo>
                    <a:pt x="17799" y="4045"/>
                  </a:lnTo>
                  <a:lnTo>
                    <a:pt x="17863" y="3917"/>
                  </a:lnTo>
                  <a:lnTo>
                    <a:pt x="17895" y="3789"/>
                  </a:lnTo>
                  <a:lnTo>
                    <a:pt x="17895" y="3644"/>
                  </a:lnTo>
                  <a:lnTo>
                    <a:pt x="17863" y="3516"/>
                  </a:lnTo>
                  <a:lnTo>
                    <a:pt x="17799" y="3371"/>
                  </a:lnTo>
                  <a:lnTo>
                    <a:pt x="17702" y="3243"/>
                  </a:lnTo>
                  <a:lnTo>
                    <a:pt x="17558" y="3131"/>
                  </a:lnTo>
                  <a:lnTo>
                    <a:pt x="17381" y="3018"/>
                  </a:lnTo>
                  <a:lnTo>
                    <a:pt x="17173" y="2922"/>
                  </a:lnTo>
                  <a:lnTo>
                    <a:pt x="17173" y="2922"/>
                  </a:lnTo>
                  <a:lnTo>
                    <a:pt x="15215" y="2184"/>
                  </a:lnTo>
                  <a:lnTo>
                    <a:pt x="14059" y="1782"/>
                  </a:lnTo>
                  <a:lnTo>
                    <a:pt x="13642" y="1638"/>
                  </a:lnTo>
                  <a:lnTo>
                    <a:pt x="13369" y="1558"/>
                  </a:lnTo>
                  <a:lnTo>
                    <a:pt x="13369" y="1558"/>
                  </a:lnTo>
                  <a:lnTo>
                    <a:pt x="12808" y="1445"/>
                  </a:lnTo>
                  <a:lnTo>
                    <a:pt x="12294" y="1365"/>
                  </a:lnTo>
                  <a:lnTo>
                    <a:pt x="11829" y="1301"/>
                  </a:lnTo>
                  <a:lnTo>
                    <a:pt x="11411" y="1253"/>
                  </a:lnTo>
                  <a:lnTo>
                    <a:pt x="11042" y="1221"/>
                  </a:lnTo>
                  <a:lnTo>
                    <a:pt x="10705" y="1205"/>
                  </a:lnTo>
                  <a:lnTo>
                    <a:pt x="10400" y="1205"/>
                  </a:lnTo>
                  <a:lnTo>
                    <a:pt x="10127" y="1205"/>
                  </a:lnTo>
                  <a:lnTo>
                    <a:pt x="9871" y="1221"/>
                  </a:lnTo>
                  <a:lnTo>
                    <a:pt x="9630" y="1253"/>
                  </a:lnTo>
                  <a:lnTo>
                    <a:pt x="9197" y="1317"/>
                  </a:lnTo>
                  <a:lnTo>
                    <a:pt x="8795" y="1397"/>
                  </a:lnTo>
                  <a:lnTo>
                    <a:pt x="8394" y="1461"/>
                  </a:lnTo>
                  <a:lnTo>
                    <a:pt x="7929" y="1510"/>
                  </a:lnTo>
                  <a:lnTo>
                    <a:pt x="7688" y="1526"/>
                  </a:lnTo>
                  <a:lnTo>
                    <a:pt x="7399" y="1526"/>
                  </a:lnTo>
                  <a:lnTo>
                    <a:pt x="7094" y="1510"/>
                  </a:lnTo>
                  <a:lnTo>
                    <a:pt x="6757" y="1477"/>
                  </a:lnTo>
                  <a:lnTo>
                    <a:pt x="6388" y="1429"/>
                  </a:lnTo>
                  <a:lnTo>
                    <a:pt x="5971" y="1381"/>
                  </a:lnTo>
                  <a:lnTo>
                    <a:pt x="5505" y="1301"/>
                  </a:lnTo>
                  <a:lnTo>
                    <a:pt x="4992" y="1189"/>
                  </a:lnTo>
                  <a:lnTo>
                    <a:pt x="4430" y="1060"/>
                  </a:lnTo>
                  <a:lnTo>
                    <a:pt x="3804" y="916"/>
                  </a:lnTo>
                  <a:lnTo>
                    <a:pt x="3114" y="723"/>
                  </a:lnTo>
                  <a:lnTo>
                    <a:pt x="2360" y="515"/>
                  </a:lnTo>
                  <a:lnTo>
                    <a:pt x="1541" y="274"/>
                  </a:lnTo>
                  <a:lnTo>
                    <a:pt x="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5;p13">
              <a:extLst>
                <a:ext uri="{FF2B5EF4-FFF2-40B4-BE49-F238E27FC236}">
                  <a16:creationId xmlns:a16="http://schemas.microsoft.com/office/drawing/2014/main" id="{F55E6E83-D766-E198-891F-61DEA43BEE5E}"/>
                </a:ext>
              </a:extLst>
            </p:cNvPr>
            <p:cNvSpPr/>
            <p:nvPr/>
          </p:nvSpPr>
          <p:spPr>
            <a:xfrm>
              <a:off x="3792125" y="5093300"/>
              <a:ext cx="478700" cy="199425"/>
            </a:xfrm>
            <a:custGeom>
              <a:avLst/>
              <a:gdLst/>
              <a:ahLst/>
              <a:cxnLst/>
              <a:rect l="l" t="t" r="r" b="b"/>
              <a:pathLst>
                <a:path w="19148" h="7977" extrusionOk="0">
                  <a:moveTo>
                    <a:pt x="5040" y="0"/>
                  </a:moveTo>
                  <a:lnTo>
                    <a:pt x="4462" y="16"/>
                  </a:lnTo>
                  <a:lnTo>
                    <a:pt x="3403" y="97"/>
                  </a:lnTo>
                  <a:lnTo>
                    <a:pt x="2986" y="129"/>
                  </a:lnTo>
                  <a:lnTo>
                    <a:pt x="2665" y="145"/>
                  </a:lnTo>
                  <a:lnTo>
                    <a:pt x="2440" y="161"/>
                  </a:lnTo>
                  <a:lnTo>
                    <a:pt x="2232" y="193"/>
                  </a:lnTo>
                  <a:lnTo>
                    <a:pt x="2055" y="257"/>
                  </a:lnTo>
                  <a:lnTo>
                    <a:pt x="1927" y="337"/>
                  </a:lnTo>
                  <a:lnTo>
                    <a:pt x="1814" y="450"/>
                  </a:lnTo>
                  <a:lnTo>
                    <a:pt x="1734" y="562"/>
                  </a:lnTo>
                  <a:lnTo>
                    <a:pt x="1686" y="690"/>
                  </a:lnTo>
                  <a:lnTo>
                    <a:pt x="1670" y="835"/>
                  </a:lnTo>
                  <a:lnTo>
                    <a:pt x="1670" y="963"/>
                  </a:lnTo>
                  <a:lnTo>
                    <a:pt x="1702" y="1108"/>
                  </a:lnTo>
                  <a:lnTo>
                    <a:pt x="1766" y="1252"/>
                  </a:lnTo>
                  <a:lnTo>
                    <a:pt x="1846" y="1397"/>
                  </a:lnTo>
                  <a:lnTo>
                    <a:pt x="1959" y="1525"/>
                  </a:lnTo>
                  <a:lnTo>
                    <a:pt x="2087" y="1653"/>
                  </a:lnTo>
                  <a:lnTo>
                    <a:pt x="2248" y="1766"/>
                  </a:lnTo>
                  <a:lnTo>
                    <a:pt x="2440" y="1846"/>
                  </a:lnTo>
                  <a:lnTo>
                    <a:pt x="2793" y="1990"/>
                  </a:lnTo>
                  <a:lnTo>
                    <a:pt x="2906" y="2022"/>
                  </a:lnTo>
                  <a:lnTo>
                    <a:pt x="3066" y="2039"/>
                  </a:lnTo>
                  <a:lnTo>
                    <a:pt x="3435" y="2039"/>
                  </a:lnTo>
                  <a:lnTo>
                    <a:pt x="3869" y="1990"/>
                  </a:lnTo>
                  <a:lnTo>
                    <a:pt x="4350" y="1942"/>
                  </a:lnTo>
                  <a:lnTo>
                    <a:pt x="4832" y="1894"/>
                  </a:lnTo>
                  <a:lnTo>
                    <a:pt x="5265" y="1862"/>
                  </a:lnTo>
                  <a:lnTo>
                    <a:pt x="5457" y="1878"/>
                  </a:lnTo>
                  <a:lnTo>
                    <a:pt x="5634" y="1878"/>
                  </a:lnTo>
                  <a:lnTo>
                    <a:pt x="5778" y="1910"/>
                  </a:lnTo>
                  <a:lnTo>
                    <a:pt x="5891" y="1958"/>
                  </a:lnTo>
                  <a:lnTo>
                    <a:pt x="6067" y="2087"/>
                  </a:lnTo>
                  <a:lnTo>
                    <a:pt x="6228" y="2215"/>
                  </a:lnTo>
                  <a:lnTo>
                    <a:pt x="6340" y="2343"/>
                  </a:lnTo>
                  <a:lnTo>
                    <a:pt x="6388" y="2408"/>
                  </a:lnTo>
                  <a:lnTo>
                    <a:pt x="6404" y="2472"/>
                  </a:lnTo>
                  <a:lnTo>
                    <a:pt x="6436" y="2536"/>
                  </a:lnTo>
                  <a:lnTo>
                    <a:pt x="6436" y="2616"/>
                  </a:lnTo>
                  <a:lnTo>
                    <a:pt x="6420" y="2680"/>
                  </a:lnTo>
                  <a:lnTo>
                    <a:pt x="6404" y="2761"/>
                  </a:lnTo>
                  <a:lnTo>
                    <a:pt x="6372" y="2825"/>
                  </a:lnTo>
                  <a:lnTo>
                    <a:pt x="6324" y="2905"/>
                  </a:lnTo>
                  <a:lnTo>
                    <a:pt x="6244" y="2985"/>
                  </a:lnTo>
                  <a:lnTo>
                    <a:pt x="6164" y="3066"/>
                  </a:lnTo>
                  <a:lnTo>
                    <a:pt x="6035" y="3162"/>
                  </a:lnTo>
                  <a:lnTo>
                    <a:pt x="5891" y="3242"/>
                  </a:lnTo>
                  <a:lnTo>
                    <a:pt x="5730" y="3306"/>
                  </a:lnTo>
                  <a:lnTo>
                    <a:pt x="5554" y="3355"/>
                  </a:lnTo>
                  <a:lnTo>
                    <a:pt x="5377" y="3387"/>
                  </a:lnTo>
                  <a:lnTo>
                    <a:pt x="5201" y="3403"/>
                  </a:lnTo>
                  <a:lnTo>
                    <a:pt x="4832" y="3403"/>
                  </a:lnTo>
                  <a:lnTo>
                    <a:pt x="4478" y="3387"/>
                  </a:lnTo>
                  <a:lnTo>
                    <a:pt x="4190" y="3338"/>
                  </a:lnTo>
                  <a:lnTo>
                    <a:pt x="3949" y="3290"/>
                  </a:lnTo>
                  <a:lnTo>
                    <a:pt x="3820" y="3258"/>
                  </a:lnTo>
                  <a:lnTo>
                    <a:pt x="3596" y="3178"/>
                  </a:lnTo>
                  <a:lnTo>
                    <a:pt x="3387" y="3082"/>
                  </a:lnTo>
                  <a:lnTo>
                    <a:pt x="2986" y="2889"/>
                  </a:lnTo>
                  <a:lnTo>
                    <a:pt x="2585" y="2648"/>
                  </a:lnTo>
                  <a:lnTo>
                    <a:pt x="2200" y="2376"/>
                  </a:lnTo>
                  <a:lnTo>
                    <a:pt x="1814" y="2103"/>
                  </a:lnTo>
                  <a:lnTo>
                    <a:pt x="1429" y="1798"/>
                  </a:lnTo>
                  <a:lnTo>
                    <a:pt x="691" y="1172"/>
                  </a:lnTo>
                  <a:lnTo>
                    <a:pt x="1" y="3322"/>
                  </a:lnTo>
                  <a:lnTo>
                    <a:pt x="1044" y="4269"/>
                  </a:lnTo>
                  <a:lnTo>
                    <a:pt x="1445" y="4654"/>
                  </a:lnTo>
                  <a:lnTo>
                    <a:pt x="1814" y="5024"/>
                  </a:lnTo>
                  <a:lnTo>
                    <a:pt x="2488" y="5714"/>
                  </a:lnTo>
                  <a:lnTo>
                    <a:pt x="3098" y="6324"/>
                  </a:lnTo>
                  <a:lnTo>
                    <a:pt x="3403" y="6612"/>
                  </a:lnTo>
                  <a:lnTo>
                    <a:pt x="3708" y="6869"/>
                  </a:lnTo>
                  <a:lnTo>
                    <a:pt x="4029" y="7110"/>
                  </a:lnTo>
                  <a:lnTo>
                    <a:pt x="4350" y="7319"/>
                  </a:lnTo>
                  <a:lnTo>
                    <a:pt x="4687" y="7511"/>
                  </a:lnTo>
                  <a:lnTo>
                    <a:pt x="5040" y="7656"/>
                  </a:lnTo>
                  <a:lnTo>
                    <a:pt x="5425" y="7784"/>
                  </a:lnTo>
                  <a:lnTo>
                    <a:pt x="5618" y="7832"/>
                  </a:lnTo>
                  <a:lnTo>
                    <a:pt x="5827" y="7880"/>
                  </a:lnTo>
                  <a:lnTo>
                    <a:pt x="6051" y="7912"/>
                  </a:lnTo>
                  <a:lnTo>
                    <a:pt x="6276" y="7944"/>
                  </a:lnTo>
                  <a:lnTo>
                    <a:pt x="6757" y="7977"/>
                  </a:lnTo>
                  <a:lnTo>
                    <a:pt x="6998" y="7961"/>
                  </a:lnTo>
                  <a:lnTo>
                    <a:pt x="7239" y="7928"/>
                  </a:lnTo>
                  <a:lnTo>
                    <a:pt x="7512" y="7864"/>
                  </a:lnTo>
                  <a:lnTo>
                    <a:pt x="7817" y="7784"/>
                  </a:lnTo>
                  <a:lnTo>
                    <a:pt x="8443" y="7591"/>
                  </a:lnTo>
                  <a:lnTo>
                    <a:pt x="9133" y="7367"/>
                  </a:lnTo>
                  <a:lnTo>
                    <a:pt x="9823" y="7126"/>
                  </a:lnTo>
                  <a:lnTo>
                    <a:pt x="10529" y="6901"/>
                  </a:lnTo>
                  <a:lnTo>
                    <a:pt x="10866" y="6805"/>
                  </a:lnTo>
                  <a:lnTo>
                    <a:pt x="11187" y="6741"/>
                  </a:lnTo>
                  <a:lnTo>
                    <a:pt x="11508" y="6677"/>
                  </a:lnTo>
                  <a:lnTo>
                    <a:pt x="11813" y="6645"/>
                  </a:lnTo>
                  <a:lnTo>
                    <a:pt x="13032" y="6564"/>
                  </a:lnTo>
                  <a:lnTo>
                    <a:pt x="14172" y="6452"/>
                  </a:lnTo>
                  <a:lnTo>
                    <a:pt x="15231" y="6340"/>
                  </a:lnTo>
                  <a:lnTo>
                    <a:pt x="16210" y="6227"/>
                  </a:lnTo>
                  <a:lnTo>
                    <a:pt x="17093" y="6083"/>
                  </a:lnTo>
                  <a:lnTo>
                    <a:pt x="17895" y="5938"/>
                  </a:lnTo>
                  <a:lnTo>
                    <a:pt x="18569" y="5794"/>
                  </a:lnTo>
                  <a:lnTo>
                    <a:pt x="18874" y="5714"/>
                  </a:lnTo>
                  <a:lnTo>
                    <a:pt x="19147" y="5633"/>
                  </a:lnTo>
                  <a:lnTo>
                    <a:pt x="18746" y="1027"/>
                  </a:lnTo>
                  <a:lnTo>
                    <a:pt x="16788" y="1156"/>
                  </a:lnTo>
                  <a:lnTo>
                    <a:pt x="15183" y="1268"/>
                  </a:lnTo>
                  <a:lnTo>
                    <a:pt x="12840" y="1445"/>
                  </a:lnTo>
                  <a:lnTo>
                    <a:pt x="12054" y="1509"/>
                  </a:lnTo>
                  <a:lnTo>
                    <a:pt x="11428" y="1541"/>
                  </a:lnTo>
                  <a:lnTo>
                    <a:pt x="10962" y="1557"/>
                  </a:lnTo>
                  <a:lnTo>
                    <a:pt x="10593" y="1541"/>
                  </a:lnTo>
                  <a:lnTo>
                    <a:pt x="10304" y="1493"/>
                  </a:lnTo>
                  <a:lnTo>
                    <a:pt x="10015" y="1413"/>
                  </a:lnTo>
                  <a:lnTo>
                    <a:pt x="9726" y="1300"/>
                  </a:lnTo>
                  <a:lnTo>
                    <a:pt x="9357" y="1156"/>
                  </a:lnTo>
                  <a:lnTo>
                    <a:pt x="8908" y="963"/>
                  </a:lnTo>
                  <a:lnTo>
                    <a:pt x="8298" y="722"/>
                  </a:lnTo>
                  <a:lnTo>
                    <a:pt x="7512" y="450"/>
                  </a:lnTo>
                  <a:lnTo>
                    <a:pt x="6501" y="129"/>
                  </a:lnTo>
                  <a:lnTo>
                    <a:pt x="6308" y="81"/>
                  </a:lnTo>
                  <a:lnTo>
                    <a:pt x="6083" y="32"/>
                  </a:lnTo>
                  <a:lnTo>
                    <a:pt x="5843" y="16"/>
                  </a:lnTo>
                  <a:lnTo>
                    <a:pt x="558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13">
              <a:extLst>
                <a:ext uri="{FF2B5EF4-FFF2-40B4-BE49-F238E27FC236}">
                  <a16:creationId xmlns:a16="http://schemas.microsoft.com/office/drawing/2014/main" id="{463666ED-8288-10D7-307D-D1EAAF89ACB4}"/>
                </a:ext>
              </a:extLst>
            </p:cNvPr>
            <p:cNvSpPr/>
            <p:nvPr/>
          </p:nvSpPr>
          <p:spPr>
            <a:xfrm>
              <a:off x="3526525" y="5082050"/>
              <a:ext cx="431325" cy="122400"/>
            </a:xfrm>
            <a:custGeom>
              <a:avLst/>
              <a:gdLst/>
              <a:ahLst/>
              <a:cxnLst/>
              <a:rect l="l" t="t" r="r" b="b"/>
              <a:pathLst>
                <a:path w="17253" h="4896" extrusionOk="0">
                  <a:moveTo>
                    <a:pt x="1" y="1"/>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3530" y="3596"/>
                  </a:lnTo>
                  <a:lnTo>
                    <a:pt x="14332" y="3756"/>
                  </a:lnTo>
                  <a:lnTo>
                    <a:pt x="14749" y="3837"/>
                  </a:lnTo>
                  <a:lnTo>
                    <a:pt x="15135" y="3901"/>
                  </a:lnTo>
                  <a:lnTo>
                    <a:pt x="15488" y="3933"/>
                  </a:lnTo>
                  <a:lnTo>
                    <a:pt x="15744" y="3965"/>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4557" y="1558"/>
                  </a:lnTo>
                  <a:lnTo>
                    <a:pt x="13417" y="115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7;p13">
              <a:extLst>
                <a:ext uri="{FF2B5EF4-FFF2-40B4-BE49-F238E27FC236}">
                  <a16:creationId xmlns:a16="http://schemas.microsoft.com/office/drawing/2014/main" id="{D71EE342-5228-0498-0FC8-9E0622A42622}"/>
                </a:ext>
              </a:extLst>
            </p:cNvPr>
            <p:cNvSpPr/>
            <p:nvPr/>
          </p:nvSpPr>
          <p:spPr>
            <a:xfrm>
              <a:off x="3526525" y="5082050"/>
              <a:ext cx="431325" cy="122400"/>
            </a:xfrm>
            <a:custGeom>
              <a:avLst/>
              <a:gdLst/>
              <a:ahLst/>
              <a:cxnLst/>
              <a:rect l="l" t="t" r="r" b="b"/>
              <a:pathLst>
                <a:path w="17253" h="4896" fill="none" extrusionOk="0">
                  <a:moveTo>
                    <a:pt x="11877" y="4896"/>
                  </a:moveTo>
                  <a:lnTo>
                    <a:pt x="11877" y="4896"/>
                  </a:lnTo>
                  <a:lnTo>
                    <a:pt x="11764" y="4767"/>
                  </a:lnTo>
                  <a:lnTo>
                    <a:pt x="11668" y="4623"/>
                  </a:lnTo>
                  <a:lnTo>
                    <a:pt x="11588" y="4479"/>
                  </a:lnTo>
                  <a:lnTo>
                    <a:pt x="11540" y="4318"/>
                  </a:lnTo>
                  <a:lnTo>
                    <a:pt x="11524" y="4174"/>
                  </a:lnTo>
                  <a:lnTo>
                    <a:pt x="11524" y="4045"/>
                  </a:lnTo>
                  <a:lnTo>
                    <a:pt x="11556" y="3901"/>
                  </a:lnTo>
                  <a:lnTo>
                    <a:pt x="11620" y="3788"/>
                  </a:lnTo>
                  <a:lnTo>
                    <a:pt x="11700" y="3676"/>
                  </a:lnTo>
                  <a:lnTo>
                    <a:pt x="11796" y="3580"/>
                  </a:lnTo>
                  <a:lnTo>
                    <a:pt x="11925" y="3500"/>
                  </a:lnTo>
                  <a:lnTo>
                    <a:pt x="12085" y="3435"/>
                  </a:lnTo>
                  <a:lnTo>
                    <a:pt x="12262" y="3403"/>
                  </a:lnTo>
                  <a:lnTo>
                    <a:pt x="12454" y="3387"/>
                  </a:lnTo>
                  <a:lnTo>
                    <a:pt x="12679" y="3403"/>
                  </a:lnTo>
                  <a:lnTo>
                    <a:pt x="12936" y="3451"/>
                  </a:lnTo>
                  <a:lnTo>
                    <a:pt x="12936" y="3451"/>
                  </a:lnTo>
                  <a:lnTo>
                    <a:pt x="13530" y="3596"/>
                  </a:lnTo>
                  <a:lnTo>
                    <a:pt x="14332" y="3756"/>
                  </a:lnTo>
                  <a:lnTo>
                    <a:pt x="14749" y="3837"/>
                  </a:lnTo>
                  <a:lnTo>
                    <a:pt x="15135" y="3901"/>
                  </a:lnTo>
                  <a:lnTo>
                    <a:pt x="15488" y="3933"/>
                  </a:lnTo>
                  <a:lnTo>
                    <a:pt x="15744" y="3965"/>
                  </a:lnTo>
                  <a:lnTo>
                    <a:pt x="15744" y="3965"/>
                  </a:lnTo>
                  <a:lnTo>
                    <a:pt x="16130" y="3949"/>
                  </a:lnTo>
                  <a:lnTo>
                    <a:pt x="16130" y="3949"/>
                  </a:lnTo>
                  <a:lnTo>
                    <a:pt x="16338" y="3933"/>
                  </a:lnTo>
                  <a:lnTo>
                    <a:pt x="16515" y="3885"/>
                  </a:lnTo>
                  <a:lnTo>
                    <a:pt x="16691" y="3821"/>
                  </a:lnTo>
                  <a:lnTo>
                    <a:pt x="16836" y="3740"/>
                  </a:lnTo>
                  <a:lnTo>
                    <a:pt x="16964" y="3644"/>
                  </a:lnTo>
                  <a:lnTo>
                    <a:pt x="17076" y="3532"/>
                  </a:lnTo>
                  <a:lnTo>
                    <a:pt x="17157" y="3403"/>
                  </a:lnTo>
                  <a:lnTo>
                    <a:pt x="17221" y="3275"/>
                  </a:lnTo>
                  <a:lnTo>
                    <a:pt x="17253" y="3147"/>
                  </a:lnTo>
                  <a:lnTo>
                    <a:pt x="17253" y="3002"/>
                  </a:lnTo>
                  <a:lnTo>
                    <a:pt x="17221" y="2874"/>
                  </a:lnTo>
                  <a:lnTo>
                    <a:pt x="17157" y="2729"/>
                  </a:lnTo>
                  <a:lnTo>
                    <a:pt x="17060" y="2601"/>
                  </a:lnTo>
                  <a:lnTo>
                    <a:pt x="16916" y="2489"/>
                  </a:lnTo>
                  <a:lnTo>
                    <a:pt x="16739" y="2376"/>
                  </a:lnTo>
                  <a:lnTo>
                    <a:pt x="16531" y="2280"/>
                  </a:lnTo>
                  <a:lnTo>
                    <a:pt x="16531" y="2280"/>
                  </a:lnTo>
                  <a:lnTo>
                    <a:pt x="14557" y="1558"/>
                  </a:lnTo>
                  <a:lnTo>
                    <a:pt x="13417" y="1156"/>
                  </a:lnTo>
                  <a:lnTo>
                    <a:pt x="12727" y="916"/>
                  </a:lnTo>
                  <a:lnTo>
                    <a:pt x="12727" y="916"/>
                  </a:lnTo>
                  <a:lnTo>
                    <a:pt x="12117" y="739"/>
                  </a:lnTo>
                  <a:lnTo>
                    <a:pt x="11572" y="595"/>
                  </a:lnTo>
                  <a:lnTo>
                    <a:pt x="11058" y="482"/>
                  </a:lnTo>
                  <a:lnTo>
                    <a:pt x="10609" y="386"/>
                  </a:lnTo>
                  <a:lnTo>
                    <a:pt x="10192" y="322"/>
                  </a:lnTo>
                  <a:lnTo>
                    <a:pt x="9822" y="274"/>
                  </a:lnTo>
                  <a:lnTo>
                    <a:pt x="9485" y="258"/>
                  </a:lnTo>
                  <a:lnTo>
                    <a:pt x="9180" y="242"/>
                  </a:lnTo>
                  <a:lnTo>
                    <a:pt x="8908" y="258"/>
                  </a:lnTo>
                  <a:lnTo>
                    <a:pt x="8651" y="290"/>
                  </a:lnTo>
                  <a:lnTo>
                    <a:pt x="8410" y="322"/>
                  </a:lnTo>
                  <a:lnTo>
                    <a:pt x="8185" y="370"/>
                  </a:lnTo>
                  <a:lnTo>
                    <a:pt x="7768" y="482"/>
                  </a:lnTo>
                  <a:lnTo>
                    <a:pt x="7335" y="611"/>
                  </a:lnTo>
                  <a:lnTo>
                    <a:pt x="6885" y="723"/>
                  </a:lnTo>
                  <a:lnTo>
                    <a:pt x="6645" y="787"/>
                  </a:lnTo>
                  <a:lnTo>
                    <a:pt x="6372" y="835"/>
                  </a:lnTo>
                  <a:lnTo>
                    <a:pt x="6083" y="868"/>
                  </a:lnTo>
                  <a:lnTo>
                    <a:pt x="5762" y="884"/>
                  </a:lnTo>
                  <a:lnTo>
                    <a:pt x="5409" y="900"/>
                  </a:lnTo>
                  <a:lnTo>
                    <a:pt x="5008" y="900"/>
                  </a:lnTo>
                  <a:lnTo>
                    <a:pt x="4574" y="868"/>
                  </a:lnTo>
                  <a:lnTo>
                    <a:pt x="4093" y="819"/>
                  </a:lnTo>
                  <a:lnTo>
                    <a:pt x="3563" y="755"/>
                  </a:lnTo>
                  <a:lnTo>
                    <a:pt x="2986" y="659"/>
                  </a:lnTo>
                  <a:lnTo>
                    <a:pt x="2328" y="547"/>
                  </a:lnTo>
                  <a:lnTo>
                    <a:pt x="1621" y="386"/>
                  </a:lnTo>
                  <a:lnTo>
                    <a:pt x="851" y="2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8;p13">
              <a:extLst>
                <a:ext uri="{FF2B5EF4-FFF2-40B4-BE49-F238E27FC236}">
                  <a16:creationId xmlns:a16="http://schemas.microsoft.com/office/drawing/2014/main" id="{E77B2B42-669E-FA5F-C3FC-25DFF5F74F9E}"/>
                </a:ext>
              </a:extLst>
            </p:cNvPr>
            <p:cNvSpPr/>
            <p:nvPr/>
          </p:nvSpPr>
          <p:spPr>
            <a:xfrm>
              <a:off x="2858100" y="519375"/>
              <a:ext cx="561325" cy="275650"/>
            </a:xfrm>
            <a:custGeom>
              <a:avLst/>
              <a:gdLst/>
              <a:ahLst/>
              <a:cxnLst/>
              <a:rect l="l" t="t" r="r" b="b"/>
              <a:pathLst>
                <a:path w="22453" h="11026" extrusionOk="0">
                  <a:moveTo>
                    <a:pt x="16707" y="0"/>
                  </a:moveTo>
                  <a:lnTo>
                    <a:pt x="15969" y="16"/>
                  </a:lnTo>
                  <a:lnTo>
                    <a:pt x="15359" y="64"/>
                  </a:lnTo>
                  <a:lnTo>
                    <a:pt x="14765" y="129"/>
                  </a:lnTo>
                  <a:lnTo>
                    <a:pt x="14155" y="209"/>
                  </a:lnTo>
                  <a:lnTo>
                    <a:pt x="13561" y="305"/>
                  </a:lnTo>
                  <a:lnTo>
                    <a:pt x="12952" y="418"/>
                  </a:lnTo>
                  <a:lnTo>
                    <a:pt x="12358" y="546"/>
                  </a:lnTo>
                  <a:lnTo>
                    <a:pt x="11764" y="690"/>
                  </a:lnTo>
                  <a:lnTo>
                    <a:pt x="11186" y="851"/>
                  </a:lnTo>
                  <a:lnTo>
                    <a:pt x="10592" y="1011"/>
                  </a:lnTo>
                  <a:lnTo>
                    <a:pt x="9999" y="1188"/>
                  </a:lnTo>
                  <a:lnTo>
                    <a:pt x="8843" y="1557"/>
                  </a:lnTo>
                  <a:lnTo>
                    <a:pt x="7671" y="1942"/>
                  </a:lnTo>
                  <a:lnTo>
                    <a:pt x="6516" y="2343"/>
                  </a:lnTo>
                  <a:lnTo>
                    <a:pt x="6099" y="2504"/>
                  </a:lnTo>
                  <a:lnTo>
                    <a:pt x="5681" y="2664"/>
                  </a:lnTo>
                  <a:lnTo>
                    <a:pt x="5280" y="2857"/>
                  </a:lnTo>
                  <a:lnTo>
                    <a:pt x="4863" y="3050"/>
                  </a:lnTo>
                  <a:lnTo>
                    <a:pt x="4061" y="3483"/>
                  </a:lnTo>
                  <a:lnTo>
                    <a:pt x="3258" y="3932"/>
                  </a:lnTo>
                  <a:lnTo>
                    <a:pt x="2456" y="4366"/>
                  </a:lnTo>
                  <a:lnTo>
                    <a:pt x="1653" y="4799"/>
                  </a:lnTo>
                  <a:lnTo>
                    <a:pt x="1236" y="4991"/>
                  </a:lnTo>
                  <a:lnTo>
                    <a:pt x="835" y="5184"/>
                  </a:lnTo>
                  <a:lnTo>
                    <a:pt x="417" y="5361"/>
                  </a:lnTo>
                  <a:lnTo>
                    <a:pt x="0" y="5505"/>
                  </a:lnTo>
                  <a:lnTo>
                    <a:pt x="498" y="11026"/>
                  </a:lnTo>
                  <a:lnTo>
                    <a:pt x="2327" y="10673"/>
                  </a:lnTo>
                  <a:lnTo>
                    <a:pt x="4157" y="10304"/>
                  </a:lnTo>
                  <a:lnTo>
                    <a:pt x="5970" y="9918"/>
                  </a:lnTo>
                  <a:lnTo>
                    <a:pt x="7800" y="9501"/>
                  </a:lnTo>
                  <a:lnTo>
                    <a:pt x="9597" y="9068"/>
                  </a:lnTo>
                  <a:lnTo>
                    <a:pt x="11411" y="8602"/>
                  </a:lnTo>
                  <a:lnTo>
                    <a:pt x="13208" y="8137"/>
                  </a:lnTo>
                  <a:lnTo>
                    <a:pt x="15006" y="7640"/>
                  </a:lnTo>
                  <a:lnTo>
                    <a:pt x="16017" y="7335"/>
                  </a:lnTo>
                  <a:lnTo>
                    <a:pt x="16514" y="7174"/>
                  </a:lnTo>
                  <a:lnTo>
                    <a:pt x="17012" y="7014"/>
                  </a:lnTo>
                  <a:lnTo>
                    <a:pt x="17124" y="6982"/>
                  </a:lnTo>
                  <a:lnTo>
                    <a:pt x="17221" y="6933"/>
                  </a:lnTo>
                  <a:lnTo>
                    <a:pt x="17301" y="6869"/>
                  </a:lnTo>
                  <a:lnTo>
                    <a:pt x="17381" y="6805"/>
                  </a:lnTo>
                  <a:lnTo>
                    <a:pt x="17509" y="6677"/>
                  </a:lnTo>
                  <a:lnTo>
                    <a:pt x="17606" y="6516"/>
                  </a:lnTo>
                  <a:lnTo>
                    <a:pt x="17670" y="6340"/>
                  </a:lnTo>
                  <a:lnTo>
                    <a:pt x="17702" y="6163"/>
                  </a:lnTo>
                  <a:lnTo>
                    <a:pt x="17718" y="5986"/>
                  </a:lnTo>
                  <a:lnTo>
                    <a:pt x="17686" y="5810"/>
                  </a:lnTo>
                  <a:lnTo>
                    <a:pt x="17638" y="5633"/>
                  </a:lnTo>
                  <a:lnTo>
                    <a:pt x="17558" y="5473"/>
                  </a:lnTo>
                  <a:lnTo>
                    <a:pt x="17461" y="5328"/>
                  </a:lnTo>
                  <a:lnTo>
                    <a:pt x="17333" y="5200"/>
                  </a:lnTo>
                  <a:lnTo>
                    <a:pt x="17172" y="5104"/>
                  </a:lnTo>
                  <a:lnTo>
                    <a:pt x="17092" y="5056"/>
                  </a:lnTo>
                  <a:lnTo>
                    <a:pt x="16996" y="5024"/>
                  </a:lnTo>
                  <a:lnTo>
                    <a:pt x="16900" y="5007"/>
                  </a:lnTo>
                  <a:lnTo>
                    <a:pt x="16803" y="4991"/>
                  </a:lnTo>
                  <a:lnTo>
                    <a:pt x="16579" y="4991"/>
                  </a:lnTo>
                  <a:lnTo>
                    <a:pt x="16177" y="5040"/>
                  </a:lnTo>
                  <a:lnTo>
                    <a:pt x="15198" y="5184"/>
                  </a:lnTo>
                  <a:lnTo>
                    <a:pt x="14717" y="5232"/>
                  </a:lnTo>
                  <a:lnTo>
                    <a:pt x="14219" y="5248"/>
                  </a:lnTo>
                  <a:lnTo>
                    <a:pt x="14107" y="5232"/>
                  </a:lnTo>
                  <a:lnTo>
                    <a:pt x="13995" y="5200"/>
                  </a:lnTo>
                  <a:lnTo>
                    <a:pt x="13898" y="5152"/>
                  </a:lnTo>
                  <a:lnTo>
                    <a:pt x="13802" y="5088"/>
                  </a:lnTo>
                  <a:lnTo>
                    <a:pt x="13738" y="5007"/>
                  </a:lnTo>
                  <a:lnTo>
                    <a:pt x="13690" y="4911"/>
                  </a:lnTo>
                  <a:lnTo>
                    <a:pt x="13658" y="4815"/>
                  </a:lnTo>
                  <a:lnTo>
                    <a:pt x="13626" y="4719"/>
                  </a:lnTo>
                  <a:lnTo>
                    <a:pt x="13626" y="4606"/>
                  </a:lnTo>
                  <a:lnTo>
                    <a:pt x="13626" y="4510"/>
                  </a:lnTo>
                  <a:lnTo>
                    <a:pt x="13658" y="4414"/>
                  </a:lnTo>
                  <a:lnTo>
                    <a:pt x="13706" y="4317"/>
                  </a:lnTo>
                  <a:lnTo>
                    <a:pt x="13770" y="4221"/>
                  </a:lnTo>
                  <a:lnTo>
                    <a:pt x="13850" y="4157"/>
                  </a:lnTo>
                  <a:lnTo>
                    <a:pt x="13947" y="4093"/>
                  </a:lnTo>
                  <a:lnTo>
                    <a:pt x="14059" y="4045"/>
                  </a:lnTo>
                  <a:lnTo>
                    <a:pt x="14444" y="3948"/>
                  </a:lnTo>
                  <a:lnTo>
                    <a:pt x="14813" y="3852"/>
                  </a:lnTo>
                  <a:lnTo>
                    <a:pt x="15632" y="3691"/>
                  </a:lnTo>
                  <a:lnTo>
                    <a:pt x="16450" y="3531"/>
                  </a:lnTo>
                  <a:lnTo>
                    <a:pt x="17269" y="3403"/>
                  </a:lnTo>
                  <a:lnTo>
                    <a:pt x="18087" y="3274"/>
                  </a:lnTo>
                  <a:lnTo>
                    <a:pt x="18922" y="3178"/>
                  </a:lnTo>
                  <a:lnTo>
                    <a:pt x="19740" y="3098"/>
                  </a:lnTo>
                  <a:lnTo>
                    <a:pt x="20575" y="3033"/>
                  </a:lnTo>
                  <a:lnTo>
                    <a:pt x="21409" y="2985"/>
                  </a:lnTo>
                  <a:lnTo>
                    <a:pt x="21618" y="2953"/>
                  </a:lnTo>
                  <a:lnTo>
                    <a:pt x="21811" y="2905"/>
                  </a:lnTo>
                  <a:lnTo>
                    <a:pt x="21971" y="2809"/>
                  </a:lnTo>
                  <a:lnTo>
                    <a:pt x="22115" y="2696"/>
                  </a:lnTo>
                  <a:lnTo>
                    <a:pt x="22228" y="2568"/>
                  </a:lnTo>
                  <a:lnTo>
                    <a:pt x="22324" y="2424"/>
                  </a:lnTo>
                  <a:lnTo>
                    <a:pt x="22388" y="2263"/>
                  </a:lnTo>
                  <a:lnTo>
                    <a:pt x="22436" y="2087"/>
                  </a:lnTo>
                  <a:lnTo>
                    <a:pt x="22452" y="1910"/>
                  </a:lnTo>
                  <a:lnTo>
                    <a:pt x="22436" y="1750"/>
                  </a:lnTo>
                  <a:lnTo>
                    <a:pt x="22404" y="1573"/>
                  </a:lnTo>
                  <a:lnTo>
                    <a:pt x="22340" y="1413"/>
                  </a:lnTo>
                  <a:lnTo>
                    <a:pt x="22244" y="1252"/>
                  </a:lnTo>
                  <a:lnTo>
                    <a:pt x="22115" y="1124"/>
                  </a:lnTo>
                  <a:lnTo>
                    <a:pt x="21955" y="995"/>
                  </a:lnTo>
                  <a:lnTo>
                    <a:pt x="21762" y="899"/>
                  </a:lnTo>
                  <a:lnTo>
                    <a:pt x="21425" y="771"/>
                  </a:lnTo>
                  <a:lnTo>
                    <a:pt x="21072" y="658"/>
                  </a:lnTo>
                  <a:lnTo>
                    <a:pt x="20735" y="546"/>
                  </a:lnTo>
                  <a:lnTo>
                    <a:pt x="20366" y="450"/>
                  </a:lnTo>
                  <a:lnTo>
                    <a:pt x="20013" y="353"/>
                  </a:lnTo>
                  <a:lnTo>
                    <a:pt x="19660" y="273"/>
                  </a:lnTo>
                  <a:lnTo>
                    <a:pt x="19291" y="209"/>
                  </a:lnTo>
                  <a:lnTo>
                    <a:pt x="18922" y="145"/>
                  </a:lnTo>
                  <a:lnTo>
                    <a:pt x="18553" y="97"/>
                  </a:lnTo>
                  <a:lnTo>
                    <a:pt x="18183" y="64"/>
                  </a:lnTo>
                  <a:lnTo>
                    <a:pt x="17445" y="16"/>
                  </a:lnTo>
                  <a:lnTo>
                    <a:pt x="16707"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p13">
              <a:extLst>
                <a:ext uri="{FF2B5EF4-FFF2-40B4-BE49-F238E27FC236}">
                  <a16:creationId xmlns:a16="http://schemas.microsoft.com/office/drawing/2014/main" id="{C3F796B4-A56D-4BFE-77D0-0B9F4369AAE6}"/>
                </a:ext>
              </a:extLst>
            </p:cNvPr>
            <p:cNvSpPr/>
            <p:nvPr/>
          </p:nvSpPr>
          <p:spPr>
            <a:xfrm>
              <a:off x="2858100" y="519375"/>
              <a:ext cx="561325" cy="275650"/>
            </a:xfrm>
            <a:custGeom>
              <a:avLst/>
              <a:gdLst/>
              <a:ahLst/>
              <a:cxnLst/>
              <a:rect l="l" t="t" r="r" b="b"/>
              <a:pathLst>
                <a:path w="22453" h="11026" fill="none" extrusionOk="0">
                  <a:moveTo>
                    <a:pt x="0" y="5505"/>
                  </a:moveTo>
                  <a:lnTo>
                    <a:pt x="0" y="5505"/>
                  </a:lnTo>
                  <a:lnTo>
                    <a:pt x="417" y="5361"/>
                  </a:lnTo>
                  <a:lnTo>
                    <a:pt x="835" y="5184"/>
                  </a:lnTo>
                  <a:lnTo>
                    <a:pt x="1236" y="4991"/>
                  </a:lnTo>
                  <a:lnTo>
                    <a:pt x="1653" y="4799"/>
                  </a:lnTo>
                  <a:lnTo>
                    <a:pt x="2456" y="4366"/>
                  </a:lnTo>
                  <a:lnTo>
                    <a:pt x="3258" y="3932"/>
                  </a:lnTo>
                  <a:lnTo>
                    <a:pt x="4061" y="3483"/>
                  </a:lnTo>
                  <a:lnTo>
                    <a:pt x="4863" y="3050"/>
                  </a:lnTo>
                  <a:lnTo>
                    <a:pt x="5280" y="2857"/>
                  </a:lnTo>
                  <a:lnTo>
                    <a:pt x="5681" y="2664"/>
                  </a:lnTo>
                  <a:lnTo>
                    <a:pt x="6099" y="2504"/>
                  </a:lnTo>
                  <a:lnTo>
                    <a:pt x="6516" y="2343"/>
                  </a:lnTo>
                  <a:lnTo>
                    <a:pt x="6516" y="2343"/>
                  </a:lnTo>
                  <a:lnTo>
                    <a:pt x="7671" y="1942"/>
                  </a:lnTo>
                  <a:lnTo>
                    <a:pt x="8843" y="1557"/>
                  </a:lnTo>
                  <a:lnTo>
                    <a:pt x="9999" y="1188"/>
                  </a:lnTo>
                  <a:lnTo>
                    <a:pt x="10592" y="1011"/>
                  </a:lnTo>
                  <a:lnTo>
                    <a:pt x="11186" y="851"/>
                  </a:lnTo>
                  <a:lnTo>
                    <a:pt x="11764" y="690"/>
                  </a:lnTo>
                  <a:lnTo>
                    <a:pt x="12358" y="546"/>
                  </a:lnTo>
                  <a:lnTo>
                    <a:pt x="12952" y="418"/>
                  </a:lnTo>
                  <a:lnTo>
                    <a:pt x="13561" y="305"/>
                  </a:lnTo>
                  <a:lnTo>
                    <a:pt x="14155" y="209"/>
                  </a:lnTo>
                  <a:lnTo>
                    <a:pt x="14765" y="129"/>
                  </a:lnTo>
                  <a:lnTo>
                    <a:pt x="15359" y="64"/>
                  </a:lnTo>
                  <a:lnTo>
                    <a:pt x="15969" y="16"/>
                  </a:lnTo>
                  <a:lnTo>
                    <a:pt x="15969" y="16"/>
                  </a:lnTo>
                  <a:lnTo>
                    <a:pt x="16707" y="0"/>
                  </a:lnTo>
                  <a:lnTo>
                    <a:pt x="17445" y="16"/>
                  </a:lnTo>
                  <a:lnTo>
                    <a:pt x="18183" y="64"/>
                  </a:lnTo>
                  <a:lnTo>
                    <a:pt x="18553" y="97"/>
                  </a:lnTo>
                  <a:lnTo>
                    <a:pt x="18922" y="145"/>
                  </a:lnTo>
                  <a:lnTo>
                    <a:pt x="19291" y="209"/>
                  </a:lnTo>
                  <a:lnTo>
                    <a:pt x="19660" y="273"/>
                  </a:lnTo>
                  <a:lnTo>
                    <a:pt x="20013" y="353"/>
                  </a:lnTo>
                  <a:lnTo>
                    <a:pt x="20366" y="450"/>
                  </a:lnTo>
                  <a:lnTo>
                    <a:pt x="20735" y="546"/>
                  </a:lnTo>
                  <a:lnTo>
                    <a:pt x="21072" y="658"/>
                  </a:lnTo>
                  <a:lnTo>
                    <a:pt x="21425" y="771"/>
                  </a:lnTo>
                  <a:lnTo>
                    <a:pt x="21762" y="899"/>
                  </a:lnTo>
                  <a:lnTo>
                    <a:pt x="21762" y="899"/>
                  </a:lnTo>
                  <a:lnTo>
                    <a:pt x="21955" y="995"/>
                  </a:lnTo>
                  <a:lnTo>
                    <a:pt x="22115" y="1124"/>
                  </a:lnTo>
                  <a:lnTo>
                    <a:pt x="22244" y="1252"/>
                  </a:lnTo>
                  <a:lnTo>
                    <a:pt x="22340" y="1413"/>
                  </a:lnTo>
                  <a:lnTo>
                    <a:pt x="22404" y="1573"/>
                  </a:lnTo>
                  <a:lnTo>
                    <a:pt x="22436" y="1750"/>
                  </a:lnTo>
                  <a:lnTo>
                    <a:pt x="22452" y="1910"/>
                  </a:lnTo>
                  <a:lnTo>
                    <a:pt x="22436" y="2087"/>
                  </a:lnTo>
                  <a:lnTo>
                    <a:pt x="22388" y="2263"/>
                  </a:lnTo>
                  <a:lnTo>
                    <a:pt x="22324" y="2424"/>
                  </a:lnTo>
                  <a:lnTo>
                    <a:pt x="22228" y="2568"/>
                  </a:lnTo>
                  <a:lnTo>
                    <a:pt x="22115" y="2696"/>
                  </a:lnTo>
                  <a:lnTo>
                    <a:pt x="21971" y="2809"/>
                  </a:lnTo>
                  <a:lnTo>
                    <a:pt x="21811" y="2905"/>
                  </a:lnTo>
                  <a:lnTo>
                    <a:pt x="21618" y="2953"/>
                  </a:lnTo>
                  <a:lnTo>
                    <a:pt x="21409" y="2985"/>
                  </a:lnTo>
                  <a:lnTo>
                    <a:pt x="21409" y="2985"/>
                  </a:lnTo>
                  <a:lnTo>
                    <a:pt x="20575" y="3033"/>
                  </a:lnTo>
                  <a:lnTo>
                    <a:pt x="19740" y="3098"/>
                  </a:lnTo>
                  <a:lnTo>
                    <a:pt x="18922" y="3178"/>
                  </a:lnTo>
                  <a:lnTo>
                    <a:pt x="18087" y="3274"/>
                  </a:lnTo>
                  <a:lnTo>
                    <a:pt x="17269" y="3403"/>
                  </a:lnTo>
                  <a:lnTo>
                    <a:pt x="16450" y="3531"/>
                  </a:lnTo>
                  <a:lnTo>
                    <a:pt x="15632" y="3691"/>
                  </a:lnTo>
                  <a:lnTo>
                    <a:pt x="14813" y="3852"/>
                  </a:lnTo>
                  <a:lnTo>
                    <a:pt x="14813" y="3852"/>
                  </a:lnTo>
                  <a:lnTo>
                    <a:pt x="14444" y="3948"/>
                  </a:lnTo>
                  <a:lnTo>
                    <a:pt x="14059" y="4045"/>
                  </a:lnTo>
                  <a:lnTo>
                    <a:pt x="14059" y="4045"/>
                  </a:lnTo>
                  <a:lnTo>
                    <a:pt x="13947" y="4093"/>
                  </a:lnTo>
                  <a:lnTo>
                    <a:pt x="13850" y="4157"/>
                  </a:lnTo>
                  <a:lnTo>
                    <a:pt x="13770" y="4221"/>
                  </a:lnTo>
                  <a:lnTo>
                    <a:pt x="13706" y="4317"/>
                  </a:lnTo>
                  <a:lnTo>
                    <a:pt x="13658" y="4414"/>
                  </a:lnTo>
                  <a:lnTo>
                    <a:pt x="13626" y="4510"/>
                  </a:lnTo>
                  <a:lnTo>
                    <a:pt x="13626" y="4606"/>
                  </a:lnTo>
                  <a:lnTo>
                    <a:pt x="13626" y="4719"/>
                  </a:lnTo>
                  <a:lnTo>
                    <a:pt x="13658" y="4815"/>
                  </a:lnTo>
                  <a:lnTo>
                    <a:pt x="13690" y="4911"/>
                  </a:lnTo>
                  <a:lnTo>
                    <a:pt x="13738" y="5007"/>
                  </a:lnTo>
                  <a:lnTo>
                    <a:pt x="13802" y="5088"/>
                  </a:lnTo>
                  <a:lnTo>
                    <a:pt x="13898" y="5152"/>
                  </a:lnTo>
                  <a:lnTo>
                    <a:pt x="13995" y="5200"/>
                  </a:lnTo>
                  <a:lnTo>
                    <a:pt x="14107" y="5232"/>
                  </a:lnTo>
                  <a:lnTo>
                    <a:pt x="14219" y="5248"/>
                  </a:lnTo>
                  <a:lnTo>
                    <a:pt x="14219" y="5248"/>
                  </a:lnTo>
                  <a:lnTo>
                    <a:pt x="14717" y="5232"/>
                  </a:lnTo>
                  <a:lnTo>
                    <a:pt x="15198" y="5184"/>
                  </a:lnTo>
                  <a:lnTo>
                    <a:pt x="16177" y="5040"/>
                  </a:lnTo>
                  <a:lnTo>
                    <a:pt x="16177" y="5040"/>
                  </a:lnTo>
                  <a:lnTo>
                    <a:pt x="16579" y="4991"/>
                  </a:lnTo>
                  <a:lnTo>
                    <a:pt x="16579" y="4991"/>
                  </a:lnTo>
                  <a:lnTo>
                    <a:pt x="16691" y="4991"/>
                  </a:lnTo>
                  <a:lnTo>
                    <a:pt x="16803" y="4991"/>
                  </a:lnTo>
                  <a:lnTo>
                    <a:pt x="16900" y="5007"/>
                  </a:lnTo>
                  <a:lnTo>
                    <a:pt x="16996" y="5024"/>
                  </a:lnTo>
                  <a:lnTo>
                    <a:pt x="17092" y="5056"/>
                  </a:lnTo>
                  <a:lnTo>
                    <a:pt x="17172" y="5104"/>
                  </a:lnTo>
                  <a:lnTo>
                    <a:pt x="17333" y="5200"/>
                  </a:lnTo>
                  <a:lnTo>
                    <a:pt x="17461" y="5328"/>
                  </a:lnTo>
                  <a:lnTo>
                    <a:pt x="17558" y="5473"/>
                  </a:lnTo>
                  <a:lnTo>
                    <a:pt x="17638" y="5633"/>
                  </a:lnTo>
                  <a:lnTo>
                    <a:pt x="17686" y="5810"/>
                  </a:lnTo>
                  <a:lnTo>
                    <a:pt x="17718" y="5986"/>
                  </a:lnTo>
                  <a:lnTo>
                    <a:pt x="17702" y="6163"/>
                  </a:lnTo>
                  <a:lnTo>
                    <a:pt x="17670" y="6340"/>
                  </a:lnTo>
                  <a:lnTo>
                    <a:pt x="17606" y="6516"/>
                  </a:lnTo>
                  <a:lnTo>
                    <a:pt x="17509" y="6677"/>
                  </a:lnTo>
                  <a:lnTo>
                    <a:pt x="17381" y="6805"/>
                  </a:lnTo>
                  <a:lnTo>
                    <a:pt x="17301" y="6869"/>
                  </a:lnTo>
                  <a:lnTo>
                    <a:pt x="17221" y="6933"/>
                  </a:lnTo>
                  <a:lnTo>
                    <a:pt x="17124" y="6982"/>
                  </a:lnTo>
                  <a:lnTo>
                    <a:pt x="17012" y="7014"/>
                  </a:lnTo>
                  <a:lnTo>
                    <a:pt x="17012" y="7014"/>
                  </a:lnTo>
                  <a:lnTo>
                    <a:pt x="16514" y="7174"/>
                  </a:lnTo>
                  <a:lnTo>
                    <a:pt x="16017" y="7335"/>
                  </a:lnTo>
                  <a:lnTo>
                    <a:pt x="15006" y="7640"/>
                  </a:lnTo>
                  <a:lnTo>
                    <a:pt x="15006" y="7640"/>
                  </a:lnTo>
                  <a:lnTo>
                    <a:pt x="13208" y="8137"/>
                  </a:lnTo>
                  <a:lnTo>
                    <a:pt x="11411" y="8602"/>
                  </a:lnTo>
                  <a:lnTo>
                    <a:pt x="9597" y="9068"/>
                  </a:lnTo>
                  <a:lnTo>
                    <a:pt x="7800" y="9501"/>
                  </a:lnTo>
                  <a:lnTo>
                    <a:pt x="5970" y="9918"/>
                  </a:lnTo>
                  <a:lnTo>
                    <a:pt x="4157" y="10304"/>
                  </a:lnTo>
                  <a:lnTo>
                    <a:pt x="2327" y="10673"/>
                  </a:lnTo>
                  <a:lnTo>
                    <a:pt x="498" y="110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p13">
              <a:extLst>
                <a:ext uri="{FF2B5EF4-FFF2-40B4-BE49-F238E27FC236}">
                  <a16:creationId xmlns:a16="http://schemas.microsoft.com/office/drawing/2014/main" id="{9F0A7706-F42B-CA0F-690E-4327495E9FED}"/>
                </a:ext>
              </a:extLst>
            </p:cNvPr>
            <p:cNvSpPr/>
            <p:nvPr/>
          </p:nvSpPr>
          <p:spPr>
            <a:xfrm>
              <a:off x="4068975" y="5143450"/>
              <a:ext cx="477875" cy="55800"/>
            </a:xfrm>
            <a:custGeom>
              <a:avLst/>
              <a:gdLst/>
              <a:ahLst/>
              <a:cxnLst/>
              <a:rect l="l" t="t" r="r" b="b"/>
              <a:pathLst>
                <a:path w="19115" h="2232" extrusionOk="0">
                  <a:moveTo>
                    <a:pt x="6292" y="0"/>
                  </a:moveTo>
                  <a:lnTo>
                    <a:pt x="5248" y="16"/>
                  </a:lnTo>
                  <a:lnTo>
                    <a:pt x="4270" y="33"/>
                  </a:lnTo>
                  <a:lnTo>
                    <a:pt x="3355" y="65"/>
                  </a:lnTo>
                  <a:lnTo>
                    <a:pt x="2520" y="129"/>
                  </a:lnTo>
                  <a:lnTo>
                    <a:pt x="1638" y="209"/>
                  </a:lnTo>
                  <a:lnTo>
                    <a:pt x="755" y="321"/>
                  </a:lnTo>
                  <a:lnTo>
                    <a:pt x="578" y="370"/>
                  </a:lnTo>
                  <a:lnTo>
                    <a:pt x="418" y="434"/>
                  </a:lnTo>
                  <a:lnTo>
                    <a:pt x="289" y="530"/>
                  </a:lnTo>
                  <a:lnTo>
                    <a:pt x="177" y="642"/>
                  </a:lnTo>
                  <a:lnTo>
                    <a:pt x="97" y="771"/>
                  </a:lnTo>
                  <a:lnTo>
                    <a:pt x="49" y="915"/>
                  </a:lnTo>
                  <a:lnTo>
                    <a:pt x="17" y="1060"/>
                  </a:lnTo>
                  <a:lnTo>
                    <a:pt x="1" y="1220"/>
                  </a:lnTo>
                  <a:lnTo>
                    <a:pt x="17" y="1365"/>
                  </a:lnTo>
                  <a:lnTo>
                    <a:pt x="49" y="1509"/>
                  </a:lnTo>
                  <a:lnTo>
                    <a:pt x="113" y="1653"/>
                  </a:lnTo>
                  <a:lnTo>
                    <a:pt x="209" y="1782"/>
                  </a:lnTo>
                  <a:lnTo>
                    <a:pt x="322" y="1894"/>
                  </a:lnTo>
                  <a:lnTo>
                    <a:pt x="450" y="1974"/>
                  </a:lnTo>
                  <a:lnTo>
                    <a:pt x="610" y="2039"/>
                  </a:lnTo>
                  <a:lnTo>
                    <a:pt x="787" y="2071"/>
                  </a:lnTo>
                  <a:lnTo>
                    <a:pt x="1140" y="2087"/>
                  </a:lnTo>
                  <a:lnTo>
                    <a:pt x="1975" y="2135"/>
                  </a:lnTo>
                  <a:lnTo>
                    <a:pt x="2376" y="2167"/>
                  </a:lnTo>
                  <a:lnTo>
                    <a:pt x="2793" y="2231"/>
                  </a:lnTo>
                  <a:lnTo>
                    <a:pt x="19115" y="370"/>
                  </a:lnTo>
                  <a:lnTo>
                    <a:pt x="18280" y="370"/>
                  </a:lnTo>
                  <a:lnTo>
                    <a:pt x="17365" y="337"/>
                  </a:lnTo>
                  <a:lnTo>
                    <a:pt x="15343" y="273"/>
                  </a:lnTo>
                  <a:lnTo>
                    <a:pt x="10817" y="113"/>
                  </a:lnTo>
                  <a:lnTo>
                    <a:pt x="8506" y="33"/>
                  </a:lnTo>
                  <a:lnTo>
                    <a:pt x="7383" y="16"/>
                  </a:lnTo>
                  <a:lnTo>
                    <a:pt x="629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1;p13">
              <a:extLst>
                <a:ext uri="{FF2B5EF4-FFF2-40B4-BE49-F238E27FC236}">
                  <a16:creationId xmlns:a16="http://schemas.microsoft.com/office/drawing/2014/main" id="{BB9556D4-EAC2-BF52-D20E-174F67404383}"/>
                </a:ext>
              </a:extLst>
            </p:cNvPr>
            <p:cNvSpPr/>
            <p:nvPr/>
          </p:nvSpPr>
          <p:spPr>
            <a:xfrm>
              <a:off x="4068975" y="5143450"/>
              <a:ext cx="477875" cy="55800"/>
            </a:xfrm>
            <a:custGeom>
              <a:avLst/>
              <a:gdLst/>
              <a:ahLst/>
              <a:cxnLst/>
              <a:rect l="l" t="t" r="r" b="b"/>
              <a:pathLst>
                <a:path w="19115" h="2232" fill="none" extrusionOk="0">
                  <a:moveTo>
                    <a:pt x="2793" y="2231"/>
                  </a:moveTo>
                  <a:lnTo>
                    <a:pt x="2793" y="2231"/>
                  </a:lnTo>
                  <a:lnTo>
                    <a:pt x="2376" y="2167"/>
                  </a:lnTo>
                  <a:lnTo>
                    <a:pt x="1975" y="2135"/>
                  </a:lnTo>
                  <a:lnTo>
                    <a:pt x="1140" y="2087"/>
                  </a:lnTo>
                  <a:lnTo>
                    <a:pt x="1140" y="2087"/>
                  </a:lnTo>
                  <a:lnTo>
                    <a:pt x="787" y="2071"/>
                  </a:lnTo>
                  <a:lnTo>
                    <a:pt x="787" y="2071"/>
                  </a:lnTo>
                  <a:lnTo>
                    <a:pt x="610" y="2039"/>
                  </a:lnTo>
                  <a:lnTo>
                    <a:pt x="450" y="1974"/>
                  </a:lnTo>
                  <a:lnTo>
                    <a:pt x="322" y="1894"/>
                  </a:lnTo>
                  <a:lnTo>
                    <a:pt x="209" y="1782"/>
                  </a:lnTo>
                  <a:lnTo>
                    <a:pt x="113" y="1653"/>
                  </a:lnTo>
                  <a:lnTo>
                    <a:pt x="49" y="1509"/>
                  </a:lnTo>
                  <a:lnTo>
                    <a:pt x="17" y="1365"/>
                  </a:lnTo>
                  <a:lnTo>
                    <a:pt x="1" y="1220"/>
                  </a:lnTo>
                  <a:lnTo>
                    <a:pt x="17" y="1060"/>
                  </a:lnTo>
                  <a:lnTo>
                    <a:pt x="49" y="915"/>
                  </a:lnTo>
                  <a:lnTo>
                    <a:pt x="97" y="771"/>
                  </a:lnTo>
                  <a:lnTo>
                    <a:pt x="177" y="642"/>
                  </a:lnTo>
                  <a:lnTo>
                    <a:pt x="289" y="530"/>
                  </a:lnTo>
                  <a:lnTo>
                    <a:pt x="418" y="434"/>
                  </a:lnTo>
                  <a:lnTo>
                    <a:pt x="578" y="370"/>
                  </a:lnTo>
                  <a:lnTo>
                    <a:pt x="755" y="321"/>
                  </a:lnTo>
                  <a:lnTo>
                    <a:pt x="755" y="321"/>
                  </a:lnTo>
                  <a:lnTo>
                    <a:pt x="1638" y="209"/>
                  </a:lnTo>
                  <a:lnTo>
                    <a:pt x="2520" y="129"/>
                  </a:lnTo>
                  <a:lnTo>
                    <a:pt x="2520" y="129"/>
                  </a:lnTo>
                  <a:lnTo>
                    <a:pt x="3355" y="65"/>
                  </a:lnTo>
                  <a:lnTo>
                    <a:pt x="4270" y="33"/>
                  </a:lnTo>
                  <a:lnTo>
                    <a:pt x="5248" y="16"/>
                  </a:lnTo>
                  <a:lnTo>
                    <a:pt x="6292" y="0"/>
                  </a:lnTo>
                  <a:lnTo>
                    <a:pt x="7383" y="16"/>
                  </a:lnTo>
                  <a:lnTo>
                    <a:pt x="8506" y="33"/>
                  </a:lnTo>
                  <a:lnTo>
                    <a:pt x="10817" y="113"/>
                  </a:lnTo>
                  <a:lnTo>
                    <a:pt x="15343" y="273"/>
                  </a:lnTo>
                  <a:lnTo>
                    <a:pt x="17365" y="337"/>
                  </a:lnTo>
                  <a:lnTo>
                    <a:pt x="18280" y="370"/>
                  </a:lnTo>
                  <a:lnTo>
                    <a:pt x="19115"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2;p13">
              <a:extLst>
                <a:ext uri="{FF2B5EF4-FFF2-40B4-BE49-F238E27FC236}">
                  <a16:creationId xmlns:a16="http://schemas.microsoft.com/office/drawing/2014/main" id="{8F408444-CCC9-9C7A-708F-9247122F2CE4}"/>
                </a:ext>
              </a:extLst>
            </p:cNvPr>
            <p:cNvSpPr/>
            <p:nvPr/>
          </p:nvSpPr>
          <p:spPr>
            <a:xfrm>
              <a:off x="2553575" y="4285625"/>
              <a:ext cx="678875" cy="789250"/>
            </a:xfrm>
            <a:custGeom>
              <a:avLst/>
              <a:gdLst/>
              <a:ahLst/>
              <a:cxnLst/>
              <a:rect l="l" t="t" r="r" b="b"/>
              <a:pathLst>
                <a:path w="27155" h="31570" extrusionOk="0">
                  <a:moveTo>
                    <a:pt x="19050" y="1"/>
                  </a:moveTo>
                  <a:lnTo>
                    <a:pt x="18536" y="49"/>
                  </a:lnTo>
                  <a:lnTo>
                    <a:pt x="18055" y="113"/>
                  </a:lnTo>
                  <a:lnTo>
                    <a:pt x="17574" y="194"/>
                  </a:lnTo>
                  <a:lnTo>
                    <a:pt x="17108" y="306"/>
                  </a:lnTo>
                  <a:lnTo>
                    <a:pt x="16643" y="450"/>
                  </a:lnTo>
                  <a:lnTo>
                    <a:pt x="16193" y="595"/>
                  </a:lnTo>
                  <a:lnTo>
                    <a:pt x="15760" y="755"/>
                  </a:lnTo>
                  <a:lnTo>
                    <a:pt x="15359" y="932"/>
                  </a:lnTo>
                  <a:lnTo>
                    <a:pt x="14974" y="1108"/>
                  </a:lnTo>
                  <a:lnTo>
                    <a:pt x="14428" y="1429"/>
                  </a:lnTo>
                  <a:lnTo>
                    <a:pt x="13882" y="1750"/>
                  </a:lnTo>
                  <a:lnTo>
                    <a:pt x="12839" y="2440"/>
                  </a:lnTo>
                  <a:lnTo>
                    <a:pt x="11780" y="3130"/>
                  </a:lnTo>
                  <a:lnTo>
                    <a:pt x="10721" y="3837"/>
                  </a:lnTo>
                  <a:lnTo>
                    <a:pt x="9260" y="4848"/>
                  </a:lnTo>
                  <a:lnTo>
                    <a:pt x="8538" y="5377"/>
                  </a:lnTo>
                  <a:lnTo>
                    <a:pt x="7832" y="5907"/>
                  </a:lnTo>
                  <a:lnTo>
                    <a:pt x="7126" y="6437"/>
                  </a:lnTo>
                  <a:lnTo>
                    <a:pt x="6420" y="6998"/>
                  </a:lnTo>
                  <a:lnTo>
                    <a:pt x="5730" y="7544"/>
                  </a:lnTo>
                  <a:lnTo>
                    <a:pt x="5039" y="8122"/>
                  </a:lnTo>
                  <a:lnTo>
                    <a:pt x="4365" y="8699"/>
                  </a:lnTo>
                  <a:lnTo>
                    <a:pt x="3691" y="9293"/>
                  </a:lnTo>
                  <a:lnTo>
                    <a:pt x="3049" y="9903"/>
                  </a:lnTo>
                  <a:lnTo>
                    <a:pt x="2407" y="10513"/>
                  </a:lnTo>
                  <a:lnTo>
                    <a:pt x="1782" y="11155"/>
                  </a:lnTo>
                  <a:lnTo>
                    <a:pt x="1172" y="11797"/>
                  </a:lnTo>
                  <a:lnTo>
                    <a:pt x="578" y="12439"/>
                  </a:lnTo>
                  <a:lnTo>
                    <a:pt x="0" y="13113"/>
                  </a:lnTo>
                  <a:lnTo>
                    <a:pt x="7718" y="22738"/>
                  </a:lnTo>
                  <a:lnTo>
                    <a:pt x="7718" y="22738"/>
                  </a:lnTo>
                  <a:lnTo>
                    <a:pt x="7559" y="22999"/>
                  </a:lnTo>
                  <a:lnTo>
                    <a:pt x="6933" y="23994"/>
                  </a:lnTo>
                  <a:lnTo>
                    <a:pt x="6275" y="25005"/>
                  </a:lnTo>
                  <a:lnTo>
                    <a:pt x="5601" y="25984"/>
                  </a:lnTo>
                  <a:lnTo>
                    <a:pt x="16595" y="31569"/>
                  </a:lnTo>
                  <a:lnTo>
                    <a:pt x="17285" y="30542"/>
                  </a:lnTo>
                  <a:lnTo>
                    <a:pt x="17959" y="29515"/>
                  </a:lnTo>
                  <a:lnTo>
                    <a:pt x="18617" y="28456"/>
                  </a:lnTo>
                  <a:lnTo>
                    <a:pt x="19243" y="27396"/>
                  </a:lnTo>
                  <a:lnTo>
                    <a:pt x="19869" y="26305"/>
                  </a:lnTo>
                  <a:lnTo>
                    <a:pt x="20462" y="25230"/>
                  </a:lnTo>
                  <a:lnTo>
                    <a:pt x="21056" y="24138"/>
                  </a:lnTo>
                  <a:lnTo>
                    <a:pt x="21618" y="23047"/>
                  </a:lnTo>
                  <a:lnTo>
                    <a:pt x="22131" y="22068"/>
                  </a:lnTo>
                  <a:lnTo>
                    <a:pt x="22725" y="20864"/>
                  </a:lnTo>
                  <a:lnTo>
                    <a:pt x="23303" y="19661"/>
                  </a:lnTo>
                  <a:lnTo>
                    <a:pt x="23784" y="18666"/>
                  </a:lnTo>
                  <a:lnTo>
                    <a:pt x="24844" y="16403"/>
                  </a:lnTo>
                  <a:lnTo>
                    <a:pt x="25341" y="15279"/>
                  </a:lnTo>
                  <a:lnTo>
                    <a:pt x="25598" y="14718"/>
                  </a:lnTo>
                  <a:lnTo>
                    <a:pt x="25823" y="14156"/>
                  </a:lnTo>
                  <a:lnTo>
                    <a:pt x="26047" y="13594"/>
                  </a:lnTo>
                  <a:lnTo>
                    <a:pt x="26240" y="13017"/>
                  </a:lnTo>
                  <a:lnTo>
                    <a:pt x="26433" y="12439"/>
                  </a:lnTo>
                  <a:lnTo>
                    <a:pt x="26609" y="11845"/>
                  </a:lnTo>
                  <a:lnTo>
                    <a:pt x="26753" y="11235"/>
                  </a:lnTo>
                  <a:lnTo>
                    <a:pt x="26882" y="10625"/>
                  </a:lnTo>
                  <a:lnTo>
                    <a:pt x="26994" y="9999"/>
                  </a:lnTo>
                  <a:lnTo>
                    <a:pt x="27074" y="9357"/>
                  </a:lnTo>
                  <a:lnTo>
                    <a:pt x="27123" y="8876"/>
                  </a:lnTo>
                  <a:lnTo>
                    <a:pt x="27155" y="8378"/>
                  </a:lnTo>
                  <a:lnTo>
                    <a:pt x="27155" y="7913"/>
                  </a:lnTo>
                  <a:lnTo>
                    <a:pt x="27123" y="7432"/>
                  </a:lnTo>
                  <a:lnTo>
                    <a:pt x="27074" y="6966"/>
                  </a:lnTo>
                  <a:lnTo>
                    <a:pt x="27010" y="6501"/>
                  </a:lnTo>
                  <a:lnTo>
                    <a:pt x="26914" y="6051"/>
                  </a:lnTo>
                  <a:lnTo>
                    <a:pt x="26802" y="5618"/>
                  </a:lnTo>
                  <a:lnTo>
                    <a:pt x="26657" y="5185"/>
                  </a:lnTo>
                  <a:lnTo>
                    <a:pt x="26513" y="4767"/>
                  </a:lnTo>
                  <a:lnTo>
                    <a:pt x="26320" y="4350"/>
                  </a:lnTo>
                  <a:lnTo>
                    <a:pt x="26128" y="3965"/>
                  </a:lnTo>
                  <a:lnTo>
                    <a:pt x="25903" y="3580"/>
                  </a:lnTo>
                  <a:lnTo>
                    <a:pt x="25678" y="3211"/>
                  </a:lnTo>
                  <a:lnTo>
                    <a:pt x="25421" y="2858"/>
                  </a:lnTo>
                  <a:lnTo>
                    <a:pt x="25133" y="2521"/>
                  </a:lnTo>
                  <a:lnTo>
                    <a:pt x="24844" y="2216"/>
                  </a:lnTo>
                  <a:lnTo>
                    <a:pt x="24539" y="1911"/>
                  </a:lnTo>
                  <a:lnTo>
                    <a:pt x="24202" y="1622"/>
                  </a:lnTo>
                  <a:lnTo>
                    <a:pt x="23849" y="1365"/>
                  </a:lnTo>
                  <a:lnTo>
                    <a:pt x="23496" y="1124"/>
                  </a:lnTo>
                  <a:lnTo>
                    <a:pt x="23110" y="900"/>
                  </a:lnTo>
                  <a:lnTo>
                    <a:pt x="22725" y="707"/>
                  </a:lnTo>
                  <a:lnTo>
                    <a:pt x="22308" y="531"/>
                  </a:lnTo>
                  <a:lnTo>
                    <a:pt x="21891" y="370"/>
                  </a:lnTo>
                  <a:lnTo>
                    <a:pt x="21441" y="242"/>
                  </a:lnTo>
                  <a:lnTo>
                    <a:pt x="20992" y="145"/>
                  </a:lnTo>
                  <a:lnTo>
                    <a:pt x="20527" y="65"/>
                  </a:lnTo>
                  <a:lnTo>
                    <a:pt x="20045" y="17"/>
                  </a:lnTo>
                  <a:lnTo>
                    <a:pt x="19564" y="1"/>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3;p13">
              <a:extLst>
                <a:ext uri="{FF2B5EF4-FFF2-40B4-BE49-F238E27FC236}">
                  <a16:creationId xmlns:a16="http://schemas.microsoft.com/office/drawing/2014/main" id="{E8B87BD9-C348-12EC-6284-C4BB9412F522}"/>
                </a:ext>
              </a:extLst>
            </p:cNvPr>
            <p:cNvSpPr/>
            <p:nvPr/>
          </p:nvSpPr>
          <p:spPr>
            <a:xfrm>
              <a:off x="2020750" y="4115925"/>
              <a:ext cx="597425" cy="749900"/>
            </a:xfrm>
            <a:custGeom>
              <a:avLst/>
              <a:gdLst/>
              <a:ahLst/>
              <a:cxnLst/>
              <a:rect l="l" t="t" r="r" b="b"/>
              <a:pathLst>
                <a:path w="23897" h="29996" extrusionOk="0">
                  <a:moveTo>
                    <a:pt x="13545" y="0"/>
                  </a:moveTo>
                  <a:lnTo>
                    <a:pt x="13064" y="32"/>
                  </a:lnTo>
                  <a:lnTo>
                    <a:pt x="12566" y="81"/>
                  </a:lnTo>
                  <a:lnTo>
                    <a:pt x="12085" y="177"/>
                  </a:lnTo>
                  <a:lnTo>
                    <a:pt x="11587" y="321"/>
                  </a:lnTo>
                  <a:lnTo>
                    <a:pt x="11090" y="482"/>
                  </a:lnTo>
                  <a:lnTo>
                    <a:pt x="10592" y="690"/>
                  </a:lnTo>
                  <a:lnTo>
                    <a:pt x="10095" y="947"/>
                  </a:lnTo>
                  <a:lnTo>
                    <a:pt x="9597" y="1236"/>
                  </a:lnTo>
                  <a:lnTo>
                    <a:pt x="9100" y="1573"/>
                  </a:lnTo>
                  <a:lnTo>
                    <a:pt x="8602" y="1942"/>
                  </a:lnTo>
                  <a:lnTo>
                    <a:pt x="8121" y="2359"/>
                  </a:lnTo>
                  <a:lnTo>
                    <a:pt x="7415" y="2985"/>
                  </a:lnTo>
                  <a:lnTo>
                    <a:pt x="6677" y="3675"/>
                  </a:lnTo>
                  <a:lnTo>
                    <a:pt x="5858" y="4462"/>
                  </a:lnTo>
                  <a:lnTo>
                    <a:pt x="5425" y="4927"/>
                  </a:lnTo>
                  <a:lnTo>
                    <a:pt x="4959" y="5409"/>
                  </a:lnTo>
                  <a:lnTo>
                    <a:pt x="4462" y="5954"/>
                  </a:lnTo>
                  <a:lnTo>
                    <a:pt x="3948" y="6548"/>
                  </a:lnTo>
                  <a:lnTo>
                    <a:pt x="3387" y="7190"/>
                  </a:lnTo>
                  <a:lnTo>
                    <a:pt x="2793" y="7896"/>
                  </a:lnTo>
                  <a:lnTo>
                    <a:pt x="2167" y="8683"/>
                  </a:lnTo>
                  <a:lnTo>
                    <a:pt x="1493" y="9517"/>
                  </a:lnTo>
                  <a:lnTo>
                    <a:pt x="771" y="10448"/>
                  </a:lnTo>
                  <a:lnTo>
                    <a:pt x="0" y="11443"/>
                  </a:lnTo>
                  <a:lnTo>
                    <a:pt x="64" y="11652"/>
                  </a:lnTo>
                  <a:lnTo>
                    <a:pt x="161" y="11876"/>
                  </a:lnTo>
                  <a:lnTo>
                    <a:pt x="273" y="12117"/>
                  </a:lnTo>
                  <a:lnTo>
                    <a:pt x="401" y="12374"/>
                  </a:lnTo>
                  <a:lnTo>
                    <a:pt x="562" y="12647"/>
                  </a:lnTo>
                  <a:lnTo>
                    <a:pt x="755" y="12936"/>
                  </a:lnTo>
                  <a:lnTo>
                    <a:pt x="1172" y="13546"/>
                  </a:lnTo>
                  <a:lnTo>
                    <a:pt x="1653" y="14187"/>
                  </a:lnTo>
                  <a:lnTo>
                    <a:pt x="2183" y="14845"/>
                  </a:lnTo>
                  <a:lnTo>
                    <a:pt x="2761" y="15536"/>
                  </a:lnTo>
                  <a:lnTo>
                    <a:pt x="3370" y="16226"/>
                  </a:lnTo>
                  <a:lnTo>
                    <a:pt x="3996" y="16900"/>
                  </a:lnTo>
                  <a:lnTo>
                    <a:pt x="4606" y="17558"/>
                  </a:lnTo>
                  <a:lnTo>
                    <a:pt x="5232" y="18184"/>
                  </a:lnTo>
                  <a:lnTo>
                    <a:pt x="5826" y="18761"/>
                  </a:lnTo>
                  <a:lnTo>
                    <a:pt x="6388" y="19291"/>
                  </a:lnTo>
                  <a:lnTo>
                    <a:pt x="6901" y="19756"/>
                  </a:lnTo>
                  <a:lnTo>
                    <a:pt x="7367" y="20142"/>
                  </a:lnTo>
                  <a:lnTo>
                    <a:pt x="7752" y="20447"/>
                  </a:lnTo>
                  <a:lnTo>
                    <a:pt x="8506" y="20832"/>
                  </a:lnTo>
                  <a:lnTo>
                    <a:pt x="9116" y="21153"/>
                  </a:lnTo>
                  <a:lnTo>
                    <a:pt x="9597" y="21409"/>
                  </a:lnTo>
                  <a:lnTo>
                    <a:pt x="9983" y="21586"/>
                  </a:lnTo>
                  <a:lnTo>
                    <a:pt x="10127" y="21650"/>
                  </a:lnTo>
                  <a:lnTo>
                    <a:pt x="10255" y="21698"/>
                  </a:lnTo>
                  <a:lnTo>
                    <a:pt x="10368" y="21730"/>
                  </a:lnTo>
                  <a:lnTo>
                    <a:pt x="10544" y="21730"/>
                  </a:lnTo>
                  <a:lnTo>
                    <a:pt x="10609" y="21698"/>
                  </a:lnTo>
                  <a:lnTo>
                    <a:pt x="10673" y="21650"/>
                  </a:lnTo>
                  <a:lnTo>
                    <a:pt x="10721" y="21570"/>
                  </a:lnTo>
                  <a:lnTo>
                    <a:pt x="10753" y="21490"/>
                  </a:lnTo>
                  <a:lnTo>
                    <a:pt x="10785" y="21377"/>
                  </a:lnTo>
                  <a:lnTo>
                    <a:pt x="10849" y="21088"/>
                  </a:lnTo>
                  <a:lnTo>
                    <a:pt x="11010" y="20238"/>
                  </a:lnTo>
                  <a:lnTo>
                    <a:pt x="11138" y="19692"/>
                  </a:lnTo>
                  <a:lnTo>
                    <a:pt x="11315" y="19034"/>
                  </a:lnTo>
                  <a:lnTo>
                    <a:pt x="11427" y="18681"/>
                  </a:lnTo>
                  <a:lnTo>
                    <a:pt x="11571" y="18296"/>
                  </a:lnTo>
                  <a:lnTo>
                    <a:pt x="11732" y="17879"/>
                  </a:lnTo>
                  <a:lnTo>
                    <a:pt x="11908" y="17445"/>
                  </a:lnTo>
                  <a:lnTo>
                    <a:pt x="12005" y="17750"/>
                  </a:lnTo>
                  <a:lnTo>
                    <a:pt x="12117" y="18055"/>
                  </a:lnTo>
                  <a:lnTo>
                    <a:pt x="12262" y="18360"/>
                  </a:lnTo>
                  <a:lnTo>
                    <a:pt x="12422" y="18665"/>
                  </a:lnTo>
                  <a:lnTo>
                    <a:pt x="12583" y="18954"/>
                  </a:lnTo>
                  <a:lnTo>
                    <a:pt x="12775" y="19259"/>
                  </a:lnTo>
                  <a:lnTo>
                    <a:pt x="12984" y="19548"/>
                  </a:lnTo>
                  <a:lnTo>
                    <a:pt x="13192" y="19837"/>
                  </a:lnTo>
                  <a:lnTo>
                    <a:pt x="13658" y="20414"/>
                  </a:lnTo>
                  <a:lnTo>
                    <a:pt x="14155" y="20992"/>
                  </a:lnTo>
                  <a:lnTo>
                    <a:pt x="14669" y="21554"/>
                  </a:lnTo>
                  <a:lnTo>
                    <a:pt x="15198" y="22132"/>
                  </a:lnTo>
                  <a:lnTo>
                    <a:pt x="15728" y="22693"/>
                  </a:lnTo>
                  <a:lnTo>
                    <a:pt x="16258" y="23271"/>
                  </a:lnTo>
                  <a:lnTo>
                    <a:pt x="16755" y="23849"/>
                  </a:lnTo>
                  <a:lnTo>
                    <a:pt x="17221" y="24443"/>
                  </a:lnTo>
                  <a:lnTo>
                    <a:pt x="17429" y="24732"/>
                  </a:lnTo>
                  <a:lnTo>
                    <a:pt x="17638" y="25036"/>
                  </a:lnTo>
                  <a:lnTo>
                    <a:pt x="17830" y="25341"/>
                  </a:lnTo>
                  <a:lnTo>
                    <a:pt x="18007" y="25646"/>
                  </a:lnTo>
                  <a:lnTo>
                    <a:pt x="18168" y="25951"/>
                  </a:lnTo>
                  <a:lnTo>
                    <a:pt x="18312" y="26256"/>
                  </a:lnTo>
                  <a:lnTo>
                    <a:pt x="18424" y="26577"/>
                  </a:lnTo>
                  <a:lnTo>
                    <a:pt x="18521" y="26882"/>
                  </a:lnTo>
                  <a:lnTo>
                    <a:pt x="21409" y="29996"/>
                  </a:lnTo>
                  <a:lnTo>
                    <a:pt x="21714" y="29931"/>
                  </a:lnTo>
                  <a:lnTo>
                    <a:pt x="21987" y="29851"/>
                  </a:lnTo>
                  <a:lnTo>
                    <a:pt x="22228" y="29771"/>
                  </a:lnTo>
                  <a:lnTo>
                    <a:pt x="22469" y="29691"/>
                  </a:lnTo>
                  <a:lnTo>
                    <a:pt x="22677" y="29594"/>
                  </a:lnTo>
                  <a:lnTo>
                    <a:pt x="22870" y="29498"/>
                  </a:lnTo>
                  <a:lnTo>
                    <a:pt x="23030" y="29402"/>
                  </a:lnTo>
                  <a:lnTo>
                    <a:pt x="23191" y="29289"/>
                  </a:lnTo>
                  <a:lnTo>
                    <a:pt x="23319" y="29177"/>
                  </a:lnTo>
                  <a:lnTo>
                    <a:pt x="23448" y="29049"/>
                  </a:lnTo>
                  <a:lnTo>
                    <a:pt x="23544" y="28920"/>
                  </a:lnTo>
                  <a:lnTo>
                    <a:pt x="23640" y="28792"/>
                  </a:lnTo>
                  <a:lnTo>
                    <a:pt x="23704" y="28647"/>
                  </a:lnTo>
                  <a:lnTo>
                    <a:pt x="23769" y="28487"/>
                  </a:lnTo>
                  <a:lnTo>
                    <a:pt x="23817" y="28343"/>
                  </a:lnTo>
                  <a:lnTo>
                    <a:pt x="23849" y="28182"/>
                  </a:lnTo>
                  <a:lnTo>
                    <a:pt x="23881" y="28006"/>
                  </a:lnTo>
                  <a:lnTo>
                    <a:pt x="23897" y="27829"/>
                  </a:lnTo>
                  <a:lnTo>
                    <a:pt x="23897" y="27444"/>
                  </a:lnTo>
                  <a:lnTo>
                    <a:pt x="23881" y="27027"/>
                  </a:lnTo>
                  <a:lnTo>
                    <a:pt x="23833" y="26577"/>
                  </a:lnTo>
                  <a:lnTo>
                    <a:pt x="23704" y="25550"/>
                  </a:lnTo>
                  <a:lnTo>
                    <a:pt x="23624" y="24988"/>
                  </a:lnTo>
                  <a:lnTo>
                    <a:pt x="23560" y="24378"/>
                  </a:lnTo>
                  <a:lnTo>
                    <a:pt x="23367" y="22533"/>
                  </a:lnTo>
                  <a:lnTo>
                    <a:pt x="23111" y="20350"/>
                  </a:lnTo>
                  <a:lnTo>
                    <a:pt x="22790" y="17943"/>
                  </a:lnTo>
                  <a:lnTo>
                    <a:pt x="22437" y="15439"/>
                  </a:lnTo>
                  <a:lnTo>
                    <a:pt x="22244" y="14171"/>
                  </a:lnTo>
                  <a:lnTo>
                    <a:pt x="22051" y="12920"/>
                  </a:lnTo>
                  <a:lnTo>
                    <a:pt x="21843" y="11700"/>
                  </a:lnTo>
                  <a:lnTo>
                    <a:pt x="21634" y="10528"/>
                  </a:lnTo>
                  <a:lnTo>
                    <a:pt x="21409" y="9405"/>
                  </a:lnTo>
                  <a:lnTo>
                    <a:pt x="21185" y="8362"/>
                  </a:lnTo>
                  <a:lnTo>
                    <a:pt x="20944" y="7399"/>
                  </a:lnTo>
                  <a:lnTo>
                    <a:pt x="20719" y="6532"/>
                  </a:lnTo>
                  <a:lnTo>
                    <a:pt x="20575" y="5970"/>
                  </a:lnTo>
                  <a:lnTo>
                    <a:pt x="20414" y="5425"/>
                  </a:lnTo>
                  <a:lnTo>
                    <a:pt x="20222" y="4895"/>
                  </a:lnTo>
                  <a:lnTo>
                    <a:pt x="20013" y="4398"/>
                  </a:lnTo>
                  <a:lnTo>
                    <a:pt x="19772" y="3916"/>
                  </a:lnTo>
                  <a:lnTo>
                    <a:pt x="19500" y="3467"/>
                  </a:lnTo>
                  <a:lnTo>
                    <a:pt x="19211" y="3034"/>
                  </a:lnTo>
                  <a:lnTo>
                    <a:pt x="18906" y="2632"/>
                  </a:lnTo>
                  <a:lnTo>
                    <a:pt x="18585" y="2247"/>
                  </a:lnTo>
                  <a:lnTo>
                    <a:pt x="18248" y="1910"/>
                  </a:lnTo>
                  <a:lnTo>
                    <a:pt x="17879" y="1573"/>
                  </a:lnTo>
                  <a:lnTo>
                    <a:pt x="17510" y="1284"/>
                  </a:lnTo>
                  <a:lnTo>
                    <a:pt x="17108" y="1011"/>
                  </a:lnTo>
                  <a:lnTo>
                    <a:pt x="16707" y="771"/>
                  </a:lnTo>
                  <a:lnTo>
                    <a:pt x="16290" y="578"/>
                  </a:lnTo>
                  <a:lnTo>
                    <a:pt x="15856" y="401"/>
                  </a:lnTo>
                  <a:lnTo>
                    <a:pt x="15407" y="257"/>
                  </a:lnTo>
                  <a:lnTo>
                    <a:pt x="14958" y="145"/>
                  </a:lnTo>
                  <a:lnTo>
                    <a:pt x="14492" y="64"/>
                  </a:lnTo>
                  <a:lnTo>
                    <a:pt x="14027" y="16"/>
                  </a:lnTo>
                  <a:lnTo>
                    <a:pt x="13545"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4;p13">
              <a:extLst>
                <a:ext uri="{FF2B5EF4-FFF2-40B4-BE49-F238E27FC236}">
                  <a16:creationId xmlns:a16="http://schemas.microsoft.com/office/drawing/2014/main" id="{15AE1A33-5E74-297A-7815-7F531143234E}"/>
                </a:ext>
              </a:extLst>
            </p:cNvPr>
            <p:cNvSpPr/>
            <p:nvPr/>
          </p:nvSpPr>
          <p:spPr>
            <a:xfrm>
              <a:off x="4731000" y="1897175"/>
              <a:ext cx="1068475" cy="780400"/>
            </a:xfrm>
            <a:custGeom>
              <a:avLst/>
              <a:gdLst/>
              <a:ahLst/>
              <a:cxnLst/>
              <a:rect l="l" t="t" r="r" b="b"/>
              <a:pathLst>
                <a:path w="42739" h="31216" extrusionOk="0">
                  <a:moveTo>
                    <a:pt x="24651" y="18649"/>
                  </a:moveTo>
                  <a:lnTo>
                    <a:pt x="24747" y="18665"/>
                  </a:lnTo>
                  <a:lnTo>
                    <a:pt x="24804" y="18685"/>
                  </a:lnTo>
                  <a:lnTo>
                    <a:pt x="24804" y="18685"/>
                  </a:lnTo>
                  <a:lnTo>
                    <a:pt x="24763" y="18681"/>
                  </a:lnTo>
                  <a:lnTo>
                    <a:pt x="24667" y="18665"/>
                  </a:lnTo>
                  <a:lnTo>
                    <a:pt x="24619" y="18649"/>
                  </a:lnTo>
                  <a:close/>
                  <a:moveTo>
                    <a:pt x="9902" y="0"/>
                  </a:moveTo>
                  <a:lnTo>
                    <a:pt x="0" y="8747"/>
                  </a:lnTo>
                  <a:lnTo>
                    <a:pt x="161" y="8875"/>
                  </a:lnTo>
                  <a:lnTo>
                    <a:pt x="305" y="9003"/>
                  </a:lnTo>
                  <a:lnTo>
                    <a:pt x="417" y="9164"/>
                  </a:lnTo>
                  <a:lnTo>
                    <a:pt x="546" y="9324"/>
                  </a:lnTo>
                  <a:lnTo>
                    <a:pt x="642" y="9501"/>
                  </a:lnTo>
                  <a:lnTo>
                    <a:pt x="738" y="9678"/>
                  </a:lnTo>
                  <a:lnTo>
                    <a:pt x="819" y="9870"/>
                  </a:lnTo>
                  <a:lnTo>
                    <a:pt x="883" y="10063"/>
                  </a:lnTo>
                  <a:lnTo>
                    <a:pt x="1043" y="10448"/>
                  </a:lnTo>
                  <a:lnTo>
                    <a:pt x="1124" y="10640"/>
                  </a:lnTo>
                  <a:lnTo>
                    <a:pt x="1220" y="10817"/>
                  </a:lnTo>
                  <a:lnTo>
                    <a:pt x="1396" y="11026"/>
                  </a:lnTo>
                  <a:lnTo>
                    <a:pt x="1701" y="11379"/>
                  </a:lnTo>
                  <a:lnTo>
                    <a:pt x="2520" y="12293"/>
                  </a:lnTo>
                  <a:lnTo>
                    <a:pt x="3338" y="13208"/>
                  </a:lnTo>
                  <a:lnTo>
                    <a:pt x="3836" y="13770"/>
                  </a:lnTo>
                  <a:lnTo>
                    <a:pt x="7158" y="17558"/>
                  </a:lnTo>
                  <a:lnTo>
                    <a:pt x="8843" y="19483"/>
                  </a:lnTo>
                  <a:lnTo>
                    <a:pt x="10560" y="21409"/>
                  </a:lnTo>
                  <a:lnTo>
                    <a:pt x="12294" y="23303"/>
                  </a:lnTo>
                  <a:lnTo>
                    <a:pt x="14027" y="25197"/>
                  </a:lnTo>
                  <a:lnTo>
                    <a:pt x="15760" y="27026"/>
                  </a:lnTo>
                  <a:lnTo>
                    <a:pt x="16643" y="27925"/>
                  </a:lnTo>
                  <a:lnTo>
                    <a:pt x="17509" y="28808"/>
                  </a:lnTo>
                  <a:lnTo>
                    <a:pt x="17750" y="29016"/>
                  </a:lnTo>
                  <a:lnTo>
                    <a:pt x="18007" y="29225"/>
                  </a:lnTo>
                  <a:lnTo>
                    <a:pt x="18264" y="29402"/>
                  </a:lnTo>
                  <a:lnTo>
                    <a:pt x="18520" y="29578"/>
                  </a:lnTo>
                  <a:lnTo>
                    <a:pt x="18793" y="29739"/>
                  </a:lnTo>
                  <a:lnTo>
                    <a:pt x="19066" y="29899"/>
                  </a:lnTo>
                  <a:lnTo>
                    <a:pt x="19339" y="30044"/>
                  </a:lnTo>
                  <a:lnTo>
                    <a:pt x="19628" y="30172"/>
                  </a:lnTo>
                  <a:lnTo>
                    <a:pt x="19901" y="30300"/>
                  </a:lnTo>
                  <a:lnTo>
                    <a:pt x="20190" y="30429"/>
                  </a:lnTo>
                  <a:lnTo>
                    <a:pt x="20783" y="30621"/>
                  </a:lnTo>
                  <a:lnTo>
                    <a:pt x="21377" y="30798"/>
                  </a:lnTo>
                  <a:lnTo>
                    <a:pt x="21987" y="30942"/>
                  </a:lnTo>
                  <a:lnTo>
                    <a:pt x="22597" y="31055"/>
                  </a:lnTo>
                  <a:lnTo>
                    <a:pt x="23207" y="31135"/>
                  </a:lnTo>
                  <a:lnTo>
                    <a:pt x="23833" y="31183"/>
                  </a:lnTo>
                  <a:lnTo>
                    <a:pt x="24442" y="31199"/>
                  </a:lnTo>
                  <a:lnTo>
                    <a:pt x="25052" y="31215"/>
                  </a:lnTo>
                  <a:lnTo>
                    <a:pt x="25662" y="31183"/>
                  </a:lnTo>
                  <a:lnTo>
                    <a:pt x="26272" y="31151"/>
                  </a:lnTo>
                  <a:lnTo>
                    <a:pt x="26850" y="31087"/>
                  </a:lnTo>
                  <a:lnTo>
                    <a:pt x="28856" y="30878"/>
                  </a:lnTo>
                  <a:lnTo>
                    <a:pt x="30846" y="30653"/>
                  </a:lnTo>
                  <a:lnTo>
                    <a:pt x="32836" y="30413"/>
                  </a:lnTo>
                  <a:lnTo>
                    <a:pt x="34826" y="30156"/>
                  </a:lnTo>
                  <a:lnTo>
                    <a:pt x="36816" y="29867"/>
                  </a:lnTo>
                  <a:lnTo>
                    <a:pt x="38790" y="29562"/>
                  </a:lnTo>
                  <a:lnTo>
                    <a:pt x="40764" y="29225"/>
                  </a:lnTo>
                  <a:lnTo>
                    <a:pt x="42738" y="28872"/>
                  </a:lnTo>
                  <a:lnTo>
                    <a:pt x="42225" y="19708"/>
                  </a:lnTo>
                  <a:lnTo>
                    <a:pt x="40909" y="19612"/>
                  </a:lnTo>
                  <a:lnTo>
                    <a:pt x="39609" y="19515"/>
                  </a:lnTo>
                  <a:lnTo>
                    <a:pt x="36511" y="19323"/>
                  </a:lnTo>
                  <a:lnTo>
                    <a:pt x="33109" y="19114"/>
                  </a:lnTo>
                  <a:lnTo>
                    <a:pt x="26609" y="18729"/>
                  </a:lnTo>
                  <a:lnTo>
                    <a:pt x="26272" y="18713"/>
                  </a:lnTo>
                  <a:lnTo>
                    <a:pt x="25919" y="18697"/>
                  </a:lnTo>
                  <a:lnTo>
                    <a:pt x="25500" y="18697"/>
                  </a:lnTo>
                  <a:lnTo>
                    <a:pt x="25245" y="18376"/>
                  </a:lnTo>
                  <a:lnTo>
                    <a:pt x="24025" y="16819"/>
                  </a:lnTo>
                  <a:lnTo>
                    <a:pt x="21489" y="13577"/>
                  </a:lnTo>
                  <a:lnTo>
                    <a:pt x="18970" y="10336"/>
                  </a:lnTo>
                  <a:lnTo>
                    <a:pt x="17750" y="8779"/>
                  </a:lnTo>
                  <a:lnTo>
                    <a:pt x="16579" y="7286"/>
                  </a:lnTo>
                  <a:lnTo>
                    <a:pt x="14235" y="4413"/>
                  </a:lnTo>
                  <a:lnTo>
                    <a:pt x="12984" y="2889"/>
                  </a:lnTo>
                  <a:lnTo>
                    <a:pt x="12406" y="2183"/>
                  </a:lnTo>
                  <a:lnTo>
                    <a:pt x="11876" y="1573"/>
                  </a:lnTo>
                  <a:lnTo>
                    <a:pt x="11716" y="1444"/>
                  </a:lnTo>
                  <a:lnTo>
                    <a:pt x="11539" y="1316"/>
                  </a:lnTo>
                  <a:lnTo>
                    <a:pt x="11154" y="1107"/>
                  </a:lnTo>
                  <a:lnTo>
                    <a:pt x="10961" y="995"/>
                  </a:lnTo>
                  <a:lnTo>
                    <a:pt x="10785" y="883"/>
                  </a:lnTo>
                  <a:lnTo>
                    <a:pt x="10608" y="754"/>
                  </a:lnTo>
                  <a:lnTo>
                    <a:pt x="10448" y="626"/>
                  </a:lnTo>
                  <a:lnTo>
                    <a:pt x="10287" y="482"/>
                  </a:lnTo>
                  <a:lnTo>
                    <a:pt x="10143" y="337"/>
                  </a:lnTo>
                  <a:lnTo>
                    <a:pt x="10015" y="161"/>
                  </a:lnTo>
                  <a:lnTo>
                    <a:pt x="990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p13">
              <a:extLst>
                <a:ext uri="{FF2B5EF4-FFF2-40B4-BE49-F238E27FC236}">
                  <a16:creationId xmlns:a16="http://schemas.microsoft.com/office/drawing/2014/main" id="{BFD52BA9-F812-3CD7-0ECE-3421BCDADF79}"/>
                </a:ext>
              </a:extLst>
            </p:cNvPr>
            <p:cNvSpPr/>
            <p:nvPr/>
          </p:nvSpPr>
          <p:spPr>
            <a:xfrm>
              <a:off x="2785475" y="1129225"/>
              <a:ext cx="724625" cy="1389450"/>
            </a:xfrm>
            <a:custGeom>
              <a:avLst/>
              <a:gdLst/>
              <a:ahLst/>
              <a:cxnLst/>
              <a:rect l="l" t="t" r="r" b="b"/>
              <a:pathLst>
                <a:path w="28985" h="55578" extrusionOk="0">
                  <a:moveTo>
                    <a:pt x="17686" y="29948"/>
                  </a:moveTo>
                  <a:lnTo>
                    <a:pt x="17686" y="29964"/>
                  </a:lnTo>
                  <a:lnTo>
                    <a:pt x="17603" y="30041"/>
                  </a:lnTo>
                  <a:lnTo>
                    <a:pt x="17603" y="30041"/>
                  </a:lnTo>
                  <a:lnTo>
                    <a:pt x="17654" y="29964"/>
                  </a:lnTo>
                  <a:lnTo>
                    <a:pt x="17686" y="29948"/>
                  </a:lnTo>
                  <a:close/>
                  <a:moveTo>
                    <a:pt x="8314" y="1"/>
                  </a:moveTo>
                  <a:lnTo>
                    <a:pt x="7848" y="33"/>
                  </a:lnTo>
                  <a:lnTo>
                    <a:pt x="7367" y="65"/>
                  </a:lnTo>
                  <a:lnTo>
                    <a:pt x="6901" y="129"/>
                  </a:lnTo>
                  <a:lnTo>
                    <a:pt x="6436" y="193"/>
                  </a:lnTo>
                  <a:lnTo>
                    <a:pt x="5970" y="289"/>
                  </a:lnTo>
                  <a:lnTo>
                    <a:pt x="5024" y="1044"/>
                  </a:lnTo>
                  <a:lnTo>
                    <a:pt x="4751" y="1654"/>
                  </a:lnTo>
                  <a:lnTo>
                    <a:pt x="4526" y="2215"/>
                  </a:lnTo>
                  <a:lnTo>
                    <a:pt x="4333" y="2761"/>
                  </a:lnTo>
                  <a:lnTo>
                    <a:pt x="4189" y="3258"/>
                  </a:lnTo>
                  <a:lnTo>
                    <a:pt x="4029" y="3836"/>
                  </a:lnTo>
                  <a:lnTo>
                    <a:pt x="3900" y="4430"/>
                  </a:lnTo>
                  <a:lnTo>
                    <a:pt x="3788" y="5024"/>
                  </a:lnTo>
                  <a:lnTo>
                    <a:pt x="3708" y="5618"/>
                  </a:lnTo>
                  <a:lnTo>
                    <a:pt x="3675" y="6211"/>
                  </a:lnTo>
                  <a:lnTo>
                    <a:pt x="3659" y="6516"/>
                  </a:lnTo>
                  <a:lnTo>
                    <a:pt x="3659" y="6805"/>
                  </a:lnTo>
                  <a:lnTo>
                    <a:pt x="3675" y="7110"/>
                  </a:lnTo>
                  <a:lnTo>
                    <a:pt x="3708" y="7399"/>
                  </a:lnTo>
                  <a:lnTo>
                    <a:pt x="3740" y="7688"/>
                  </a:lnTo>
                  <a:lnTo>
                    <a:pt x="3788" y="7977"/>
                  </a:lnTo>
                  <a:lnTo>
                    <a:pt x="3948" y="8555"/>
                  </a:lnTo>
                  <a:lnTo>
                    <a:pt x="4125" y="9116"/>
                  </a:lnTo>
                  <a:lnTo>
                    <a:pt x="4317" y="9678"/>
                  </a:lnTo>
                  <a:lnTo>
                    <a:pt x="4510" y="10224"/>
                  </a:lnTo>
                  <a:lnTo>
                    <a:pt x="4735" y="10769"/>
                  </a:lnTo>
                  <a:lnTo>
                    <a:pt x="4975" y="11315"/>
                  </a:lnTo>
                  <a:lnTo>
                    <a:pt x="5232" y="11845"/>
                  </a:lnTo>
                  <a:lnTo>
                    <a:pt x="5489" y="12358"/>
                  </a:lnTo>
                  <a:lnTo>
                    <a:pt x="5778" y="12872"/>
                  </a:lnTo>
                  <a:lnTo>
                    <a:pt x="6067" y="13385"/>
                  </a:lnTo>
                  <a:lnTo>
                    <a:pt x="6372" y="13899"/>
                  </a:lnTo>
                  <a:lnTo>
                    <a:pt x="6677" y="14396"/>
                  </a:lnTo>
                  <a:lnTo>
                    <a:pt x="7014" y="14894"/>
                  </a:lnTo>
                  <a:lnTo>
                    <a:pt x="7351" y="15375"/>
                  </a:lnTo>
                  <a:lnTo>
                    <a:pt x="7688" y="15873"/>
                  </a:lnTo>
                  <a:lnTo>
                    <a:pt x="8041" y="16354"/>
                  </a:lnTo>
                  <a:lnTo>
                    <a:pt x="8570" y="17060"/>
                  </a:lnTo>
                  <a:lnTo>
                    <a:pt x="9100" y="17799"/>
                  </a:lnTo>
                  <a:lnTo>
                    <a:pt x="9630" y="18569"/>
                  </a:lnTo>
                  <a:lnTo>
                    <a:pt x="10159" y="19339"/>
                  </a:lnTo>
                  <a:lnTo>
                    <a:pt x="11186" y="20912"/>
                  </a:lnTo>
                  <a:lnTo>
                    <a:pt x="12149" y="22453"/>
                  </a:lnTo>
                  <a:lnTo>
                    <a:pt x="12695" y="23255"/>
                  </a:lnTo>
                  <a:lnTo>
                    <a:pt x="13241" y="24058"/>
                  </a:lnTo>
                  <a:lnTo>
                    <a:pt x="13802" y="24844"/>
                  </a:lnTo>
                  <a:lnTo>
                    <a:pt x="14364" y="25631"/>
                  </a:lnTo>
                  <a:lnTo>
                    <a:pt x="15520" y="27187"/>
                  </a:lnTo>
                  <a:lnTo>
                    <a:pt x="16643" y="28760"/>
                  </a:lnTo>
                  <a:lnTo>
                    <a:pt x="16755" y="28937"/>
                  </a:lnTo>
                  <a:lnTo>
                    <a:pt x="16884" y="29145"/>
                  </a:lnTo>
                  <a:lnTo>
                    <a:pt x="17108" y="29595"/>
                  </a:lnTo>
                  <a:lnTo>
                    <a:pt x="17221" y="29819"/>
                  </a:lnTo>
                  <a:lnTo>
                    <a:pt x="17301" y="30044"/>
                  </a:lnTo>
                  <a:lnTo>
                    <a:pt x="17365" y="30237"/>
                  </a:lnTo>
                  <a:lnTo>
                    <a:pt x="17370" y="30255"/>
                  </a:lnTo>
                  <a:lnTo>
                    <a:pt x="17269" y="30349"/>
                  </a:lnTo>
                  <a:lnTo>
                    <a:pt x="15150" y="32756"/>
                  </a:lnTo>
                  <a:lnTo>
                    <a:pt x="13032" y="35148"/>
                  </a:lnTo>
                  <a:lnTo>
                    <a:pt x="9742" y="38775"/>
                  </a:lnTo>
                  <a:lnTo>
                    <a:pt x="8089" y="40588"/>
                  </a:lnTo>
                  <a:lnTo>
                    <a:pt x="6436" y="42418"/>
                  </a:lnTo>
                  <a:lnTo>
                    <a:pt x="4799" y="44263"/>
                  </a:lnTo>
                  <a:lnTo>
                    <a:pt x="3178" y="46109"/>
                  </a:lnTo>
                  <a:lnTo>
                    <a:pt x="1573" y="47971"/>
                  </a:lnTo>
                  <a:lnTo>
                    <a:pt x="0" y="49848"/>
                  </a:lnTo>
                  <a:lnTo>
                    <a:pt x="6179" y="55578"/>
                  </a:lnTo>
                  <a:lnTo>
                    <a:pt x="7335" y="54454"/>
                  </a:lnTo>
                  <a:lnTo>
                    <a:pt x="8506" y="53347"/>
                  </a:lnTo>
                  <a:lnTo>
                    <a:pt x="9694" y="52240"/>
                  </a:lnTo>
                  <a:lnTo>
                    <a:pt x="10881" y="51164"/>
                  </a:lnTo>
                  <a:lnTo>
                    <a:pt x="12085" y="50073"/>
                  </a:lnTo>
                  <a:lnTo>
                    <a:pt x="13289" y="49014"/>
                  </a:lnTo>
                  <a:lnTo>
                    <a:pt x="15728" y="46895"/>
                  </a:lnTo>
                  <a:lnTo>
                    <a:pt x="18168" y="44777"/>
                  </a:lnTo>
                  <a:lnTo>
                    <a:pt x="20607" y="42658"/>
                  </a:lnTo>
                  <a:lnTo>
                    <a:pt x="23030" y="40524"/>
                  </a:lnTo>
                  <a:lnTo>
                    <a:pt x="24234" y="39449"/>
                  </a:lnTo>
                  <a:lnTo>
                    <a:pt x="25121" y="38656"/>
                  </a:lnTo>
                  <a:lnTo>
                    <a:pt x="25470" y="38357"/>
                  </a:lnTo>
                  <a:lnTo>
                    <a:pt x="25903" y="37940"/>
                  </a:lnTo>
                  <a:lnTo>
                    <a:pt x="26336" y="37475"/>
                  </a:lnTo>
                  <a:lnTo>
                    <a:pt x="26754" y="36977"/>
                  </a:lnTo>
                  <a:lnTo>
                    <a:pt x="27027" y="36624"/>
                  </a:lnTo>
                  <a:lnTo>
                    <a:pt x="27283" y="36239"/>
                  </a:lnTo>
                  <a:lnTo>
                    <a:pt x="27524" y="35870"/>
                  </a:lnTo>
                  <a:lnTo>
                    <a:pt x="27749" y="35485"/>
                  </a:lnTo>
                  <a:lnTo>
                    <a:pt x="27941" y="35083"/>
                  </a:lnTo>
                  <a:lnTo>
                    <a:pt x="28118" y="34682"/>
                  </a:lnTo>
                  <a:lnTo>
                    <a:pt x="28294" y="34281"/>
                  </a:lnTo>
                  <a:lnTo>
                    <a:pt x="28439" y="33880"/>
                  </a:lnTo>
                  <a:lnTo>
                    <a:pt x="28567" y="33462"/>
                  </a:lnTo>
                  <a:lnTo>
                    <a:pt x="28664" y="33045"/>
                  </a:lnTo>
                  <a:lnTo>
                    <a:pt x="28760" y="32628"/>
                  </a:lnTo>
                  <a:lnTo>
                    <a:pt x="28840" y="32211"/>
                  </a:lnTo>
                  <a:lnTo>
                    <a:pt x="28904" y="31777"/>
                  </a:lnTo>
                  <a:lnTo>
                    <a:pt x="28952" y="31360"/>
                  </a:lnTo>
                  <a:lnTo>
                    <a:pt x="28968" y="30927"/>
                  </a:lnTo>
                  <a:lnTo>
                    <a:pt x="28985" y="30493"/>
                  </a:lnTo>
                  <a:lnTo>
                    <a:pt x="28985" y="30060"/>
                  </a:lnTo>
                  <a:lnTo>
                    <a:pt x="28968" y="29627"/>
                  </a:lnTo>
                  <a:lnTo>
                    <a:pt x="28936" y="29193"/>
                  </a:lnTo>
                  <a:lnTo>
                    <a:pt x="28888" y="28776"/>
                  </a:lnTo>
                  <a:lnTo>
                    <a:pt x="28840" y="28343"/>
                  </a:lnTo>
                  <a:lnTo>
                    <a:pt x="28760" y="27910"/>
                  </a:lnTo>
                  <a:lnTo>
                    <a:pt x="28680" y="27492"/>
                  </a:lnTo>
                  <a:lnTo>
                    <a:pt x="28567" y="27059"/>
                  </a:lnTo>
                  <a:lnTo>
                    <a:pt x="28471" y="26642"/>
                  </a:lnTo>
                  <a:lnTo>
                    <a:pt x="28343" y="26224"/>
                  </a:lnTo>
                  <a:lnTo>
                    <a:pt x="28198" y="25807"/>
                  </a:lnTo>
                  <a:lnTo>
                    <a:pt x="28054" y="25406"/>
                  </a:lnTo>
                  <a:lnTo>
                    <a:pt x="27893" y="25005"/>
                  </a:lnTo>
                  <a:lnTo>
                    <a:pt x="27717" y="24603"/>
                  </a:lnTo>
                  <a:lnTo>
                    <a:pt x="27540" y="24202"/>
                  </a:lnTo>
                  <a:lnTo>
                    <a:pt x="27348" y="23817"/>
                  </a:lnTo>
                  <a:lnTo>
                    <a:pt x="27155" y="23432"/>
                  </a:lnTo>
                  <a:lnTo>
                    <a:pt x="26930" y="23031"/>
                  </a:lnTo>
                  <a:lnTo>
                    <a:pt x="26481" y="22276"/>
                  </a:lnTo>
                  <a:lnTo>
                    <a:pt x="25951" y="21217"/>
                  </a:lnTo>
                  <a:lnTo>
                    <a:pt x="25422" y="20158"/>
                  </a:lnTo>
                  <a:lnTo>
                    <a:pt x="25036" y="19355"/>
                  </a:lnTo>
                  <a:lnTo>
                    <a:pt x="24619" y="18537"/>
                  </a:lnTo>
                  <a:lnTo>
                    <a:pt x="23769" y="16900"/>
                  </a:lnTo>
                  <a:lnTo>
                    <a:pt x="22870" y="15263"/>
                  </a:lnTo>
                  <a:lnTo>
                    <a:pt x="21987" y="13690"/>
                  </a:lnTo>
                  <a:lnTo>
                    <a:pt x="21602" y="13000"/>
                  </a:lnTo>
                  <a:lnTo>
                    <a:pt x="21233" y="12294"/>
                  </a:lnTo>
                  <a:lnTo>
                    <a:pt x="20511" y="10866"/>
                  </a:lnTo>
                  <a:lnTo>
                    <a:pt x="19789" y="9437"/>
                  </a:lnTo>
                  <a:lnTo>
                    <a:pt x="19419" y="8731"/>
                  </a:lnTo>
                  <a:lnTo>
                    <a:pt x="19050" y="8025"/>
                  </a:lnTo>
                  <a:lnTo>
                    <a:pt x="18649" y="7335"/>
                  </a:lnTo>
                  <a:lnTo>
                    <a:pt x="18248" y="6645"/>
                  </a:lnTo>
                  <a:lnTo>
                    <a:pt x="17815" y="5987"/>
                  </a:lnTo>
                  <a:lnTo>
                    <a:pt x="17365" y="5329"/>
                  </a:lnTo>
                  <a:lnTo>
                    <a:pt x="16884" y="4687"/>
                  </a:lnTo>
                  <a:lnTo>
                    <a:pt x="16627" y="4382"/>
                  </a:lnTo>
                  <a:lnTo>
                    <a:pt x="16370" y="4077"/>
                  </a:lnTo>
                  <a:lnTo>
                    <a:pt x="16097" y="3772"/>
                  </a:lnTo>
                  <a:lnTo>
                    <a:pt x="15824" y="3483"/>
                  </a:lnTo>
                  <a:lnTo>
                    <a:pt x="15552" y="3194"/>
                  </a:lnTo>
                  <a:lnTo>
                    <a:pt x="15247" y="2921"/>
                  </a:lnTo>
                  <a:lnTo>
                    <a:pt x="14749" y="2456"/>
                  </a:lnTo>
                  <a:lnTo>
                    <a:pt x="14252" y="2007"/>
                  </a:lnTo>
                  <a:lnTo>
                    <a:pt x="13995" y="1782"/>
                  </a:lnTo>
                  <a:lnTo>
                    <a:pt x="13722" y="1573"/>
                  </a:lnTo>
                  <a:lnTo>
                    <a:pt x="13449" y="1365"/>
                  </a:lnTo>
                  <a:lnTo>
                    <a:pt x="13160" y="1188"/>
                  </a:lnTo>
                  <a:lnTo>
                    <a:pt x="12775" y="963"/>
                  </a:lnTo>
                  <a:lnTo>
                    <a:pt x="12374" y="755"/>
                  </a:lnTo>
                  <a:lnTo>
                    <a:pt x="11957" y="594"/>
                  </a:lnTo>
                  <a:lnTo>
                    <a:pt x="11523" y="434"/>
                  </a:lnTo>
                  <a:lnTo>
                    <a:pt x="11090" y="305"/>
                  </a:lnTo>
                  <a:lnTo>
                    <a:pt x="10641" y="209"/>
                  </a:lnTo>
                  <a:lnTo>
                    <a:pt x="10191" y="129"/>
                  </a:lnTo>
                  <a:lnTo>
                    <a:pt x="9726" y="65"/>
                  </a:lnTo>
                  <a:lnTo>
                    <a:pt x="9260" y="17"/>
                  </a:lnTo>
                  <a:lnTo>
                    <a:pt x="8779"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p13">
              <a:extLst>
                <a:ext uri="{FF2B5EF4-FFF2-40B4-BE49-F238E27FC236}">
                  <a16:creationId xmlns:a16="http://schemas.microsoft.com/office/drawing/2014/main" id="{E82B9703-8995-8752-0BBC-F0680203D775}"/>
                </a:ext>
              </a:extLst>
            </p:cNvPr>
            <p:cNvSpPr/>
            <p:nvPr/>
          </p:nvSpPr>
          <p:spPr>
            <a:xfrm>
              <a:off x="1568175" y="2270700"/>
              <a:ext cx="875875" cy="1113825"/>
            </a:xfrm>
            <a:custGeom>
              <a:avLst/>
              <a:gdLst/>
              <a:ahLst/>
              <a:cxnLst/>
              <a:rect l="l" t="t" r="r" b="b"/>
              <a:pathLst>
                <a:path w="35035" h="44553" extrusionOk="0">
                  <a:moveTo>
                    <a:pt x="23865" y="18473"/>
                  </a:moveTo>
                  <a:lnTo>
                    <a:pt x="23833" y="18505"/>
                  </a:lnTo>
                  <a:lnTo>
                    <a:pt x="23672" y="18665"/>
                  </a:lnTo>
                  <a:lnTo>
                    <a:pt x="23264" y="19069"/>
                  </a:lnTo>
                  <a:lnTo>
                    <a:pt x="23264" y="19069"/>
                  </a:lnTo>
                  <a:lnTo>
                    <a:pt x="23319" y="19002"/>
                  </a:lnTo>
                  <a:lnTo>
                    <a:pt x="23480" y="18810"/>
                  </a:lnTo>
                  <a:lnTo>
                    <a:pt x="23640" y="18649"/>
                  </a:lnTo>
                  <a:lnTo>
                    <a:pt x="23833" y="18489"/>
                  </a:lnTo>
                  <a:lnTo>
                    <a:pt x="23865" y="18473"/>
                  </a:lnTo>
                  <a:close/>
                  <a:moveTo>
                    <a:pt x="9854" y="1"/>
                  </a:moveTo>
                  <a:lnTo>
                    <a:pt x="0" y="14749"/>
                  </a:lnTo>
                  <a:lnTo>
                    <a:pt x="2664" y="15809"/>
                  </a:lnTo>
                  <a:lnTo>
                    <a:pt x="5344" y="16900"/>
                  </a:lnTo>
                  <a:lnTo>
                    <a:pt x="8025" y="17991"/>
                  </a:lnTo>
                  <a:lnTo>
                    <a:pt x="10641" y="19083"/>
                  </a:lnTo>
                  <a:lnTo>
                    <a:pt x="14027" y="20527"/>
                  </a:lnTo>
                  <a:lnTo>
                    <a:pt x="15712" y="21265"/>
                  </a:lnTo>
                  <a:lnTo>
                    <a:pt x="17413" y="22020"/>
                  </a:lnTo>
                  <a:lnTo>
                    <a:pt x="19098" y="22790"/>
                  </a:lnTo>
                  <a:lnTo>
                    <a:pt x="19348" y="22908"/>
                  </a:lnTo>
                  <a:lnTo>
                    <a:pt x="19348" y="22908"/>
                  </a:lnTo>
                  <a:lnTo>
                    <a:pt x="18248" y="23961"/>
                  </a:lnTo>
                  <a:lnTo>
                    <a:pt x="17349" y="24796"/>
                  </a:lnTo>
                  <a:lnTo>
                    <a:pt x="16482" y="25582"/>
                  </a:lnTo>
                  <a:lnTo>
                    <a:pt x="14797" y="27107"/>
                  </a:lnTo>
                  <a:lnTo>
                    <a:pt x="13096" y="28616"/>
                  </a:lnTo>
                  <a:lnTo>
                    <a:pt x="11379" y="30108"/>
                  </a:lnTo>
                  <a:lnTo>
                    <a:pt x="9629" y="31569"/>
                  </a:lnTo>
                  <a:lnTo>
                    <a:pt x="7864" y="33013"/>
                  </a:lnTo>
                  <a:lnTo>
                    <a:pt x="6083" y="34425"/>
                  </a:lnTo>
                  <a:lnTo>
                    <a:pt x="5184" y="35115"/>
                  </a:lnTo>
                  <a:lnTo>
                    <a:pt x="4269" y="35806"/>
                  </a:lnTo>
                  <a:lnTo>
                    <a:pt x="3354" y="36480"/>
                  </a:lnTo>
                  <a:lnTo>
                    <a:pt x="2440" y="37154"/>
                  </a:lnTo>
                  <a:lnTo>
                    <a:pt x="7864" y="44552"/>
                  </a:lnTo>
                  <a:lnTo>
                    <a:pt x="9437" y="43573"/>
                  </a:lnTo>
                  <a:lnTo>
                    <a:pt x="11010" y="42578"/>
                  </a:lnTo>
                  <a:lnTo>
                    <a:pt x="13529" y="40957"/>
                  </a:lnTo>
                  <a:lnTo>
                    <a:pt x="16049" y="39288"/>
                  </a:lnTo>
                  <a:lnTo>
                    <a:pt x="18553" y="37587"/>
                  </a:lnTo>
                  <a:lnTo>
                    <a:pt x="21056" y="35870"/>
                  </a:lnTo>
                  <a:lnTo>
                    <a:pt x="23544" y="34120"/>
                  </a:lnTo>
                  <a:lnTo>
                    <a:pt x="25999" y="32355"/>
                  </a:lnTo>
                  <a:lnTo>
                    <a:pt x="28439" y="30590"/>
                  </a:lnTo>
                  <a:lnTo>
                    <a:pt x="30846" y="28792"/>
                  </a:lnTo>
                  <a:lnTo>
                    <a:pt x="31841" y="28054"/>
                  </a:lnTo>
                  <a:lnTo>
                    <a:pt x="32178" y="27749"/>
                  </a:lnTo>
                  <a:lnTo>
                    <a:pt x="32515" y="27444"/>
                  </a:lnTo>
                  <a:lnTo>
                    <a:pt x="32836" y="27123"/>
                  </a:lnTo>
                  <a:lnTo>
                    <a:pt x="33141" y="26770"/>
                  </a:lnTo>
                  <a:lnTo>
                    <a:pt x="33366" y="26481"/>
                  </a:lnTo>
                  <a:lnTo>
                    <a:pt x="33590" y="26192"/>
                  </a:lnTo>
                  <a:lnTo>
                    <a:pt x="33783" y="25887"/>
                  </a:lnTo>
                  <a:lnTo>
                    <a:pt x="33976" y="25582"/>
                  </a:lnTo>
                  <a:lnTo>
                    <a:pt x="34152" y="25261"/>
                  </a:lnTo>
                  <a:lnTo>
                    <a:pt x="34297" y="24940"/>
                  </a:lnTo>
                  <a:lnTo>
                    <a:pt x="34441" y="24619"/>
                  </a:lnTo>
                  <a:lnTo>
                    <a:pt x="34569" y="24282"/>
                  </a:lnTo>
                  <a:lnTo>
                    <a:pt x="34682" y="23945"/>
                  </a:lnTo>
                  <a:lnTo>
                    <a:pt x="34778" y="23608"/>
                  </a:lnTo>
                  <a:lnTo>
                    <a:pt x="34858" y="23271"/>
                  </a:lnTo>
                  <a:lnTo>
                    <a:pt x="34922" y="22934"/>
                  </a:lnTo>
                  <a:lnTo>
                    <a:pt x="34971" y="22581"/>
                  </a:lnTo>
                  <a:lnTo>
                    <a:pt x="35003" y="22228"/>
                  </a:lnTo>
                  <a:lnTo>
                    <a:pt x="35019" y="21891"/>
                  </a:lnTo>
                  <a:lnTo>
                    <a:pt x="35035" y="21538"/>
                  </a:lnTo>
                  <a:lnTo>
                    <a:pt x="35019" y="21185"/>
                  </a:lnTo>
                  <a:lnTo>
                    <a:pt x="34987" y="20848"/>
                  </a:lnTo>
                  <a:lnTo>
                    <a:pt x="34955" y="20495"/>
                  </a:lnTo>
                  <a:lnTo>
                    <a:pt x="34906" y="20158"/>
                  </a:lnTo>
                  <a:lnTo>
                    <a:pt x="34842" y="19805"/>
                  </a:lnTo>
                  <a:lnTo>
                    <a:pt x="34746" y="19468"/>
                  </a:lnTo>
                  <a:lnTo>
                    <a:pt x="34650" y="19131"/>
                  </a:lnTo>
                  <a:lnTo>
                    <a:pt x="34537" y="18810"/>
                  </a:lnTo>
                  <a:lnTo>
                    <a:pt x="34425" y="18473"/>
                  </a:lnTo>
                  <a:lnTo>
                    <a:pt x="34280" y="18152"/>
                  </a:lnTo>
                  <a:lnTo>
                    <a:pt x="34120" y="17831"/>
                  </a:lnTo>
                  <a:lnTo>
                    <a:pt x="33959" y="17526"/>
                  </a:lnTo>
                  <a:lnTo>
                    <a:pt x="33783" y="17221"/>
                  </a:lnTo>
                  <a:lnTo>
                    <a:pt x="33590" y="16916"/>
                  </a:lnTo>
                  <a:lnTo>
                    <a:pt x="33366" y="16627"/>
                  </a:lnTo>
                  <a:lnTo>
                    <a:pt x="33157" y="16338"/>
                  </a:lnTo>
                  <a:lnTo>
                    <a:pt x="32932" y="16082"/>
                  </a:lnTo>
                  <a:lnTo>
                    <a:pt x="32692" y="15809"/>
                  </a:lnTo>
                  <a:lnTo>
                    <a:pt x="32451" y="15568"/>
                  </a:lnTo>
                  <a:lnTo>
                    <a:pt x="32194" y="15327"/>
                  </a:lnTo>
                  <a:lnTo>
                    <a:pt x="31937" y="15086"/>
                  </a:lnTo>
                  <a:lnTo>
                    <a:pt x="31648" y="14862"/>
                  </a:lnTo>
                  <a:lnTo>
                    <a:pt x="31376" y="14653"/>
                  </a:lnTo>
                  <a:lnTo>
                    <a:pt x="31087" y="14445"/>
                  </a:lnTo>
                  <a:lnTo>
                    <a:pt x="30381" y="13931"/>
                  </a:lnTo>
                  <a:lnTo>
                    <a:pt x="29626" y="13401"/>
                  </a:lnTo>
                  <a:lnTo>
                    <a:pt x="28037" y="12278"/>
                  </a:lnTo>
                  <a:lnTo>
                    <a:pt x="26433" y="11155"/>
                  </a:lnTo>
                  <a:lnTo>
                    <a:pt x="24956" y="10127"/>
                  </a:lnTo>
                  <a:lnTo>
                    <a:pt x="23175" y="8908"/>
                  </a:lnTo>
                  <a:lnTo>
                    <a:pt x="21297" y="7656"/>
                  </a:lnTo>
                  <a:lnTo>
                    <a:pt x="17413" y="5056"/>
                  </a:lnTo>
                  <a:lnTo>
                    <a:pt x="13513" y="2456"/>
                  </a:lnTo>
                  <a:lnTo>
                    <a:pt x="11636" y="1204"/>
                  </a:lnTo>
                  <a:lnTo>
                    <a:pt x="9854"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7;p13">
              <a:extLst>
                <a:ext uri="{FF2B5EF4-FFF2-40B4-BE49-F238E27FC236}">
                  <a16:creationId xmlns:a16="http://schemas.microsoft.com/office/drawing/2014/main" id="{21D84A12-7BED-AEA4-582C-94C4CDDF3A69}"/>
                </a:ext>
              </a:extLst>
            </p:cNvPr>
            <p:cNvSpPr/>
            <p:nvPr/>
          </p:nvSpPr>
          <p:spPr>
            <a:xfrm>
              <a:off x="4287650" y="1808100"/>
              <a:ext cx="890325" cy="855025"/>
            </a:xfrm>
            <a:custGeom>
              <a:avLst/>
              <a:gdLst/>
              <a:ahLst/>
              <a:cxnLst/>
              <a:rect l="l" t="t" r="r" b="b"/>
              <a:pathLst>
                <a:path w="35613" h="34201" extrusionOk="0">
                  <a:moveTo>
                    <a:pt x="14926" y="0"/>
                  </a:moveTo>
                  <a:lnTo>
                    <a:pt x="14829" y="193"/>
                  </a:lnTo>
                  <a:lnTo>
                    <a:pt x="14717" y="369"/>
                  </a:lnTo>
                  <a:lnTo>
                    <a:pt x="14589" y="530"/>
                  </a:lnTo>
                  <a:lnTo>
                    <a:pt x="14444" y="690"/>
                  </a:lnTo>
                  <a:lnTo>
                    <a:pt x="14284" y="835"/>
                  </a:lnTo>
                  <a:lnTo>
                    <a:pt x="14123" y="963"/>
                  </a:lnTo>
                  <a:lnTo>
                    <a:pt x="13770" y="1236"/>
                  </a:lnTo>
                  <a:lnTo>
                    <a:pt x="13417" y="1493"/>
                  </a:lnTo>
                  <a:lnTo>
                    <a:pt x="13256" y="1637"/>
                  </a:lnTo>
                  <a:lnTo>
                    <a:pt x="13096" y="1782"/>
                  </a:lnTo>
                  <a:lnTo>
                    <a:pt x="12952" y="1926"/>
                  </a:lnTo>
                  <a:lnTo>
                    <a:pt x="12807" y="2087"/>
                  </a:lnTo>
                  <a:lnTo>
                    <a:pt x="12695" y="2263"/>
                  </a:lnTo>
                  <a:lnTo>
                    <a:pt x="12598" y="2456"/>
                  </a:lnTo>
                  <a:lnTo>
                    <a:pt x="11443" y="4173"/>
                  </a:lnTo>
                  <a:lnTo>
                    <a:pt x="10320" y="5906"/>
                  </a:lnTo>
                  <a:lnTo>
                    <a:pt x="9228" y="7672"/>
                  </a:lnTo>
                  <a:lnTo>
                    <a:pt x="8153" y="9437"/>
                  </a:lnTo>
                  <a:lnTo>
                    <a:pt x="7094" y="11218"/>
                  </a:lnTo>
                  <a:lnTo>
                    <a:pt x="6067" y="13016"/>
                  </a:lnTo>
                  <a:lnTo>
                    <a:pt x="5072" y="14829"/>
                  </a:lnTo>
                  <a:lnTo>
                    <a:pt x="4093" y="16643"/>
                  </a:lnTo>
                  <a:lnTo>
                    <a:pt x="3322" y="18071"/>
                  </a:lnTo>
                  <a:lnTo>
                    <a:pt x="2584" y="19484"/>
                  </a:lnTo>
                  <a:lnTo>
                    <a:pt x="1091" y="22324"/>
                  </a:lnTo>
                  <a:lnTo>
                    <a:pt x="931" y="22645"/>
                  </a:lnTo>
                  <a:lnTo>
                    <a:pt x="770" y="22982"/>
                  </a:lnTo>
                  <a:lnTo>
                    <a:pt x="626" y="23335"/>
                  </a:lnTo>
                  <a:lnTo>
                    <a:pt x="482" y="23704"/>
                  </a:lnTo>
                  <a:lnTo>
                    <a:pt x="369" y="24073"/>
                  </a:lnTo>
                  <a:lnTo>
                    <a:pt x="257" y="24443"/>
                  </a:lnTo>
                  <a:lnTo>
                    <a:pt x="177" y="24828"/>
                  </a:lnTo>
                  <a:lnTo>
                    <a:pt x="96" y="25229"/>
                  </a:lnTo>
                  <a:lnTo>
                    <a:pt x="48" y="25630"/>
                  </a:lnTo>
                  <a:lnTo>
                    <a:pt x="16" y="26048"/>
                  </a:lnTo>
                  <a:lnTo>
                    <a:pt x="0" y="26465"/>
                  </a:lnTo>
                  <a:lnTo>
                    <a:pt x="0" y="26882"/>
                  </a:lnTo>
                  <a:lnTo>
                    <a:pt x="32" y="27299"/>
                  </a:lnTo>
                  <a:lnTo>
                    <a:pt x="80" y="27717"/>
                  </a:lnTo>
                  <a:lnTo>
                    <a:pt x="145" y="28150"/>
                  </a:lnTo>
                  <a:lnTo>
                    <a:pt x="241" y="28583"/>
                  </a:lnTo>
                  <a:lnTo>
                    <a:pt x="369" y="29033"/>
                  </a:lnTo>
                  <a:lnTo>
                    <a:pt x="514" y="29450"/>
                  </a:lnTo>
                  <a:lnTo>
                    <a:pt x="690" y="29867"/>
                  </a:lnTo>
                  <a:lnTo>
                    <a:pt x="899" y="30268"/>
                  </a:lnTo>
                  <a:lnTo>
                    <a:pt x="1124" y="30654"/>
                  </a:lnTo>
                  <a:lnTo>
                    <a:pt x="1364" y="31007"/>
                  </a:lnTo>
                  <a:lnTo>
                    <a:pt x="1621" y="31360"/>
                  </a:lnTo>
                  <a:lnTo>
                    <a:pt x="1910" y="31681"/>
                  </a:lnTo>
                  <a:lnTo>
                    <a:pt x="2199" y="32002"/>
                  </a:lnTo>
                  <a:lnTo>
                    <a:pt x="2520" y="32291"/>
                  </a:lnTo>
                  <a:lnTo>
                    <a:pt x="2857" y="32547"/>
                  </a:lnTo>
                  <a:lnTo>
                    <a:pt x="3194" y="32804"/>
                  </a:lnTo>
                  <a:lnTo>
                    <a:pt x="3563" y="33045"/>
                  </a:lnTo>
                  <a:lnTo>
                    <a:pt x="3932" y="33253"/>
                  </a:lnTo>
                  <a:lnTo>
                    <a:pt x="4301" y="33446"/>
                  </a:lnTo>
                  <a:lnTo>
                    <a:pt x="4702" y="33607"/>
                  </a:lnTo>
                  <a:lnTo>
                    <a:pt x="5104" y="33767"/>
                  </a:lnTo>
                  <a:lnTo>
                    <a:pt x="5505" y="33895"/>
                  </a:lnTo>
                  <a:lnTo>
                    <a:pt x="5922" y="33992"/>
                  </a:lnTo>
                  <a:lnTo>
                    <a:pt x="6355" y="34088"/>
                  </a:lnTo>
                  <a:lnTo>
                    <a:pt x="6773" y="34152"/>
                  </a:lnTo>
                  <a:lnTo>
                    <a:pt x="7206" y="34184"/>
                  </a:lnTo>
                  <a:lnTo>
                    <a:pt x="7639" y="34200"/>
                  </a:lnTo>
                  <a:lnTo>
                    <a:pt x="8073" y="34200"/>
                  </a:lnTo>
                  <a:lnTo>
                    <a:pt x="8506" y="34168"/>
                  </a:lnTo>
                  <a:lnTo>
                    <a:pt x="8939" y="34104"/>
                  </a:lnTo>
                  <a:lnTo>
                    <a:pt x="9357" y="34024"/>
                  </a:lnTo>
                  <a:lnTo>
                    <a:pt x="9790" y="33927"/>
                  </a:lnTo>
                  <a:lnTo>
                    <a:pt x="10207" y="33799"/>
                  </a:lnTo>
                  <a:lnTo>
                    <a:pt x="10624" y="33639"/>
                  </a:lnTo>
                  <a:lnTo>
                    <a:pt x="11042" y="33462"/>
                  </a:lnTo>
                  <a:lnTo>
                    <a:pt x="11443" y="33253"/>
                  </a:lnTo>
                  <a:lnTo>
                    <a:pt x="13000" y="32323"/>
                  </a:lnTo>
                  <a:lnTo>
                    <a:pt x="14540" y="31360"/>
                  </a:lnTo>
                  <a:lnTo>
                    <a:pt x="16081" y="30397"/>
                  </a:lnTo>
                  <a:lnTo>
                    <a:pt x="17622" y="29434"/>
                  </a:lnTo>
                  <a:lnTo>
                    <a:pt x="19146" y="28455"/>
                  </a:lnTo>
                  <a:lnTo>
                    <a:pt x="20671" y="27460"/>
                  </a:lnTo>
                  <a:lnTo>
                    <a:pt x="22196" y="26465"/>
                  </a:lnTo>
                  <a:lnTo>
                    <a:pt x="23704" y="25454"/>
                  </a:lnTo>
                  <a:lnTo>
                    <a:pt x="25213" y="24443"/>
                  </a:lnTo>
                  <a:lnTo>
                    <a:pt x="26721" y="23432"/>
                  </a:lnTo>
                  <a:lnTo>
                    <a:pt x="28214" y="22388"/>
                  </a:lnTo>
                  <a:lnTo>
                    <a:pt x="29707" y="21361"/>
                  </a:lnTo>
                  <a:lnTo>
                    <a:pt x="31199" y="20318"/>
                  </a:lnTo>
                  <a:lnTo>
                    <a:pt x="32676" y="19259"/>
                  </a:lnTo>
                  <a:lnTo>
                    <a:pt x="34152" y="18200"/>
                  </a:lnTo>
                  <a:lnTo>
                    <a:pt x="35613" y="17124"/>
                  </a:lnTo>
                  <a:lnTo>
                    <a:pt x="30766" y="9341"/>
                  </a:lnTo>
                  <a:lnTo>
                    <a:pt x="23528" y="13128"/>
                  </a:lnTo>
                  <a:lnTo>
                    <a:pt x="21631" y="14117"/>
                  </a:lnTo>
                  <a:lnTo>
                    <a:pt x="21631" y="14117"/>
                  </a:lnTo>
                  <a:lnTo>
                    <a:pt x="22356" y="13048"/>
                  </a:lnTo>
                  <a:lnTo>
                    <a:pt x="22902" y="12278"/>
                  </a:lnTo>
                  <a:lnTo>
                    <a:pt x="23464" y="11507"/>
                  </a:lnTo>
                  <a:lnTo>
                    <a:pt x="24025" y="10737"/>
                  </a:lnTo>
                  <a:lnTo>
                    <a:pt x="24571" y="9967"/>
                  </a:lnTo>
                  <a:lnTo>
                    <a:pt x="24651" y="9790"/>
                  </a:lnTo>
                  <a:lnTo>
                    <a:pt x="24715" y="9597"/>
                  </a:lnTo>
                  <a:lnTo>
                    <a:pt x="24812" y="9212"/>
                  </a:lnTo>
                  <a:lnTo>
                    <a:pt x="24876" y="9004"/>
                  </a:lnTo>
                  <a:lnTo>
                    <a:pt x="24924" y="8811"/>
                  </a:lnTo>
                  <a:lnTo>
                    <a:pt x="25004" y="8634"/>
                  </a:lnTo>
                  <a:lnTo>
                    <a:pt x="25084" y="8458"/>
                  </a:lnTo>
                  <a:lnTo>
                    <a:pt x="25181" y="8297"/>
                  </a:lnTo>
                  <a:lnTo>
                    <a:pt x="25293" y="8137"/>
                  </a:lnTo>
                  <a:lnTo>
                    <a:pt x="25421" y="7993"/>
                  </a:lnTo>
                  <a:lnTo>
                    <a:pt x="25550" y="7848"/>
                  </a:lnTo>
                  <a:lnTo>
                    <a:pt x="1492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8;p13">
              <a:extLst>
                <a:ext uri="{FF2B5EF4-FFF2-40B4-BE49-F238E27FC236}">
                  <a16:creationId xmlns:a16="http://schemas.microsoft.com/office/drawing/2014/main" id="{CB3C054A-C4FD-574F-6A0A-A701DF9E5FF5}"/>
                </a:ext>
              </a:extLst>
            </p:cNvPr>
            <p:cNvSpPr/>
            <p:nvPr/>
          </p:nvSpPr>
          <p:spPr>
            <a:xfrm>
              <a:off x="1514400" y="2437600"/>
              <a:ext cx="344275" cy="1243825"/>
            </a:xfrm>
            <a:custGeom>
              <a:avLst/>
              <a:gdLst/>
              <a:ahLst/>
              <a:cxnLst/>
              <a:rect l="l" t="t" r="r" b="b"/>
              <a:pathLst>
                <a:path w="13771" h="49753" extrusionOk="0">
                  <a:moveTo>
                    <a:pt x="12438" y="1"/>
                  </a:moveTo>
                  <a:lnTo>
                    <a:pt x="289" y="498"/>
                  </a:lnTo>
                  <a:lnTo>
                    <a:pt x="338" y="691"/>
                  </a:lnTo>
                  <a:lnTo>
                    <a:pt x="354" y="884"/>
                  </a:lnTo>
                  <a:lnTo>
                    <a:pt x="354" y="1076"/>
                  </a:lnTo>
                  <a:lnTo>
                    <a:pt x="354" y="1285"/>
                  </a:lnTo>
                  <a:lnTo>
                    <a:pt x="306" y="1574"/>
                  </a:lnTo>
                  <a:lnTo>
                    <a:pt x="257" y="1863"/>
                  </a:lnTo>
                  <a:lnTo>
                    <a:pt x="113" y="2456"/>
                  </a:lnTo>
                  <a:lnTo>
                    <a:pt x="49" y="2745"/>
                  </a:lnTo>
                  <a:lnTo>
                    <a:pt x="1" y="3034"/>
                  </a:lnTo>
                  <a:lnTo>
                    <a:pt x="1" y="3179"/>
                  </a:lnTo>
                  <a:lnTo>
                    <a:pt x="1" y="3339"/>
                  </a:lnTo>
                  <a:lnTo>
                    <a:pt x="1" y="3483"/>
                  </a:lnTo>
                  <a:lnTo>
                    <a:pt x="33" y="3628"/>
                  </a:lnTo>
                  <a:lnTo>
                    <a:pt x="257" y="6725"/>
                  </a:lnTo>
                  <a:lnTo>
                    <a:pt x="514" y="9823"/>
                  </a:lnTo>
                  <a:lnTo>
                    <a:pt x="787" y="12776"/>
                  </a:lnTo>
                  <a:lnTo>
                    <a:pt x="1108" y="15857"/>
                  </a:lnTo>
                  <a:lnTo>
                    <a:pt x="1718" y="21892"/>
                  </a:lnTo>
                  <a:lnTo>
                    <a:pt x="1926" y="24106"/>
                  </a:lnTo>
                  <a:lnTo>
                    <a:pt x="2119" y="26305"/>
                  </a:lnTo>
                  <a:lnTo>
                    <a:pt x="2167" y="27156"/>
                  </a:lnTo>
                  <a:lnTo>
                    <a:pt x="2183" y="28038"/>
                  </a:lnTo>
                  <a:lnTo>
                    <a:pt x="2183" y="28905"/>
                  </a:lnTo>
                  <a:lnTo>
                    <a:pt x="2183" y="29755"/>
                  </a:lnTo>
                  <a:lnTo>
                    <a:pt x="1910" y="33190"/>
                  </a:lnTo>
                  <a:lnTo>
                    <a:pt x="1605" y="37138"/>
                  </a:lnTo>
                  <a:lnTo>
                    <a:pt x="1301" y="41166"/>
                  </a:lnTo>
                  <a:lnTo>
                    <a:pt x="1012" y="44873"/>
                  </a:lnTo>
                  <a:lnTo>
                    <a:pt x="867" y="46302"/>
                  </a:lnTo>
                  <a:lnTo>
                    <a:pt x="723" y="47666"/>
                  </a:lnTo>
                  <a:lnTo>
                    <a:pt x="8908" y="49752"/>
                  </a:lnTo>
                  <a:lnTo>
                    <a:pt x="9261" y="48661"/>
                  </a:lnTo>
                  <a:lnTo>
                    <a:pt x="9614" y="47570"/>
                  </a:lnTo>
                  <a:lnTo>
                    <a:pt x="9951" y="46446"/>
                  </a:lnTo>
                  <a:lnTo>
                    <a:pt x="10272" y="45323"/>
                  </a:lnTo>
                  <a:lnTo>
                    <a:pt x="10577" y="44183"/>
                  </a:lnTo>
                  <a:lnTo>
                    <a:pt x="10882" y="43028"/>
                  </a:lnTo>
                  <a:lnTo>
                    <a:pt x="11171" y="41888"/>
                  </a:lnTo>
                  <a:lnTo>
                    <a:pt x="11443" y="40733"/>
                  </a:lnTo>
                  <a:lnTo>
                    <a:pt x="11973" y="38406"/>
                  </a:lnTo>
                  <a:lnTo>
                    <a:pt x="12487" y="36111"/>
                  </a:lnTo>
                  <a:lnTo>
                    <a:pt x="12984" y="33816"/>
                  </a:lnTo>
                  <a:lnTo>
                    <a:pt x="13482" y="31569"/>
                  </a:lnTo>
                  <a:lnTo>
                    <a:pt x="13530" y="31296"/>
                  </a:lnTo>
                  <a:lnTo>
                    <a:pt x="13578" y="31039"/>
                  </a:lnTo>
                  <a:lnTo>
                    <a:pt x="13626" y="30526"/>
                  </a:lnTo>
                  <a:lnTo>
                    <a:pt x="13690" y="29354"/>
                  </a:lnTo>
                  <a:lnTo>
                    <a:pt x="13738" y="28215"/>
                  </a:lnTo>
                  <a:lnTo>
                    <a:pt x="13754" y="27075"/>
                  </a:lnTo>
                  <a:lnTo>
                    <a:pt x="13771" y="25904"/>
                  </a:lnTo>
                  <a:lnTo>
                    <a:pt x="13754" y="23256"/>
                  </a:lnTo>
                  <a:lnTo>
                    <a:pt x="13706" y="20463"/>
                  </a:lnTo>
                  <a:lnTo>
                    <a:pt x="13626" y="17671"/>
                  </a:lnTo>
                  <a:lnTo>
                    <a:pt x="13530" y="15023"/>
                  </a:lnTo>
                  <a:lnTo>
                    <a:pt x="13257" y="8988"/>
                  </a:lnTo>
                  <a:lnTo>
                    <a:pt x="13113" y="5778"/>
                  </a:lnTo>
                  <a:lnTo>
                    <a:pt x="12984" y="2954"/>
                  </a:lnTo>
                  <a:lnTo>
                    <a:pt x="13000" y="2761"/>
                  </a:lnTo>
                  <a:lnTo>
                    <a:pt x="12984" y="2569"/>
                  </a:lnTo>
                  <a:lnTo>
                    <a:pt x="12952" y="2376"/>
                  </a:lnTo>
                  <a:lnTo>
                    <a:pt x="12920" y="2200"/>
                  </a:lnTo>
                  <a:lnTo>
                    <a:pt x="12808" y="1830"/>
                  </a:lnTo>
                  <a:lnTo>
                    <a:pt x="12679" y="1477"/>
                  </a:lnTo>
                  <a:lnTo>
                    <a:pt x="12551" y="1108"/>
                  </a:lnTo>
                  <a:lnTo>
                    <a:pt x="12503" y="932"/>
                  </a:lnTo>
                  <a:lnTo>
                    <a:pt x="12455" y="755"/>
                  </a:lnTo>
                  <a:lnTo>
                    <a:pt x="12422" y="563"/>
                  </a:lnTo>
                  <a:lnTo>
                    <a:pt x="12406" y="386"/>
                  </a:lnTo>
                  <a:lnTo>
                    <a:pt x="12406" y="193"/>
                  </a:lnTo>
                  <a:lnTo>
                    <a:pt x="12438"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9;p13">
              <a:extLst>
                <a:ext uri="{FF2B5EF4-FFF2-40B4-BE49-F238E27FC236}">
                  <a16:creationId xmlns:a16="http://schemas.microsoft.com/office/drawing/2014/main" id="{61FE7EFB-7A43-6647-17BD-5566D183979A}"/>
                </a:ext>
              </a:extLst>
            </p:cNvPr>
            <p:cNvSpPr/>
            <p:nvPr/>
          </p:nvSpPr>
          <p:spPr>
            <a:xfrm>
              <a:off x="4474200" y="4227450"/>
              <a:ext cx="1118225" cy="842600"/>
            </a:xfrm>
            <a:custGeom>
              <a:avLst/>
              <a:gdLst/>
              <a:ahLst/>
              <a:cxnLst/>
              <a:rect l="l" t="t" r="r" b="b"/>
              <a:pathLst>
                <a:path w="44729" h="33704" extrusionOk="0">
                  <a:moveTo>
                    <a:pt x="38839" y="1"/>
                  </a:moveTo>
                  <a:lnTo>
                    <a:pt x="38711" y="113"/>
                  </a:lnTo>
                  <a:lnTo>
                    <a:pt x="38550" y="209"/>
                  </a:lnTo>
                  <a:lnTo>
                    <a:pt x="38390" y="290"/>
                  </a:lnTo>
                  <a:lnTo>
                    <a:pt x="38229" y="354"/>
                  </a:lnTo>
                  <a:lnTo>
                    <a:pt x="38069" y="434"/>
                  </a:lnTo>
                  <a:lnTo>
                    <a:pt x="37892" y="482"/>
                  </a:lnTo>
                  <a:lnTo>
                    <a:pt x="37523" y="563"/>
                  </a:lnTo>
                  <a:lnTo>
                    <a:pt x="37154" y="627"/>
                  </a:lnTo>
                  <a:lnTo>
                    <a:pt x="36801" y="691"/>
                  </a:lnTo>
                  <a:lnTo>
                    <a:pt x="36705" y="723"/>
                  </a:lnTo>
                  <a:lnTo>
                    <a:pt x="36560" y="787"/>
                  </a:lnTo>
                  <a:lnTo>
                    <a:pt x="36191" y="980"/>
                  </a:lnTo>
                  <a:lnTo>
                    <a:pt x="35726" y="1221"/>
                  </a:lnTo>
                  <a:lnTo>
                    <a:pt x="35212" y="1509"/>
                  </a:lnTo>
                  <a:lnTo>
                    <a:pt x="34233" y="2055"/>
                  </a:lnTo>
                  <a:lnTo>
                    <a:pt x="33864" y="2264"/>
                  </a:lnTo>
                  <a:lnTo>
                    <a:pt x="33639" y="2376"/>
                  </a:lnTo>
                  <a:lnTo>
                    <a:pt x="29820" y="4462"/>
                  </a:lnTo>
                  <a:lnTo>
                    <a:pt x="25936" y="6581"/>
                  </a:lnTo>
                  <a:lnTo>
                    <a:pt x="23994" y="7672"/>
                  </a:lnTo>
                  <a:lnTo>
                    <a:pt x="22068" y="8764"/>
                  </a:lnTo>
                  <a:lnTo>
                    <a:pt x="20158" y="9855"/>
                  </a:lnTo>
                  <a:lnTo>
                    <a:pt x="18297" y="10962"/>
                  </a:lnTo>
                  <a:lnTo>
                    <a:pt x="17526" y="11428"/>
                  </a:lnTo>
                  <a:lnTo>
                    <a:pt x="16756" y="11877"/>
                  </a:lnTo>
                  <a:lnTo>
                    <a:pt x="15199" y="12792"/>
                  </a:lnTo>
                  <a:lnTo>
                    <a:pt x="14445" y="13257"/>
                  </a:lnTo>
                  <a:lnTo>
                    <a:pt x="13674" y="13739"/>
                  </a:lnTo>
                  <a:lnTo>
                    <a:pt x="12920" y="14236"/>
                  </a:lnTo>
                  <a:lnTo>
                    <a:pt x="12182" y="14766"/>
                  </a:lnTo>
                  <a:lnTo>
                    <a:pt x="11909" y="14974"/>
                  </a:lnTo>
                  <a:lnTo>
                    <a:pt x="11636" y="15215"/>
                  </a:lnTo>
                  <a:lnTo>
                    <a:pt x="11363" y="15456"/>
                  </a:lnTo>
                  <a:lnTo>
                    <a:pt x="11123" y="15681"/>
                  </a:lnTo>
                  <a:lnTo>
                    <a:pt x="9678" y="17109"/>
                  </a:lnTo>
                  <a:lnTo>
                    <a:pt x="8250" y="18553"/>
                  </a:lnTo>
                  <a:lnTo>
                    <a:pt x="6838" y="19998"/>
                  </a:lnTo>
                  <a:lnTo>
                    <a:pt x="5441" y="21474"/>
                  </a:lnTo>
                  <a:lnTo>
                    <a:pt x="4045" y="22951"/>
                  </a:lnTo>
                  <a:lnTo>
                    <a:pt x="2681" y="24443"/>
                  </a:lnTo>
                  <a:lnTo>
                    <a:pt x="1333" y="25952"/>
                  </a:lnTo>
                  <a:lnTo>
                    <a:pt x="1" y="27477"/>
                  </a:lnTo>
                  <a:lnTo>
                    <a:pt x="5698" y="33703"/>
                  </a:lnTo>
                  <a:lnTo>
                    <a:pt x="9036" y="31312"/>
                  </a:lnTo>
                  <a:lnTo>
                    <a:pt x="12358" y="28889"/>
                  </a:lnTo>
                  <a:lnTo>
                    <a:pt x="18955" y="24042"/>
                  </a:lnTo>
                  <a:lnTo>
                    <a:pt x="19532" y="23689"/>
                  </a:lnTo>
                  <a:lnTo>
                    <a:pt x="20126" y="23336"/>
                  </a:lnTo>
                  <a:lnTo>
                    <a:pt x="20752" y="22983"/>
                  </a:lnTo>
                  <a:lnTo>
                    <a:pt x="21378" y="22646"/>
                  </a:lnTo>
                  <a:lnTo>
                    <a:pt x="22662" y="22004"/>
                  </a:lnTo>
                  <a:lnTo>
                    <a:pt x="23930" y="21394"/>
                  </a:lnTo>
                  <a:lnTo>
                    <a:pt x="28231" y="19340"/>
                  </a:lnTo>
                  <a:lnTo>
                    <a:pt x="33174" y="16964"/>
                  </a:lnTo>
                  <a:lnTo>
                    <a:pt x="35677" y="15745"/>
                  </a:lnTo>
                  <a:lnTo>
                    <a:pt x="38085" y="14557"/>
                  </a:lnTo>
                  <a:lnTo>
                    <a:pt x="40332" y="13450"/>
                  </a:lnTo>
                  <a:lnTo>
                    <a:pt x="42290" y="12439"/>
                  </a:lnTo>
                  <a:lnTo>
                    <a:pt x="42466" y="12342"/>
                  </a:lnTo>
                  <a:lnTo>
                    <a:pt x="42627" y="12246"/>
                  </a:lnTo>
                  <a:lnTo>
                    <a:pt x="42787" y="12150"/>
                  </a:lnTo>
                  <a:lnTo>
                    <a:pt x="42931" y="12021"/>
                  </a:lnTo>
                  <a:lnTo>
                    <a:pt x="43204" y="11765"/>
                  </a:lnTo>
                  <a:lnTo>
                    <a:pt x="43477" y="11492"/>
                  </a:lnTo>
                  <a:lnTo>
                    <a:pt x="43750" y="11219"/>
                  </a:lnTo>
                  <a:lnTo>
                    <a:pt x="43894" y="11107"/>
                  </a:lnTo>
                  <a:lnTo>
                    <a:pt x="44039" y="10978"/>
                  </a:lnTo>
                  <a:lnTo>
                    <a:pt x="44199" y="10882"/>
                  </a:lnTo>
                  <a:lnTo>
                    <a:pt x="44360" y="10786"/>
                  </a:lnTo>
                  <a:lnTo>
                    <a:pt x="44536" y="10705"/>
                  </a:lnTo>
                  <a:lnTo>
                    <a:pt x="44729" y="10641"/>
                  </a:lnTo>
                  <a:lnTo>
                    <a:pt x="38839"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0;p13">
              <a:extLst>
                <a:ext uri="{FF2B5EF4-FFF2-40B4-BE49-F238E27FC236}">
                  <a16:creationId xmlns:a16="http://schemas.microsoft.com/office/drawing/2014/main" id="{17941ECC-2500-17FD-833F-BED7C502F3FE}"/>
                </a:ext>
              </a:extLst>
            </p:cNvPr>
            <p:cNvSpPr/>
            <p:nvPr/>
          </p:nvSpPr>
          <p:spPr>
            <a:xfrm>
              <a:off x="5629725" y="2090150"/>
              <a:ext cx="596250" cy="784025"/>
            </a:xfrm>
            <a:custGeom>
              <a:avLst/>
              <a:gdLst/>
              <a:ahLst/>
              <a:cxnLst/>
              <a:rect l="l" t="t" r="r" b="b"/>
              <a:pathLst>
                <a:path w="23850" h="31361" extrusionOk="0">
                  <a:moveTo>
                    <a:pt x="14107" y="1"/>
                  </a:moveTo>
                  <a:lnTo>
                    <a:pt x="13947" y="17"/>
                  </a:lnTo>
                  <a:lnTo>
                    <a:pt x="13802" y="65"/>
                  </a:lnTo>
                  <a:lnTo>
                    <a:pt x="13658" y="145"/>
                  </a:lnTo>
                  <a:lnTo>
                    <a:pt x="13498" y="241"/>
                  </a:lnTo>
                  <a:lnTo>
                    <a:pt x="13337" y="370"/>
                  </a:lnTo>
                  <a:lnTo>
                    <a:pt x="13177" y="530"/>
                  </a:lnTo>
                  <a:lnTo>
                    <a:pt x="13032" y="691"/>
                  </a:lnTo>
                  <a:lnTo>
                    <a:pt x="12888" y="819"/>
                  </a:lnTo>
                  <a:lnTo>
                    <a:pt x="12759" y="931"/>
                  </a:lnTo>
                  <a:lnTo>
                    <a:pt x="12631" y="1012"/>
                  </a:lnTo>
                  <a:lnTo>
                    <a:pt x="12519" y="1076"/>
                  </a:lnTo>
                  <a:lnTo>
                    <a:pt x="12406" y="1124"/>
                  </a:lnTo>
                  <a:lnTo>
                    <a:pt x="12294" y="1172"/>
                  </a:lnTo>
                  <a:lnTo>
                    <a:pt x="12198" y="1188"/>
                  </a:lnTo>
                  <a:lnTo>
                    <a:pt x="12101" y="1204"/>
                  </a:lnTo>
                  <a:lnTo>
                    <a:pt x="12005" y="1204"/>
                  </a:lnTo>
                  <a:lnTo>
                    <a:pt x="11828" y="1172"/>
                  </a:lnTo>
                  <a:lnTo>
                    <a:pt x="11668" y="1124"/>
                  </a:lnTo>
                  <a:lnTo>
                    <a:pt x="11508" y="1060"/>
                  </a:lnTo>
                  <a:lnTo>
                    <a:pt x="11363" y="996"/>
                  </a:lnTo>
                  <a:lnTo>
                    <a:pt x="11203" y="947"/>
                  </a:lnTo>
                  <a:lnTo>
                    <a:pt x="11058" y="915"/>
                  </a:lnTo>
                  <a:lnTo>
                    <a:pt x="10978" y="915"/>
                  </a:lnTo>
                  <a:lnTo>
                    <a:pt x="10882" y="931"/>
                  </a:lnTo>
                  <a:lnTo>
                    <a:pt x="10801" y="963"/>
                  </a:lnTo>
                  <a:lnTo>
                    <a:pt x="10721" y="996"/>
                  </a:lnTo>
                  <a:lnTo>
                    <a:pt x="10625" y="1060"/>
                  </a:lnTo>
                  <a:lnTo>
                    <a:pt x="10529" y="1140"/>
                  </a:lnTo>
                  <a:lnTo>
                    <a:pt x="10416" y="1236"/>
                  </a:lnTo>
                  <a:lnTo>
                    <a:pt x="10320" y="1349"/>
                  </a:lnTo>
                  <a:lnTo>
                    <a:pt x="10208" y="1493"/>
                  </a:lnTo>
                  <a:lnTo>
                    <a:pt x="10095" y="1654"/>
                  </a:lnTo>
                  <a:lnTo>
                    <a:pt x="9774" y="2071"/>
                  </a:lnTo>
                  <a:lnTo>
                    <a:pt x="9309" y="2697"/>
                  </a:lnTo>
                  <a:lnTo>
                    <a:pt x="8009" y="4462"/>
                  </a:lnTo>
                  <a:lnTo>
                    <a:pt x="7222" y="5537"/>
                  </a:lnTo>
                  <a:lnTo>
                    <a:pt x="6388" y="6741"/>
                  </a:lnTo>
                  <a:lnTo>
                    <a:pt x="5505" y="8041"/>
                  </a:lnTo>
                  <a:lnTo>
                    <a:pt x="5056" y="8731"/>
                  </a:lnTo>
                  <a:lnTo>
                    <a:pt x="4623" y="9421"/>
                  </a:lnTo>
                  <a:lnTo>
                    <a:pt x="4173" y="10143"/>
                  </a:lnTo>
                  <a:lnTo>
                    <a:pt x="3740" y="10866"/>
                  </a:lnTo>
                  <a:lnTo>
                    <a:pt x="3323" y="11588"/>
                  </a:lnTo>
                  <a:lnTo>
                    <a:pt x="2905" y="12326"/>
                  </a:lnTo>
                  <a:lnTo>
                    <a:pt x="2504" y="13080"/>
                  </a:lnTo>
                  <a:lnTo>
                    <a:pt x="2135" y="13819"/>
                  </a:lnTo>
                  <a:lnTo>
                    <a:pt x="1766" y="14573"/>
                  </a:lnTo>
                  <a:lnTo>
                    <a:pt x="1445" y="15311"/>
                  </a:lnTo>
                  <a:lnTo>
                    <a:pt x="1140" y="16049"/>
                  </a:lnTo>
                  <a:lnTo>
                    <a:pt x="851" y="16772"/>
                  </a:lnTo>
                  <a:lnTo>
                    <a:pt x="610" y="17494"/>
                  </a:lnTo>
                  <a:lnTo>
                    <a:pt x="402" y="18200"/>
                  </a:lnTo>
                  <a:lnTo>
                    <a:pt x="241" y="18906"/>
                  </a:lnTo>
                  <a:lnTo>
                    <a:pt x="177" y="19243"/>
                  </a:lnTo>
                  <a:lnTo>
                    <a:pt x="113" y="19580"/>
                  </a:lnTo>
                  <a:lnTo>
                    <a:pt x="65" y="19901"/>
                  </a:lnTo>
                  <a:lnTo>
                    <a:pt x="33" y="20222"/>
                  </a:lnTo>
                  <a:lnTo>
                    <a:pt x="17" y="20543"/>
                  </a:lnTo>
                  <a:lnTo>
                    <a:pt x="0" y="20864"/>
                  </a:lnTo>
                  <a:lnTo>
                    <a:pt x="0" y="21474"/>
                  </a:lnTo>
                  <a:lnTo>
                    <a:pt x="33" y="22052"/>
                  </a:lnTo>
                  <a:lnTo>
                    <a:pt x="81" y="22629"/>
                  </a:lnTo>
                  <a:lnTo>
                    <a:pt x="145" y="23175"/>
                  </a:lnTo>
                  <a:lnTo>
                    <a:pt x="241" y="23721"/>
                  </a:lnTo>
                  <a:lnTo>
                    <a:pt x="338" y="24234"/>
                  </a:lnTo>
                  <a:lnTo>
                    <a:pt x="466" y="24748"/>
                  </a:lnTo>
                  <a:lnTo>
                    <a:pt x="626" y="25229"/>
                  </a:lnTo>
                  <a:lnTo>
                    <a:pt x="787" y="25695"/>
                  </a:lnTo>
                  <a:lnTo>
                    <a:pt x="979" y="26144"/>
                  </a:lnTo>
                  <a:lnTo>
                    <a:pt x="1188" y="26577"/>
                  </a:lnTo>
                  <a:lnTo>
                    <a:pt x="1413" y="26995"/>
                  </a:lnTo>
                  <a:lnTo>
                    <a:pt x="1654" y="27380"/>
                  </a:lnTo>
                  <a:lnTo>
                    <a:pt x="1910" y="27765"/>
                  </a:lnTo>
                  <a:lnTo>
                    <a:pt x="2199" y="28118"/>
                  </a:lnTo>
                  <a:lnTo>
                    <a:pt x="2488" y="28471"/>
                  </a:lnTo>
                  <a:lnTo>
                    <a:pt x="2809" y="28792"/>
                  </a:lnTo>
                  <a:lnTo>
                    <a:pt x="3146" y="29097"/>
                  </a:lnTo>
                  <a:lnTo>
                    <a:pt x="3499" y="29386"/>
                  </a:lnTo>
                  <a:lnTo>
                    <a:pt x="3868" y="29643"/>
                  </a:lnTo>
                  <a:lnTo>
                    <a:pt x="4253" y="29900"/>
                  </a:lnTo>
                  <a:lnTo>
                    <a:pt x="4655" y="30124"/>
                  </a:lnTo>
                  <a:lnTo>
                    <a:pt x="5072" y="30333"/>
                  </a:lnTo>
                  <a:lnTo>
                    <a:pt x="5505" y="30525"/>
                  </a:lnTo>
                  <a:lnTo>
                    <a:pt x="5955" y="30702"/>
                  </a:lnTo>
                  <a:lnTo>
                    <a:pt x="6420" y="30846"/>
                  </a:lnTo>
                  <a:lnTo>
                    <a:pt x="6901" y="30991"/>
                  </a:lnTo>
                  <a:lnTo>
                    <a:pt x="7399" y="31103"/>
                  </a:lnTo>
                  <a:lnTo>
                    <a:pt x="7913" y="31200"/>
                  </a:lnTo>
                  <a:lnTo>
                    <a:pt x="8442" y="31264"/>
                  </a:lnTo>
                  <a:lnTo>
                    <a:pt x="8988" y="31328"/>
                  </a:lnTo>
                  <a:lnTo>
                    <a:pt x="9550" y="31360"/>
                  </a:lnTo>
                  <a:lnTo>
                    <a:pt x="9919" y="31360"/>
                  </a:lnTo>
                  <a:lnTo>
                    <a:pt x="10352" y="31328"/>
                  </a:lnTo>
                  <a:lnTo>
                    <a:pt x="10833" y="31264"/>
                  </a:lnTo>
                  <a:lnTo>
                    <a:pt x="11347" y="31183"/>
                  </a:lnTo>
                  <a:lnTo>
                    <a:pt x="11893" y="31071"/>
                  </a:lnTo>
                  <a:lnTo>
                    <a:pt x="12454" y="30943"/>
                  </a:lnTo>
                  <a:lnTo>
                    <a:pt x="13032" y="30798"/>
                  </a:lnTo>
                  <a:lnTo>
                    <a:pt x="13610" y="30622"/>
                  </a:lnTo>
                  <a:lnTo>
                    <a:pt x="14188" y="30429"/>
                  </a:lnTo>
                  <a:lnTo>
                    <a:pt x="14749" y="30237"/>
                  </a:lnTo>
                  <a:lnTo>
                    <a:pt x="15295" y="30028"/>
                  </a:lnTo>
                  <a:lnTo>
                    <a:pt x="15809" y="29803"/>
                  </a:lnTo>
                  <a:lnTo>
                    <a:pt x="16290" y="29563"/>
                  </a:lnTo>
                  <a:lnTo>
                    <a:pt x="16739" y="29322"/>
                  </a:lnTo>
                  <a:lnTo>
                    <a:pt x="17125" y="29081"/>
                  </a:lnTo>
                  <a:lnTo>
                    <a:pt x="17285" y="28969"/>
                  </a:lnTo>
                  <a:lnTo>
                    <a:pt x="17446" y="28840"/>
                  </a:lnTo>
                  <a:lnTo>
                    <a:pt x="18168" y="28198"/>
                  </a:lnTo>
                  <a:lnTo>
                    <a:pt x="18858" y="27556"/>
                  </a:lnTo>
                  <a:lnTo>
                    <a:pt x="19500" y="26914"/>
                  </a:lnTo>
                  <a:lnTo>
                    <a:pt x="20094" y="26273"/>
                  </a:lnTo>
                  <a:lnTo>
                    <a:pt x="20655" y="25631"/>
                  </a:lnTo>
                  <a:lnTo>
                    <a:pt x="21153" y="24973"/>
                  </a:lnTo>
                  <a:lnTo>
                    <a:pt x="21618" y="24331"/>
                  </a:lnTo>
                  <a:lnTo>
                    <a:pt x="21843" y="23994"/>
                  </a:lnTo>
                  <a:lnTo>
                    <a:pt x="22036" y="23673"/>
                  </a:lnTo>
                  <a:lnTo>
                    <a:pt x="22244" y="23336"/>
                  </a:lnTo>
                  <a:lnTo>
                    <a:pt x="22421" y="22999"/>
                  </a:lnTo>
                  <a:lnTo>
                    <a:pt x="22597" y="22662"/>
                  </a:lnTo>
                  <a:lnTo>
                    <a:pt x="22758" y="22341"/>
                  </a:lnTo>
                  <a:lnTo>
                    <a:pt x="22902" y="22004"/>
                  </a:lnTo>
                  <a:lnTo>
                    <a:pt x="23047" y="21667"/>
                  </a:lnTo>
                  <a:lnTo>
                    <a:pt x="23175" y="21329"/>
                  </a:lnTo>
                  <a:lnTo>
                    <a:pt x="23287" y="20992"/>
                  </a:lnTo>
                  <a:lnTo>
                    <a:pt x="23384" y="20639"/>
                  </a:lnTo>
                  <a:lnTo>
                    <a:pt x="23480" y="20302"/>
                  </a:lnTo>
                  <a:lnTo>
                    <a:pt x="23576" y="19965"/>
                  </a:lnTo>
                  <a:lnTo>
                    <a:pt x="23640" y="19612"/>
                  </a:lnTo>
                  <a:lnTo>
                    <a:pt x="23705" y="19275"/>
                  </a:lnTo>
                  <a:lnTo>
                    <a:pt x="23753" y="18922"/>
                  </a:lnTo>
                  <a:lnTo>
                    <a:pt x="23801" y="18569"/>
                  </a:lnTo>
                  <a:lnTo>
                    <a:pt x="23833" y="18216"/>
                  </a:lnTo>
                  <a:lnTo>
                    <a:pt x="23849" y="17863"/>
                  </a:lnTo>
                  <a:lnTo>
                    <a:pt x="23849" y="17510"/>
                  </a:lnTo>
                  <a:lnTo>
                    <a:pt x="23849" y="17157"/>
                  </a:lnTo>
                  <a:lnTo>
                    <a:pt x="23833" y="16804"/>
                  </a:lnTo>
                  <a:lnTo>
                    <a:pt x="23817" y="16435"/>
                  </a:lnTo>
                  <a:lnTo>
                    <a:pt x="23785" y="16082"/>
                  </a:lnTo>
                  <a:lnTo>
                    <a:pt x="23737" y="15712"/>
                  </a:lnTo>
                  <a:lnTo>
                    <a:pt x="23673" y="15343"/>
                  </a:lnTo>
                  <a:lnTo>
                    <a:pt x="23608" y="14974"/>
                  </a:lnTo>
                  <a:lnTo>
                    <a:pt x="23528" y="14605"/>
                  </a:lnTo>
                  <a:lnTo>
                    <a:pt x="23432" y="14236"/>
                  </a:lnTo>
                  <a:lnTo>
                    <a:pt x="23335" y="13867"/>
                  </a:lnTo>
                  <a:lnTo>
                    <a:pt x="23111" y="13112"/>
                  </a:lnTo>
                  <a:lnTo>
                    <a:pt x="22838" y="12358"/>
                  </a:lnTo>
                  <a:lnTo>
                    <a:pt x="22517" y="11572"/>
                  </a:lnTo>
                  <a:lnTo>
                    <a:pt x="22148" y="10801"/>
                  </a:lnTo>
                  <a:lnTo>
                    <a:pt x="21747" y="9999"/>
                  </a:lnTo>
                  <a:lnTo>
                    <a:pt x="21297" y="9213"/>
                  </a:lnTo>
                  <a:lnTo>
                    <a:pt x="20816" y="8394"/>
                  </a:lnTo>
                  <a:lnTo>
                    <a:pt x="20286" y="7576"/>
                  </a:lnTo>
                  <a:lnTo>
                    <a:pt x="19708" y="6741"/>
                  </a:lnTo>
                  <a:lnTo>
                    <a:pt x="19099" y="5890"/>
                  </a:lnTo>
                  <a:lnTo>
                    <a:pt x="18537" y="5216"/>
                  </a:lnTo>
                  <a:lnTo>
                    <a:pt x="18007" y="4542"/>
                  </a:lnTo>
                  <a:lnTo>
                    <a:pt x="17526" y="3884"/>
                  </a:lnTo>
                  <a:lnTo>
                    <a:pt x="17092" y="3258"/>
                  </a:lnTo>
                  <a:lnTo>
                    <a:pt x="16306" y="2103"/>
                  </a:lnTo>
                  <a:lnTo>
                    <a:pt x="15953" y="1589"/>
                  </a:lnTo>
                  <a:lnTo>
                    <a:pt x="15616" y="1140"/>
                  </a:lnTo>
                  <a:lnTo>
                    <a:pt x="15295" y="755"/>
                  </a:lnTo>
                  <a:lnTo>
                    <a:pt x="15135" y="578"/>
                  </a:lnTo>
                  <a:lnTo>
                    <a:pt x="14990" y="434"/>
                  </a:lnTo>
                  <a:lnTo>
                    <a:pt x="14846" y="305"/>
                  </a:lnTo>
                  <a:lnTo>
                    <a:pt x="14685" y="193"/>
                  </a:lnTo>
                  <a:lnTo>
                    <a:pt x="14541" y="113"/>
                  </a:lnTo>
                  <a:lnTo>
                    <a:pt x="14396" y="49"/>
                  </a:lnTo>
                  <a:lnTo>
                    <a:pt x="14252" y="17"/>
                  </a:lnTo>
                  <a:lnTo>
                    <a:pt x="14107"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1;p13">
              <a:extLst>
                <a:ext uri="{FF2B5EF4-FFF2-40B4-BE49-F238E27FC236}">
                  <a16:creationId xmlns:a16="http://schemas.microsoft.com/office/drawing/2014/main" id="{EF73E5A4-CAA4-C9EC-FBA3-AB023BEC4CC9}"/>
                </a:ext>
              </a:extLst>
            </p:cNvPr>
            <p:cNvSpPr/>
            <p:nvPr/>
          </p:nvSpPr>
          <p:spPr>
            <a:xfrm>
              <a:off x="5771750" y="2480150"/>
              <a:ext cx="468250" cy="1423150"/>
            </a:xfrm>
            <a:custGeom>
              <a:avLst/>
              <a:gdLst/>
              <a:ahLst/>
              <a:cxnLst/>
              <a:rect l="l" t="t" r="r" b="b"/>
              <a:pathLst>
                <a:path w="18730" h="56926" extrusionOk="0">
                  <a:moveTo>
                    <a:pt x="11861" y="0"/>
                  </a:moveTo>
                  <a:lnTo>
                    <a:pt x="11444" y="209"/>
                  </a:lnTo>
                  <a:lnTo>
                    <a:pt x="11058" y="433"/>
                  </a:lnTo>
                  <a:lnTo>
                    <a:pt x="10705" y="642"/>
                  </a:lnTo>
                  <a:lnTo>
                    <a:pt x="10368" y="851"/>
                  </a:lnTo>
                  <a:lnTo>
                    <a:pt x="10063" y="1075"/>
                  </a:lnTo>
                  <a:lnTo>
                    <a:pt x="9758" y="1284"/>
                  </a:lnTo>
                  <a:lnTo>
                    <a:pt x="9213" y="1717"/>
                  </a:lnTo>
                  <a:lnTo>
                    <a:pt x="8796" y="2070"/>
                  </a:lnTo>
                  <a:lnTo>
                    <a:pt x="8394" y="2456"/>
                  </a:lnTo>
                  <a:lnTo>
                    <a:pt x="7993" y="2857"/>
                  </a:lnTo>
                  <a:lnTo>
                    <a:pt x="7624" y="3274"/>
                  </a:lnTo>
                  <a:lnTo>
                    <a:pt x="7287" y="3723"/>
                  </a:lnTo>
                  <a:lnTo>
                    <a:pt x="6966" y="4173"/>
                  </a:lnTo>
                  <a:lnTo>
                    <a:pt x="6677" y="4638"/>
                  </a:lnTo>
                  <a:lnTo>
                    <a:pt x="6565" y="4879"/>
                  </a:lnTo>
                  <a:lnTo>
                    <a:pt x="6436" y="5104"/>
                  </a:lnTo>
                  <a:lnTo>
                    <a:pt x="6260" y="5537"/>
                  </a:lnTo>
                  <a:lnTo>
                    <a:pt x="6115" y="5954"/>
                  </a:lnTo>
                  <a:lnTo>
                    <a:pt x="5843" y="6805"/>
                  </a:lnTo>
                  <a:lnTo>
                    <a:pt x="5602" y="7639"/>
                  </a:lnTo>
                  <a:lnTo>
                    <a:pt x="5377" y="8474"/>
                  </a:lnTo>
                  <a:lnTo>
                    <a:pt x="5185" y="9308"/>
                  </a:lnTo>
                  <a:lnTo>
                    <a:pt x="5024" y="10159"/>
                  </a:lnTo>
                  <a:lnTo>
                    <a:pt x="4896" y="11010"/>
                  </a:lnTo>
                  <a:lnTo>
                    <a:pt x="4783" y="11860"/>
                  </a:lnTo>
                  <a:lnTo>
                    <a:pt x="4703" y="12711"/>
                  </a:lnTo>
                  <a:lnTo>
                    <a:pt x="4639" y="13577"/>
                  </a:lnTo>
                  <a:lnTo>
                    <a:pt x="4430" y="16964"/>
                  </a:lnTo>
                  <a:lnTo>
                    <a:pt x="4382" y="17606"/>
                  </a:lnTo>
                  <a:lnTo>
                    <a:pt x="4318" y="18232"/>
                  </a:lnTo>
                  <a:lnTo>
                    <a:pt x="4157" y="19499"/>
                  </a:lnTo>
                  <a:lnTo>
                    <a:pt x="3965" y="20751"/>
                  </a:lnTo>
                  <a:lnTo>
                    <a:pt x="3756" y="22003"/>
                  </a:lnTo>
                  <a:lnTo>
                    <a:pt x="3323" y="24507"/>
                  </a:lnTo>
                  <a:lnTo>
                    <a:pt x="3098" y="25775"/>
                  </a:lnTo>
                  <a:lnTo>
                    <a:pt x="2906" y="27058"/>
                  </a:lnTo>
                  <a:lnTo>
                    <a:pt x="2729" y="28166"/>
                  </a:lnTo>
                  <a:lnTo>
                    <a:pt x="2520" y="29273"/>
                  </a:lnTo>
                  <a:lnTo>
                    <a:pt x="2103" y="31488"/>
                  </a:lnTo>
                  <a:lnTo>
                    <a:pt x="1654" y="33719"/>
                  </a:lnTo>
                  <a:lnTo>
                    <a:pt x="1188" y="35917"/>
                  </a:lnTo>
                  <a:lnTo>
                    <a:pt x="948" y="37217"/>
                  </a:lnTo>
                  <a:lnTo>
                    <a:pt x="739" y="38517"/>
                  </a:lnTo>
                  <a:lnTo>
                    <a:pt x="562" y="39833"/>
                  </a:lnTo>
                  <a:lnTo>
                    <a:pt x="402" y="41149"/>
                  </a:lnTo>
                  <a:lnTo>
                    <a:pt x="274" y="42481"/>
                  </a:lnTo>
                  <a:lnTo>
                    <a:pt x="177" y="43813"/>
                  </a:lnTo>
                  <a:lnTo>
                    <a:pt x="97" y="45146"/>
                  </a:lnTo>
                  <a:lnTo>
                    <a:pt x="49" y="46462"/>
                  </a:lnTo>
                  <a:lnTo>
                    <a:pt x="17" y="47794"/>
                  </a:lnTo>
                  <a:lnTo>
                    <a:pt x="1" y="49126"/>
                  </a:lnTo>
                  <a:lnTo>
                    <a:pt x="1" y="50442"/>
                  </a:lnTo>
                  <a:lnTo>
                    <a:pt x="33" y="51758"/>
                  </a:lnTo>
                  <a:lnTo>
                    <a:pt x="65" y="53074"/>
                  </a:lnTo>
                  <a:lnTo>
                    <a:pt x="113" y="54374"/>
                  </a:lnTo>
                  <a:lnTo>
                    <a:pt x="177" y="55658"/>
                  </a:lnTo>
                  <a:lnTo>
                    <a:pt x="258" y="56925"/>
                  </a:lnTo>
                  <a:lnTo>
                    <a:pt x="8667" y="56925"/>
                  </a:lnTo>
                  <a:lnTo>
                    <a:pt x="8796" y="55192"/>
                  </a:lnTo>
                  <a:lnTo>
                    <a:pt x="8956" y="53459"/>
                  </a:lnTo>
                  <a:lnTo>
                    <a:pt x="9133" y="51726"/>
                  </a:lnTo>
                  <a:lnTo>
                    <a:pt x="9341" y="50024"/>
                  </a:lnTo>
                  <a:lnTo>
                    <a:pt x="9454" y="49174"/>
                  </a:lnTo>
                  <a:lnTo>
                    <a:pt x="9582" y="48339"/>
                  </a:lnTo>
                  <a:lnTo>
                    <a:pt x="9726" y="47505"/>
                  </a:lnTo>
                  <a:lnTo>
                    <a:pt x="9871" y="46670"/>
                  </a:lnTo>
                  <a:lnTo>
                    <a:pt x="10031" y="45852"/>
                  </a:lnTo>
                  <a:lnTo>
                    <a:pt x="10208" y="45033"/>
                  </a:lnTo>
                  <a:lnTo>
                    <a:pt x="10384" y="44215"/>
                  </a:lnTo>
                  <a:lnTo>
                    <a:pt x="10577" y="43412"/>
                  </a:lnTo>
                  <a:lnTo>
                    <a:pt x="10737" y="42802"/>
                  </a:lnTo>
                  <a:lnTo>
                    <a:pt x="10898" y="42209"/>
                  </a:lnTo>
                  <a:lnTo>
                    <a:pt x="11235" y="41005"/>
                  </a:lnTo>
                  <a:lnTo>
                    <a:pt x="11604" y="39817"/>
                  </a:lnTo>
                  <a:lnTo>
                    <a:pt x="11973" y="38630"/>
                  </a:lnTo>
                  <a:lnTo>
                    <a:pt x="12631" y="36543"/>
                  </a:lnTo>
                  <a:lnTo>
                    <a:pt x="13337" y="34345"/>
                  </a:lnTo>
                  <a:lnTo>
                    <a:pt x="14092" y="32130"/>
                  </a:lnTo>
                  <a:lnTo>
                    <a:pt x="14798" y="30060"/>
                  </a:lnTo>
                  <a:lnTo>
                    <a:pt x="15231" y="28711"/>
                  </a:lnTo>
                  <a:lnTo>
                    <a:pt x="15664" y="27331"/>
                  </a:lnTo>
                  <a:lnTo>
                    <a:pt x="15857" y="26641"/>
                  </a:lnTo>
                  <a:lnTo>
                    <a:pt x="16050" y="25951"/>
                  </a:lnTo>
                  <a:lnTo>
                    <a:pt x="16226" y="25277"/>
                  </a:lnTo>
                  <a:lnTo>
                    <a:pt x="16387" y="24587"/>
                  </a:lnTo>
                  <a:lnTo>
                    <a:pt x="16692" y="23191"/>
                  </a:lnTo>
                  <a:lnTo>
                    <a:pt x="16996" y="21778"/>
                  </a:lnTo>
                  <a:lnTo>
                    <a:pt x="17301" y="20382"/>
                  </a:lnTo>
                  <a:lnTo>
                    <a:pt x="17622" y="18970"/>
                  </a:lnTo>
                  <a:lnTo>
                    <a:pt x="17815" y="18151"/>
                  </a:lnTo>
                  <a:lnTo>
                    <a:pt x="17992" y="17333"/>
                  </a:lnTo>
                  <a:lnTo>
                    <a:pt x="18152" y="16514"/>
                  </a:lnTo>
                  <a:lnTo>
                    <a:pt x="18296" y="15696"/>
                  </a:lnTo>
                  <a:lnTo>
                    <a:pt x="18425" y="14861"/>
                  </a:lnTo>
                  <a:lnTo>
                    <a:pt x="18537" y="14027"/>
                  </a:lnTo>
                  <a:lnTo>
                    <a:pt x="18633" y="13192"/>
                  </a:lnTo>
                  <a:lnTo>
                    <a:pt x="18698" y="12358"/>
                  </a:lnTo>
                  <a:lnTo>
                    <a:pt x="18730" y="11523"/>
                  </a:lnTo>
                  <a:lnTo>
                    <a:pt x="18730" y="10689"/>
                  </a:lnTo>
                  <a:lnTo>
                    <a:pt x="18714" y="9854"/>
                  </a:lnTo>
                  <a:lnTo>
                    <a:pt x="18650" y="9020"/>
                  </a:lnTo>
                  <a:lnTo>
                    <a:pt x="18569" y="8201"/>
                  </a:lnTo>
                  <a:lnTo>
                    <a:pt x="18441" y="7366"/>
                  </a:lnTo>
                  <a:lnTo>
                    <a:pt x="18361" y="6949"/>
                  </a:lnTo>
                  <a:lnTo>
                    <a:pt x="18280" y="6548"/>
                  </a:lnTo>
                  <a:lnTo>
                    <a:pt x="18168" y="6131"/>
                  </a:lnTo>
                  <a:lnTo>
                    <a:pt x="18072" y="5713"/>
                  </a:lnTo>
                  <a:lnTo>
                    <a:pt x="17895" y="5248"/>
                  </a:lnTo>
                  <a:lnTo>
                    <a:pt x="17703" y="4815"/>
                  </a:lnTo>
                  <a:lnTo>
                    <a:pt x="17494" y="4381"/>
                  </a:lnTo>
                  <a:lnTo>
                    <a:pt x="17253" y="3964"/>
                  </a:lnTo>
                  <a:lnTo>
                    <a:pt x="17013" y="3563"/>
                  </a:lnTo>
                  <a:lnTo>
                    <a:pt x="16740" y="3194"/>
                  </a:lnTo>
                  <a:lnTo>
                    <a:pt x="16451" y="2825"/>
                  </a:lnTo>
                  <a:lnTo>
                    <a:pt x="16146" y="2472"/>
                  </a:lnTo>
                  <a:lnTo>
                    <a:pt x="15825" y="2118"/>
                  </a:lnTo>
                  <a:lnTo>
                    <a:pt x="15472" y="1798"/>
                  </a:lnTo>
                  <a:lnTo>
                    <a:pt x="15119" y="1477"/>
                  </a:lnTo>
                  <a:lnTo>
                    <a:pt x="14734" y="1172"/>
                  </a:lnTo>
                  <a:lnTo>
                    <a:pt x="14348" y="867"/>
                  </a:lnTo>
                  <a:lnTo>
                    <a:pt x="13931" y="578"/>
                  </a:lnTo>
                  <a:lnTo>
                    <a:pt x="13514" y="305"/>
                  </a:lnTo>
                  <a:lnTo>
                    <a:pt x="13065" y="32"/>
                  </a:lnTo>
                  <a:lnTo>
                    <a:pt x="1186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2;p13">
              <a:extLst>
                <a:ext uri="{FF2B5EF4-FFF2-40B4-BE49-F238E27FC236}">
                  <a16:creationId xmlns:a16="http://schemas.microsoft.com/office/drawing/2014/main" id="{1FAE158F-A7E3-779A-61CC-5EA3FEF68F25}"/>
                </a:ext>
              </a:extLst>
            </p:cNvPr>
            <p:cNvSpPr/>
            <p:nvPr/>
          </p:nvSpPr>
          <p:spPr>
            <a:xfrm>
              <a:off x="5699525" y="1561350"/>
              <a:ext cx="542475" cy="1151125"/>
            </a:xfrm>
            <a:custGeom>
              <a:avLst/>
              <a:gdLst/>
              <a:ahLst/>
              <a:cxnLst/>
              <a:rect l="l" t="t" r="r" b="b"/>
              <a:pathLst>
                <a:path w="21699" h="46045" extrusionOk="0">
                  <a:moveTo>
                    <a:pt x="7351" y="0"/>
                  </a:moveTo>
                  <a:lnTo>
                    <a:pt x="7383" y="530"/>
                  </a:lnTo>
                  <a:lnTo>
                    <a:pt x="7399" y="1091"/>
                  </a:lnTo>
                  <a:lnTo>
                    <a:pt x="7367" y="1669"/>
                  </a:lnTo>
                  <a:lnTo>
                    <a:pt x="7351" y="1958"/>
                  </a:lnTo>
                  <a:lnTo>
                    <a:pt x="7319" y="2247"/>
                  </a:lnTo>
                  <a:lnTo>
                    <a:pt x="7271" y="2504"/>
                  </a:lnTo>
                  <a:lnTo>
                    <a:pt x="7207" y="2761"/>
                  </a:lnTo>
                  <a:lnTo>
                    <a:pt x="7127" y="3001"/>
                  </a:lnTo>
                  <a:lnTo>
                    <a:pt x="7030" y="3226"/>
                  </a:lnTo>
                  <a:lnTo>
                    <a:pt x="6918" y="3419"/>
                  </a:lnTo>
                  <a:lnTo>
                    <a:pt x="6790" y="3595"/>
                  </a:lnTo>
                  <a:lnTo>
                    <a:pt x="6709" y="3675"/>
                  </a:lnTo>
                  <a:lnTo>
                    <a:pt x="6629" y="3740"/>
                  </a:lnTo>
                  <a:lnTo>
                    <a:pt x="6549" y="3788"/>
                  </a:lnTo>
                  <a:lnTo>
                    <a:pt x="6453" y="3836"/>
                  </a:lnTo>
                  <a:lnTo>
                    <a:pt x="1" y="8041"/>
                  </a:lnTo>
                  <a:lnTo>
                    <a:pt x="659" y="11266"/>
                  </a:lnTo>
                  <a:lnTo>
                    <a:pt x="1285" y="14203"/>
                  </a:lnTo>
                  <a:lnTo>
                    <a:pt x="1590" y="15568"/>
                  </a:lnTo>
                  <a:lnTo>
                    <a:pt x="1895" y="16884"/>
                  </a:lnTo>
                  <a:lnTo>
                    <a:pt x="2200" y="18135"/>
                  </a:lnTo>
                  <a:lnTo>
                    <a:pt x="2489" y="19323"/>
                  </a:lnTo>
                  <a:lnTo>
                    <a:pt x="2793" y="20462"/>
                  </a:lnTo>
                  <a:lnTo>
                    <a:pt x="3082" y="21538"/>
                  </a:lnTo>
                  <a:lnTo>
                    <a:pt x="3371" y="22581"/>
                  </a:lnTo>
                  <a:lnTo>
                    <a:pt x="3660" y="23576"/>
                  </a:lnTo>
                  <a:lnTo>
                    <a:pt x="3949" y="24523"/>
                  </a:lnTo>
                  <a:lnTo>
                    <a:pt x="4238" y="25422"/>
                  </a:lnTo>
                  <a:lnTo>
                    <a:pt x="4527" y="26288"/>
                  </a:lnTo>
                  <a:lnTo>
                    <a:pt x="4816" y="27123"/>
                  </a:lnTo>
                  <a:lnTo>
                    <a:pt x="5105" y="27925"/>
                  </a:lnTo>
                  <a:lnTo>
                    <a:pt x="5393" y="28696"/>
                  </a:lnTo>
                  <a:lnTo>
                    <a:pt x="5698" y="29450"/>
                  </a:lnTo>
                  <a:lnTo>
                    <a:pt x="5987" y="30172"/>
                  </a:lnTo>
                  <a:lnTo>
                    <a:pt x="6292" y="30878"/>
                  </a:lnTo>
                  <a:lnTo>
                    <a:pt x="6597" y="31552"/>
                  </a:lnTo>
                  <a:lnTo>
                    <a:pt x="7207" y="32868"/>
                  </a:lnTo>
                  <a:lnTo>
                    <a:pt x="7849" y="34152"/>
                  </a:lnTo>
                  <a:lnTo>
                    <a:pt x="8507" y="35404"/>
                  </a:lnTo>
                  <a:lnTo>
                    <a:pt x="9181" y="36672"/>
                  </a:lnTo>
                  <a:lnTo>
                    <a:pt x="9903" y="37956"/>
                  </a:lnTo>
                  <a:lnTo>
                    <a:pt x="10336" y="38726"/>
                  </a:lnTo>
                  <a:lnTo>
                    <a:pt x="10738" y="39352"/>
                  </a:lnTo>
                  <a:lnTo>
                    <a:pt x="11091" y="39849"/>
                  </a:lnTo>
                  <a:lnTo>
                    <a:pt x="11396" y="40235"/>
                  </a:lnTo>
                  <a:lnTo>
                    <a:pt x="11668" y="40540"/>
                  </a:lnTo>
                  <a:lnTo>
                    <a:pt x="11909" y="40764"/>
                  </a:lnTo>
                  <a:lnTo>
                    <a:pt x="12118" y="40925"/>
                  </a:lnTo>
                  <a:lnTo>
                    <a:pt x="12294" y="41053"/>
                  </a:lnTo>
                  <a:lnTo>
                    <a:pt x="12583" y="41214"/>
                  </a:lnTo>
                  <a:lnTo>
                    <a:pt x="12696" y="41294"/>
                  </a:lnTo>
                  <a:lnTo>
                    <a:pt x="12808" y="41390"/>
                  </a:lnTo>
                  <a:lnTo>
                    <a:pt x="12888" y="41519"/>
                  </a:lnTo>
                  <a:lnTo>
                    <a:pt x="12968" y="41711"/>
                  </a:lnTo>
                  <a:lnTo>
                    <a:pt x="13049" y="41952"/>
                  </a:lnTo>
                  <a:lnTo>
                    <a:pt x="13129" y="42289"/>
                  </a:lnTo>
                  <a:lnTo>
                    <a:pt x="13241" y="42786"/>
                  </a:lnTo>
                  <a:lnTo>
                    <a:pt x="13370" y="43236"/>
                  </a:lnTo>
                  <a:lnTo>
                    <a:pt x="13530" y="43653"/>
                  </a:lnTo>
                  <a:lnTo>
                    <a:pt x="13707" y="44022"/>
                  </a:lnTo>
                  <a:lnTo>
                    <a:pt x="13883" y="44359"/>
                  </a:lnTo>
                  <a:lnTo>
                    <a:pt x="14092" y="44664"/>
                  </a:lnTo>
                  <a:lnTo>
                    <a:pt x="14317" y="44921"/>
                  </a:lnTo>
                  <a:lnTo>
                    <a:pt x="14541" y="45162"/>
                  </a:lnTo>
                  <a:lnTo>
                    <a:pt x="14782" y="45370"/>
                  </a:lnTo>
                  <a:lnTo>
                    <a:pt x="15039" y="45531"/>
                  </a:lnTo>
                  <a:lnTo>
                    <a:pt x="15296" y="45675"/>
                  </a:lnTo>
                  <a:lnTo>
                    <a:pt x="15568" y="45804"/>
                  </a:lnTo>
                  <a:lnTo>
                    <a:pt x="15841" y="45884"/>
                  </a:lnTo>
                  <a:lnTo>
                    <a:pt x="16130" y="45964"/>
                  </a:lnTo>
                  <a:lnTo>
                    <a:pt x="16403" y="46012"/>
                  </a:lnTo>
                  <a:lnTo>
                    <a:pt x="16692" y="46028"/>
                  </a:lnTo>
                  <a:lnTo>
                    <a:pt x="16997" y="46044"/>
                  </a:lnTo>
                  <a:lnTo>
                    <a:pt x="17286" y="46028"/>
                  </a:lnTo>
                  <a:lnTo>
                    <a:pt x="17574" y="45996"/>
                  </a:lnTo>
                  <a:lnTo>
                    <a:pt x="17863" y="45964"/>
                  </a:lnTo>
                  <a:lnTo>
                    <a:pt x="18152" y="45900"/>
                  </a:lnTo>
                  <a:lnTo>
                    <a:pt x="18425" y="45836"/>
                  </a:lnTo>
                  <a:lnTo>
                    <a:pt x="18714" y="45755"/>
                  </a:lnTo>
                  <a:lnTo>
                    <a:pt x="18987" y="45675"/>
                  </a:lnTo>
                  <a:lnTo>
                    <a:pt x="19500" y="45483"/>
                  </a:lnTo>
                  <a:lnTo>
                    <a:pt x="19966" y="45274"/>
                  </a:lnTo>
                  <a:lnTo>
                    <a:pt x="20399" y="45065"/>
                  </a:lnTo>
                  <a:lnTo>
                    <a:pt x="20768" y="44873"/>
                  </a:lnTo>
                  <a:lnTo>
                    <a:pt x="20881" y="44793"/>
                  </a:lnTo>
                  <a:lnTo>
                    <a:pt x="20993" y="44696"/>
                  </a:lnTo>
                  <a:lnTo>
                    <a:pt x="21105" y="44568"/>
                  </a:lnTo>
                  <a:lnTo>
                    <a:pt x="21185" y="44439"/>
                  </a:lnTo>
                  <a:lnTo>
                    <a:pt x="21282" y="44295"/>
                  </a:lnTo>
                  <a:lnTo>
                    <a:pt x="21346" y="44135"/>
                  </a:lnTo>
                  <a:lnTo>
                    <a:pt x="21426" y="43958"/>
                  </a:lnTo>
                  <a:lnTo>
                    <a:pt x="21474" y="43765"/>
                  </a:lnTo>
                  <a:lnTo>
                    <a:pt x="21539" y="43557"/>
                  </a:lnTo>
                  <a:lnTo>
                    <a:pt x="21587" y="43332"/>
                  </a:lnTo>
                  <a:lnTo>
                    <a:pt x="21651" y="42851"/>
                  </a:lnTo>
                  <a:lnTo>
                    <a:pt x="21683" y="42321"/>
                  </a:lnTo>
                  <a:lnTo>
                    <a:pt x="21699" y="41743"/>
                  </a:lnTo>
                  <a:lnTo>
                    <a:pt x="21683" y="41117"/>
                  </a:lnTo>
                  <a:lnTo>
                    <a:pt x="21651" y="40459"/>
                  </a:lnTo>
                  <a:lnTo>
                    <a:pt x="21587" y="39753"/>
                  </a:lnTo>
                  <a:lnTo>
                    <a:pt x="21506" y="39031"/>
                  </a:lnTo>
                  <a:lnTo>
                    <a:pt x="21394" y="38261"/>
                  </a:lnTo>
                  <a:lnTo>
                    <a:pt x="21282" y="37474"/>
                  </a:lnTo>
                  <a:lnTo>
                    <a:pt x="21137" y="36656"/>
                  </a:lnTo>
                  <a:lnTo>
                    <a:pt x="20993" y="35821"/>
                  </a:lnTo>
                  <a:lnTo>
                    <a:pt x="20816" y="34971"/>
                  </a:lnTo>
                  <a:lnTo>
                    <a:pt x="20640" y="34088"/>
                  </a:lnTo>
                  <a:lnTo>
                    <a:pt x="20239" y="32323"/>
                  </a:lnTo>
                  <a:lnTo>
                    <a:pt x="19805" y="30541"/>
                  </a:lnTo>
                  <a:lnTo>
                    <a:pt x="19340" y="28760"/>
                  </a:lnTo>
                  <a:lnTo>
                    <a:pt x="18858" y="27026"/>
                  </a:lnTo>
                  <a:lnTo>
                    <a:pt x="18393" y="25341"/>
                  </a:lnTo>
                  <a:lnTo>
                    <a:pt x="17911" y="23736"/>
                  </a:lnTo>
                  <a:lnTo>
                    <a:pt x="17462" y="22260"/>
                  </a:lnTo>
                  <a:lnTo>
                    <a:pt x="16628" y="19580"/>
                  </a:lnTo>
                  <a:lnTo>
                    <a:pt x="16162" y="18135"/>
                  </a:lnTo>
                  <a:lnTo>
                    <a:pt x="15665" y="16627"/>
                  </a:lnTo>
                  <a:lnTo>
                    <a:pt x="15151" y="15086"/>
                  </a:lnTo>
                  <a:lnTo>
                    <a:pt x="14589" y="13529"/>
                  </a:lnTo>
                  <a:lnTo>
                    <a:pt x="13996" y="11957"/>
                  </a:lnTo>
                  <a:lnTo>
                    <a:pt x="13370" y="10400"/>
                  </a:lnTo>
                  <a:lnTo>
                    <a:pt x="13049" y="9629"/>
                  </a:lnTo>
                  <a:lnTo>
                    <a:pt x="12728" y="8859"/>
                  </a:lnTo>
                  <a:lnTo>
                    <a:pt x="12391" y="8105"/>
                  </a:lnTo>
                  <a:lnTo>
                    <a:pt x="12038" y="7351"/>
                  </a:lnTo>
                  <a:lnTo>
                    <a:pt x="11701" y="6628"/>
                  </a:lnTo>
                  <a:lnTo>
                    <a:pt x="11331" y="5906"/>
                  </a:lnTo>
                  <a:lnTo>
                    <a:pt x="10962" y="5216"/>
                  </a:lnTo>
                  <a:lnTo>
                    <a:pt x="10593" y="4526"/>
                  </a:lnTo>
                  <a:lnTo>
                    <a:pt x="10208" y="3868"/>
                  </a:lnTo>
                  <a:lnTo>
                    <a:pt x="9823" y="3242"/>
                  </a:lnTo>
                  <a:lnTo>
                    <a:pt x="9438" y="2616"/>
                  </a:lnTo>
                  <a:lnTo>
                    <a:pt x="9036" y="2038"/>
                  </a:lnTo>
                  <a:lnTo>
                    <a:pt x="8619" y="1477"/>
                  </a:lnTo>
                  <a:lnTo>
                    <a:pt x="8202" y="963"/>
                  </a:lnTo>
                  <a:lnTo>
                    <a:pt x="7785" y="466"/>
                  </a:lnTo>
                  <a:lnTo>
                    <a:pt x="7351"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3;p13">
              <a:extLst>
                <a:ext uri="{FF2B5EF4-FFF2-40B4-BE49-F238E27FC236}">
                  <a16:creationId xmlns:a16="http://schemas.microsoft.com/office/drawing/2014/main" id="{AFA8FBC7-072A-4E3F-8086-5A31AB9D71B3}"/>
                </a:ext>
              </a:extLst>
            </p:cNvPr>
            <p:cNvSpPr/>
            <p:nvPr/>
          </p:nvSpPr>
          <p:spPr>
            <a:xfrm>
              <a:off x="1997075" y="1142075"/>
              <a:ext cx="1125050" cy="981800"/>
            </a:xfrm>
            <a:custGeom>
              <a:avLst/>
              <a:gdLst/>
              <a:ahLst/>
              <a:cxnLst/>
              <a:rect l="l" t="t" r="r" b="b"/>
              <a:pathLst>
                <a:path w="45002" h="39272" extrusionOk="0">
                  <a:moveTo>
                    <a:pt x="21146" y="28867"/>
                  </a:moveTo>
                  <a:lnTo>
                    <a:pt x="21233" y="28904"/>
                  </a:lnTo>
                  <a:lnTo>
                    <a:pt x="21393" y="29016"/>
                  </a:lnTo>
                  <a:lnTo>
                    <a:pt x="21474" y="29065"/>
                  </a:lnTo>
                  <a:lnTo>
                    <a:pt x="21474" y="29081"/>
                  </a:lnTo>
                  <a:lnTo>
                    <a:pt x="21458" y="29081"/>
                  </a:lnTo>
                  <a:lnTo>
                    <a:pt x="21345" y="29000"/>
                  </a:lnTo>
                  <a:lnTo>
                    <a:pt x="21146" y="28867"/>
                  </a:lnTo>
                  <a:close/>
                  <a:moveTo>
                    <a:pt x="39737" y="0"/>
                  </a:moveTo>
                  <a:lnTo>
                    <a:pt x="39288" y="16"/>
                  </a:lnTo>
                  <a:lnTo>
                    <a:pt x="38662" y="64"/>
                  </a:lnTo>
                  <a:lnTo>
                    <a:pt x="38052" y="145"/>
                  </a:lnTo>
                  <a:lnTo>
                    <a:pt x="37763" y="209"/>
                  </a:lnTo>
                  <a:lnTo>
                    <a:pt x="37474" y="273"/>
                  </a:lnTo>
                  <a:lnTo>
                    <a:pt x="37185" y="337"/>
                  </a:lnTo>
                  <a:lnTo>
                    <a:pt x="36913" y="433"/>
                  </a:lnTo>
                  <a:lnTo>
                    <a:pt x="36640" y="530"/>
                  </a:lnTo>
                  <a:lnTo>
                    <a:pt x="36367" y="626"/>
                  </a:lnTo>
                  <a:lnTo>
                    <a:pt x="36110" y="738"/>
                  </a:lnTo>
                  <a:lnTo>
                    <a:pt x="35853" y="867"/>
                  </a:lnTo>
                  <a:lnTo>
                    <a:pt x="35597" y="1011"/>
                  </a:lnTo>
                  <a:lnTo>
                    <a:pt x="35340" y="1156"/>
                  </a:lnTo>
                  <a:lnTo>
                    <a:pt x="35099" y="1316"/>
                  </a:lnTo>
                  <a:lnTo>
                    <a:pt x="34874" y="1477"/>
                  </a:lnTo>
                  <a:lnTo>
                    <a:pt x="34072" y="2102"/>
                  </a:lnTo>
                  <a:lnTo>
                    <a:pt x="33639" y="2456"/>
                  </a:lnTo>
                  <a:lnTo>
                    <a:pt x="33221" y="2825"/>
                  </a:lnTo>
                  <a:lnTo>
                    <a:pt x="32820" y="3194"/>
                  </a:lnTo>
                  <a:lnTo>
                    <a:pt x="32419" y="3579"/>
                  </a:lnTo>
                  <a:lnTo>
                    <a:pt x="32050" y="3980"/>
                  </a:lnTo>
                  <a:lnTo>
                    <a:pt x="31681" y="4397"/>
                  </a:lnTo>
                  <a:lnTo>
                    <a:pt x="31312" y="4815"/>
                  </a:lnTo>
                  <a:lnTo>
                    <a:pt x="30975" y="5232"/>
                  </a:lnTo>
                  <a:lnTo>
                    <a:pt x="30638" y="5681"/>
                  </a:lnTo>
                  <a:lnTo>
                    <a:pt x="30317" y="6115"/>
                  </a:lnTo>
                  <a:lnTo>
                    <a:pt x="29996" y="6564"/>
                  </a:lnTo>
                  <a:lnTo>
                    <a:pt x="29675" y="7029"/>
                  </a:lnTo>
                  <a:lnTo>
                    <a:pt x="29081" y="7960"/>
                  </a:lnTo>
                  <a:lnTo>
                    <a:pt x="28519" y="8907"/>
                  </a:lnTo>
                  <a:lnTo>
                    <a:pt x="27508" y="10576"/>
                  </a:lnTo>
                  <a:lnTo>
                    <a:pt x="26994" y="11427"/>
                  </a:lnTo>
                  <a:lnTo>
                    <a:pt x="26481" y="12245"/>
                  </a:lnTo>
                  <a:lnTo>
                    <a:pt x="25951" y="13048"/>
                  </a:lnTo>
                  <a:lnTo>
                    <a:pt x="25406" y="13850"/>
                  </a:lnTo>
                  <a:lnTo>
                    <a:pt x="24892" y="14685"/>
                  </a:lnTo>
                  <a:lnTo>
                    <a:pt x="24379" y="15519"/>
                  </a:lnTo>
                  <a:lnTo>
                    <a:pt x="23865" y="16354"/>
                  </a:lnTo>
                  <a:lnTo>
                    <a:pt x="23384" y="17204"/>
                  </a:lnTo>
                  <a:lnTo>
                    <a:pt x="22902" y="18055"/>
                  </a:lnTo>
                  <a:lnTo>
                    <a:pt x="22437" y="18890"/>
                  </a:lnTo>
                  <a:lnTo>
                    <a:pt x="21714" y="20238"/>
                  </a:lnTo>
                  <a:lnTo>
                    <a:pt x="20960" y="21618"/>
                  </a:lnTo>
                  <a:lnTo>
                    <a:pt x="19371" y="24443"/>
                  </a:lnTo>
                  <a:lnTo>
                    <a:pt x="18054" y="26797"/>
                  </a:lnTo>
                  <a:lnTo>
                    <a:pt x="18054" y="26797"/>
                  </a:lnTo>
                  <a:lnTo>
                    <a:pt x="16723" y="25903"/>
                  </a:lnTo>
                  <a:lnTo>
                    <a:pt x="12936" y="23335"/>
                  </a:lnTo>
                  <a:lnTo>
                    <a:pt x="5810" y="18520"/>
                  </a:lnTo>
                  <a:lnTo>
                    <a:pt x="0" y="26240"/>
                  </a:lnTo>
                  <a:lnTo>
                    <a:pt x="1541" y="27363"/>
                  </a:lnTo>
                  <a:lnTo>
                    <a:pt x="3082" y="28503"/>
                  </a:lnTo>
                  <a:lnTo>
                    <a:pt x="5056" y="29963"/>
                  </a:lnTo>
                  <a:lnTo>
                    <a:pt x="7624" y="31921"/>
                  </a:lnTo>
                  <a:lnTo>
                    <a:pt x="12197" y="35404"/>
                  </a:lnTo>
                  <a:lnTo>
                    <a:pt x="13000" y="36014"/>
                  </a:lnTo>
                  <a:lnTo>
                    <a:pt x="13786" y="36640"/>
                  </a:lnTo>
                  <a:lnTo>
                    <a:pt x="14589" y="37250"/>
                  </a:lnTo>
                  <a:lnTo>
                    <a:pt x="15391" y="37859"/>
                  </a:lnTo>
                  <a:lnTo>
                    <a:pt x="15776" y="38132"/>
                  </a:lnTo>
                  <a:lnTo>
                    <a:pt x="16194" y="38389"/>
                  </a:lnTo>
                  <a:lnTo>
                    <a:pt x="16627" y="38598"/>
                  </a:lnTo>
                  <a:lnTo>
                    <a:pt x="17076" y="38790"/>
                  </a:lnTo>
                  <a:lnTo>
                    <a:pt x="17542" y="38951"/>
                  </a:lnTo>
                  <a:lnTo>
                    <a:pt x="18023" y="39079"/>
                  </a:lnTo>
                  <a:lnTo>
                    <a:pt x="18505" y="39175"/>
                  </a:lnTo>
                  <a:lnTo>
                    <a:pt x="18986" y="39240"/>
                  </a:lnTo>
                  <a:lnTo>
                    <a:pt x="19484" y="39272"/>
                  </a:lnTo>
                  <a:lnTo>
                    <a:pt x="19965" y="39256"/>
                  </a:lnTo>
                  <a:lnTo>
                    <a:pt x="20463" y="39224"/>
                  </a:lnTo>
                  <a:lnTo>
                    <a:pt x="20944" y="39143"/>
                  </a:lnTo>
                  <a:lnTo>
                    <a:pt x="21201" y="39079"/>
                  </a:lnTo>
                  <a:lnTo>
                    <a:pt x="21426" y="39015"/>
                  </a:lnTo>
                  <a:lnTo>
                    <a:pt x="21666" y="38951"/>
                  </a:lnTo>
                  <a:lnTo>
                    <a:pt x="21907" y="38870"/>
                  </a:lnTo>
                  <a:lnTo>
                    <a:pt x="22132" y="38774"/>
                  </a:lnTo>
                  <a:lnTo>
                    <a:pt x="22372" y="38662"/>
                  </a:lnTo>
                  <a:lnTo>
                    <a:pt x="22597" y="38549"/>
                  </a:lnTo>
                  <a:lnTo>
                    <a:pt x="22806" y="38437"/>
                  </a:lnTo>
                  <a:lnTo>
                    <a:pt x="23095" y="38261"/>
                  </a:lnTo>
                  <a:lnTo>
                    <a:pt x="23367" y="38084"/>
                  </a:lnTo>
                  <a:lnTo>
                    <a:pt x="23624" y="37891"/>
                  </a:lnTo>
                  <a:lnTo>
                    <a:pt x="23881" y="37699"/>
                  </a:lnTo>
                  <a:lnTo>
                    <a:pt x="24106" y="37490"/>
                  </a:lnTo>
                  <a:lnTo>
                    <a:pt x="24330" y="37282"/>
                  </a:lnTo>
                  <a:lnTo>
                    <a:pt x="24539" y="37057"/>
                  </a:lnTo>
                  <a:lnTo>
                    <a:pt x="24732" y="36832"/>
                  </a:lnTo>
                  <a:lnTo>
                    <a:pt x="25101" y="36351"/>
                  </a:lnTo>
                  <a:lnTo>
                    <a:pt x="25454" y="35869"/>
                  </a:lnTo>
                  <a:lnTo>
                    <a:pt x="25791" y="35356"/>
                  </a:lnTo>
                  <a:lnTo>
                    <a:pt x="26112" y="34842"/>
                  </a:lnTo>
                  <a:lnTo>
                    <a:pt x="27364" y="32916"/>
                  </a:lnTo>
                  <a:lnTo>
                    <a:pt x="28680" y="30910"/>
                  </a:lnTo>
                  <a:lnTo>
                    <a:pt x="29354" y="29899"/>
                  </a:lnTo>
                  <a:lnTo>
                    <a:pt x="30028" y="28920"/>
                  </a:lnTo>
                  <a:lnTo>
                    <a:pt x="30718" y="27973"/>
                  </a:lnTo>
                  <a:lnTo>
                    <a:pt x="31392" y="27075"/>
                  </a:lnTo>
                  <a:lnTo>
                    <a:pt x="32242" y="26015"/>
                  </a:lnTo>
                  <a:lnTo>
                    <a:pt x="33157" y="24876"/>
                  </a:lnTo>
                  <a:lnTo>
                    <a:pt x="34056" y="23752"/>
                  </a:lnTo>
                  <a:lnTo>
                    <a:pt x="34923" y="22693"/>
                  </a:lnTo>
                  <a:lnTo>
                    <a:pt x="36046" y="21201"/>
                  </a:lnTo>
                  <a:lnTo>
                    <a:pt x="37169" y="19692"/>
                  </a:lnTo>
                  <a:lnTo>
                    <a:pt x="37731" y="18954"/>
                  </a:lnTo>
                  <a:lnTo>
                    <a:pt x="38309" y="18232"/>
                  </a:lnTo>
                  <a:lnTo>
                    <a:pt x="38903" y="17509"/>
                  </a:lnTo>
                  <a:lnTo>
                    <a:pt x="39513" y="16787"/>
                  </a:lnTo>
                  <a:lnTo>
                    <a:pt x="40122" y="16081"/>
                  </a:lnTo>
                  <a:lnTo>
                    <a:pt x="40732" y="15359"/>
                  </a:lnTo>
                  <a:lnTo>
                    <a:pt x="41310" y="14637"/>
                  </a:lnTo>
                  <a:lnTo>
                    <a:pt x="41872" y="13882"/>
                  </a:lnTo>
                  <a:lnTo>
                    <a:pt x="42401" y="13128"/>
                  </a:lnTo>
                  <a:lnTo>
                    <a:pt x="42658" y="12727"/>
                  </a:lnTo>
                  <a:lnTo>
                    <a:pt x="42899" y="12342"/>
                  </a:lnTo>
                  <a:lnTo>
                    <a:pt x="43140" y="11924"/>
                  </a:lnTo>
                  <a:lnTo>
                    <a:pt x="43364" y="11523"/>
                  </a:lnTo>
                  <a:lnTo>
                    <a:pt x="43573" y="11106"/>
                  </a:lnTo>
                  <a:lnTo>
                    <a:pt x="43782" y="10673"/>
                  </a:lnTo>
                  <a:lnTo>
                    <a:pt x="44167" y="9790"/>
                  </a:lnTo>
                  <a:lnTo>
                    <a:pt x="44375" y="9308"/>
                  </a:lnTo>
                  <a:lnTo>
                    <a:pt x="44536" y="8907"/>
                  </a:lnTo>
                  <a:lnTo>
                    <a:pt x="44696" y="8426"/>
                  </a:lnTo>
                  <a:lnTo>
                    <a:pt x="44825" y="7944"/>
                  </a:lnTo>
                  <a:lnTo>
                    <a:pt x="44921" y="7447"/>
                  </a:lnTo>
                  <a:lnTo>
                    <a:pt x="44969" y="6965"/>
                  </a:lnTo>
                  <a:lnTo>
                    <a:pt x="45001" y="6468"/>
                  </a:lnTo>
                  <a:lnTo>
                    <a:pt x="45001" y="5954"/>
                  </a:lnTo>
                  <a:lnTo>
                    <a:pt x="44969" y="5457"/>
                  </a:lnTo>
                  <a:lnTo>
                    <a:pt x="44905" y="4959"/>
                  </a:lnTo>
                  <a:lnTo>
                    <a:pt x="44825" y="4462"/>
                  </a:lnTo>
                  <a:lnTo>
                    <a:pt x="44712" y="3964"/>
                  </a:lnTo>
                  <a:lnTo>
                    <a:pt x="44584" y="3467"/>
                  </a:lnTo>
                  <a:lnTo>
                    <a:pt x="44440" y="2969"/>
                  </a:lnTo>
                  <a:lnTo>
                    <a:pt x="44279" y="2488"/>
                  </a:lnTo>
                  <a:lnTo>
                    <a:pt x="44103" y="2006"/>
                  </a:lnTo>
                  <a:lnTo>
                    <a:pt x="43910" y="1525"/>
                  </a:lnTo>
                  <a:lnTo>
                    <a:pt x="43701" y="1075"/>
                  </a:lnTo>
                  <a:lnTo>
                    <a:pt x="42754" y="305"/>
                  </a:lnTo>
                  <a:lnTo>
                    <a:pt x="42289" y="225"/>
                  </a:lnTo>
                  <a:lnTo>
                    <a:pt x="41856" y="145"/>
                  </a:lnTo>
                  <a:lnTo>
                    <a:pt x="41422" y="80"/>
                  </a:lnTo>
                  <a:lnTo>
                    <a:pt x="41005" y="48"/>
                  </a:lnTo>
                  <a:lnTo>
                    <a:pt x="40588" y="16"/>
                  </a:lnTo>
                  <a:lnTo>
                    <a:pt x="40171"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p13">
              <a:extLst>
                <a:ext uri="{FF2B5EF4-FFF2-40B4-BE49-F238E27FC236}">
                  <a16:creationId xmlns:a16="http://schemas.microsoft.com/office/drawing/2014/main" id="{5A4E366F-F253-C733-D87E-57C46A8AAE81}"/>
                </a:ext>
              </a:extLst>
            </p:cNvPr>
            <p:cNvSpPr/>
            <p:nvPr/>
          </p:nvSpPr>
          <p:spPr>
            <a:xfrm>
              <a:off x="1715825" y="575950"/>
              <a:ext cx="1386225" cy="1193250"/>
            </a:xfrm>
            <a:custGeom>
              <a:avLst/>
              <a:gdLst/>
              <a:ahLst/>
              <a:cxnLst/>
              <a:rect l="l" t="t" r="r" b="b"/>
              <a:pathLst>
                <a:path w="55449" h="47730" extrusionOk="0">
                  <a:moveTo>
                    <a:pt x="52175" y="0"/>
                  </a:moveTo>
                  <a:lnTo>
                    <a:pt x="51164" y="369"/>
                  </a:lnTo>
                  <a:lnTo>
                    <a:pt x="50169" y="738"/>
                  </a:lnTo>
                  <a:lnTo>
                    <a:pt x="49158" y="1124"/>
                  </a:lnTo>
                  <a:lnTo>
                    <a:pt x="48147" y="1525"/>
                  </a:lnTo>
                  <a:lnTo>
                    <a:pt x="47152" y="1926"/>
                  </a:lnTo>
                  <a:lnTo>
                    <a:pt x="46157" y="2343"/>
                  </a:lnTo>
                  <a:lnTo>
                    <a:pt x="45178" y="2777"/>
                  </a:lnTo>
                  <a:lnTo>
                    <a:pt x="44183" y="3210"/>
                  </a:lnTo>
                  <a:lnTo>
                    <a:pt x="43204" y="3659"/>
                  </a:lnTo>
                  <a:lnTo>
                    <a:pt x="42225" y="4109"/>
                  </a:lnTo>
                  <a:lnTo>
                    <a:pt x="41246" y="4574"/>
                  </a:lnTo>
                  <a:lnTo>
                    <a:pt x="40283" y="5056"/>
                  </a:lnTo>
                  <a:lnTo>
                    <a:pt x="39320" y="5537"/>
                  </a:lnTo>
                  <a:lnTo>
                    <a:pt x="38357" y="6035"/>
                  </a:lnTo>
                  <a:lnTo>
                    <a:pt x="37410" y="6548"/>
                  </a:lnTo>
                  <a:lnTo>
                    <a:pt x="36463" y="7062"/>
                  </a:lnTo>
                  <a:lnTo>
                    <a:pt x="35388" y="7671"/>
                  </a:lnTo>
                  <a:lnTo>
                    <a:pt x="34313" y="8281"/>
                  </a:lnTo>
                  <a:lnTo>
                    <a:pt x="33253" y="8907"/>
                  </a:lnTo>
                  <a:lnTo>
                    <a:pt x="32210" y="9549"/>
                  </a:lnTo>
                  <a:lnTo>
                    <a:pt x="31151" y="10191"/>
                  </a:lnTo>
                  <a:lnTo>
                    <a:pt x="30108" y="10849"/>
                  </a:lnTo>
                  <a:lnTo>
                    <a:pt x="29081" y="11523"/>
                  </a:lnTo>
                  <a:lnTo>
                    <a:pt x="28053" y="12213"/>
                  </a:lnTo>
                  <a:lnTo>
                    <a:pt x="27042" y="12903"/>
                  </a:lnTo>
                  <a:lnTo>
                    <a:pt x="26031" y="13610"/>
                  </a:lnTo>
                  <a:lnTo>
                    <a:pt x="25036" y="14332"/>
                  </a:lnTo>
                  <a:lnTo>
                    <a:pt x="24041" y="15054"/>
                  </a:lnTo>
                  <a:lnTo>
                    <a:pt x="23046" y="15808"/>
                  </a:lnTo>
                  <a:lnTo>
                    <a:pt x="22083" y="16547"/>
                  </a:lnTo>
                  <a:lnTo>
                    <a:pt x="21120" y="17317"/>
                  </a:lnTo>
                  <a:lnTo>
                    <a:pt x="20157" y="18103"/>
                  </a:lnTo>
                  <a:lnTo>
                    <a:pt x="19211" y="18890"/>
                  </a:lnTo>
                  <a:lnTo>
                    <a:pt x="18280" y="19692"/>
                  </a:lnTo>
                  <a:lnTo>
                    <a:pt x="17365" y="20511"/>
                  </a:lnTo>
                  <a:lnTo>
                    <a:pt x="16450" y="21329"/>
                  </a:lnTo>
                  <a:lnTo>
                    <a:pt x="15551" y="22180"/>
                  </a:lnTo>
                  <a:lnTo>
                    <a:pt x="14669" y="23030"/>
                  </a:lnTo>
                  <a:lnTo>
                    <a:pt x="13786" y="23897"/>
                  </a:lnTo>
                  <a:lnTo>
                    <a:pt x="12919" y="24780"/>
                  </a:lnTo>
                  <a:lnTo>
                    <a:pt x="12069" y="25662"/>
                  </a:lnTo>
                  <a:lnTo>
                    <a:pt x="11234" y="26577"/>
                  </a:lnTo>
                  <a:lnTo>
                    <a:pt x="10416" y="27492"/>
                  </a:lnTo>
                  <a:lnTo>
                    <a:pt x="9597" y="28423"/>
                  </a:lnTo>
                  <a:lnTo>
                    <a:pt x="8811" y="29370"/>
                  </a:lnTo>
                  <a:lnTo>
                    <a:pt x="8025" y="30332"/>
                  </a:lnTo>
                  <a:lnTo>
                    <a:pt x="7254" y="31311"/>
                  </a:lnTo>
                  <a:lnTo>
                    <a:pt x="6500" y="32290"/>
                  </a:lnTo>
                  <a:lnTo>
                    <a:pt x="5970" y="33045"/>
                  </a:lnTo>
                  <a:lnTo>
                    <a:pt x="5441" y="33799"/>
                  </a:lnTo>
                  <a:lnTo>
                    <a:pt x="4927" y="34569"/>
                  </a:lnTo>
                  <a:lnTo>
                    <a:pt x="4414" y="35340"/>
                  </a:lnTo>
                  <a:lnTo>
                    <a:pt x="3932" y="36126"/>
                  </a:lnTo>
                  <a:lnTo>
                    <a:pt x="3451" y="36929"/>
                  </a:lnTo>
                  <a:lnTo>
                    <a:pt x="2985" y="37747"/>
                  </a:lnTo>
                  <a:lnTo>
                    <a:pt x="2536" y="38566"/>
                  </a:lnTo>
                  <a:lnTo>
                    <a:pt x="2119" y="39400"/>
                  </a:lnTo>
                  <a:lnTo>
                    <a:pt x="1733" y="40235"/>
                  </a:lnTo>
                  <a:lnTo>
                    <a:pt x="1364" y="41101"/>
                  </a:lnTo>
                  <a:lnTo>
                    <a:pt x="1027" y="41968"/>
                  </a:lnTo>
                  <a:lnTo>
                    <a:pt x="706" y="42835"/>
                  </a:lnTo>
                  <a:lnTo>
                    <a:pt x="433" y="43733"/>
                  </a:lnTo>
                  <a:lnTo>
                    <a:pt x="321" y="44183"/>
                  </a:lnTo>
                  <a:lnTo>
                    <a:pt x="193" y="44632"/>
                  </a:lnTo>
                  <a:lnTo>
                    <a:pt x="96" y="45081"/>
                  </a:lnTo>
                  <a:lnTo>
                    <a:pt x="0" y="45547"/>
                  </a:lnTo>
                  <a:lnTo>
                    <a:pt x="11074" y="47729"/>
                  </a:lnTo>
                  <a:lnTo>
                    <a:pt x="11154" y="47473"/>
                  </a:lnTo>
                  <a:lnTo>
                    <a:pt x="11250" y="47200"/>
                  </a:lnTo>
                  <a:lnTo>
                    <a:pt x="11427" y="46702"/>
                  </a:lnTo>
                  <a:lnTo>
                    <a:pt x="11636" y="46157"/>
                  </a:lnTo>
                  <a:lnTo>
                    <a:pt x="11860" y="45627"/>
                  </a:lnTo>
                  <a:lnTo>
                    <a:pt x="12085" y="45146"/>
                  </a:lnTo>
                  <a:lnTo>
                    <a:pt x="12695" y="44022"/>
                  </a:lnTo>
                  <a:lnTo>
                    <a:pt x="13337" y="42915"/>
                  </a:lnTo>
                  <a:lnTo>
                    <a:pt x="14011" y="41807"/>
                  </a:lnTo>
                  <a:lnTo>
                    <a:pt x="14701" y="40732"/>
                  </a:lnTo>
                  <a:lnTo>
                    <a:pt x="15423" y="39641"/>
                  </a:lnTo>
                  <a:lnTo>
                    <a:pt x="16177" y="38582"/>
                  </a:lnTo>
                  <a:lnTo>
                    <a:pt x="16948" y="37522"/>
                  </a:lnTo>
                  <a:lnTo>
                    <a:pt x="17750" y="36495"/>
                  </a:lnTo>
                  <a:lnTo>
                    <a:pt x="18585" y="35468"/>
                  </a:lnTo>
                  <a:lnTo>
                    <a:pt x="19419" y="34441"/>
                  </a:lnTo>
                  <a:lnTo>
                    <a:pt x="20286" y="33446"/>
                  </a:lnTo>
                  <a:lnTo>
                    <a:pt x="21169" y="32451"/>
                  </a:lnTo>
                  <a:lnTo>
                    <a:pt x="22083" y="31472"/>
                  </a:lnTo>
                  <a:lnTo>
                    <a:pt x="22998" y="30509"/>
                  </a:lnTo>
                  <a:lnTo>
                    <a:pt x="23945" y="29562"/>
                  </a:lnTo>
                  <a:lnTo>
                    <a:pt x="24892" y="28615"/>
                  </a:lnTo>
                  <a:lnTo>
                    <a:pt x="25871" y="27700"/>
                  </a:lnTo>
                  <a:lnTo>
                    <a:pt x="26850" y="26786"/>
                  </a:lnTo>
                  <a:lnTo>
                    <a:pt x="27845" y="25887"/>
                  </a:lnTo>
                  <a:lnTo>
                    <a:pt x="28856" y="25004"/>
                  </a:lnTo>
                  <a:lnTo>
                    <a:pt x="29883" y="24138"/>
                  </a:lnTo>
                  <a:lnTo>
                    <a:pt x="30910" y="23287"/>
                  </a:lnTo>
                  <a:lnTo>
                    <a:pt x="31937" y="22453"/>
                  </a:lnTo>
                  <a:lnTo>
                    <a:pt x="32980" y="21634"/>
                  </a:lnTo>
                  <a:lnTo>
                    <a:pt x="34040" y="20832"/>
                  </a:lnTo>
                  <a:lnTo>
                    <a:pt x="35099" y="20045"/>
                  </a:lnTo>
                  <a:lnTo>
                    <a:pt x="36158" y="19275"/>
                  </a:lnTo>
                  <a:lnTo>
                    <a:pt x="37217" y="18521"/>
                  </a:lnTo>
                  <a:lnTo>
                    <a:pt x="38293" y="17766"/>
                  </a:lnTo>
                  <a:lnTo>
                    <a:pt x="39368" y="17044"/>
                  </a:lnTo>
                  <a:lnTo>
                    <a:pt x="40427" y="16338"/>
                  </a:lnTo>
                  <a:lnTo>
                    <a:pt x="41502" y="15648"/>
                  </a:lnTo>
                  <a:lnTo>
                    <a:pt x="43188" y="14605"/>
                  </a:lnTo>
                  <a:lnTo>
                    <a:pt x="44889" y="13610"/>
                  </a:lnTo>
                  <a:lnTo>
                    <a:pt x="46606" y="12631"/>
                  </a:lnTo>
                  <a:lnTo>
                    <a:pt x="48339" y="11684"/>
                  </a:lnTo>
                  <a:lnTo>
                    <a:pt x="50105" y="10769"/>
                  </a:lnTo>
                  <a:lnTo>
                    <a:pt x="51870" y="9886"/>
                  </a:lnTo>
                  <a:lnTo>
                    <a:pt x="53651" y="9020"/>
                  </a:lnTo>
                  <a:lnTo>
                    <a:pt x="55449" y="8201"/>
                  </a:lnTo>
                  <a:lnTo>
                    <a:pt x="52175"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5;p13">
              <a:extLst>
                <a:ext uri="{FF2B5EF4-FFF2-40B4-BE49-F238E27FC236}">
                  <a16:creationId xmlns:a16="http://schemas.microsoft.com/office/drawing/2014/main" id="{A9AF468D-7183-49F3-F54B-2658BC7CEA02}"/>
                </a:ext>
              </a:extLst>
            </p:cNvPr>
            <p:cNvSpPr/>
            <p:nvPr/>
          </p:nvSpPr>
          <p:spPr>
            <a:xfrm>
              <a:off x="4045700" y="4265175"/>
              <a:ext cx="1574025" cy="1001075"/>
            </a:xfrm>
            <a:custGeom>
              <a:avLst/>
              <a:gdLst/>
              <a:ahLst/>
              <a:cxnLst/>
              <a:rect l="l" t="t" r="r" b="b"/>
              <a:pathLst>
                <a:path w="62961" h="40043" extrusionOk="0">
                  <a:moveTo>
                    <a:pt x="56460" y="0"/>
                  </a:moveTo>
                  <a:lnTo>
                    <a:pt x="55915" y="161"/>
                  </a:lnTo>
                  <a:lnTo>
                    <a:pt x="55369" y="354"/>
                  </a:lnTo>
                  <a:lnTo>
                    <a:pt x="54840" y="562"/>
                  </a:lnTo>
                  <a:lnTo>
                    <a:pt x="54342" y="819"/>
                  </a:lnTo>
                  <a:lnTo>
                    <a:pt x="53845" y="1092"/>
                  </a:lnTo>
                  <a:lnTo>
                    <a:pt x="53363" y="1381"/>
                  </a:lnTo>
                  <a:lnTo>
                    <a:pt x="52882" y="1702"/>
                  </a:lnTo>
                  <a:lnTo>
                    <a:pt x="52432" y="2023"/>
                  </a:lnTo>
                  <a:lnTo>
                    <a:pt x="52063" y="2311"/>
                  </a:lnTo>
                  <a:lnTo>
                    <a:pt x="51662" y="2632"/>
                  </a:lnTo>
                  <a:lnTo>
                    <a:pt x="50843" y="3355"/>
                  </a:lnTo>
                  <a:lnTo>
                    <a:pt x="50041" y="4093"/>
                  </a:lnTo>
                  <a:lnTo>
                    <a:pt x="49319" y="4751"/>
                  </a:lnTo>
                  <a:lnTo>
                    <a:pt x="47987" y="5922"/>
                  </a:lnTo>
                  <a:lnTo>
                    <a:pt x="46655" y="7094"/>
                  </a:lnTo>
                  <a:lnTo>
                    <a:pt x="45307" y="8266"/>
                  </a:lnTo>
                  <a:lnTo>
                    <a:pt x="43942" y="9421"/>
                  </a:lnTo>
                  <a:lnTo>
                    <a:pt x="42578" y="10577"/>
                  </a:lnTo>
                  <a:lnTo>
                    <a:pt x="41198" y="11716"/>
                  </a:lnTo>
                  <a:lnTo>
                    <a:pt x="39818" y="12840"/>
                  </a:lnTo>
                  <a:lnTo>
                    <a:pt x="38422" y="13947"/>
                  </a:lnTo>
                  <a:lnTo>
                    <a:pt x="37523" y="14637"/>
                  </a:lnTo>
                  <a:lnTo>
                    <a:pt x="36608" y="15327"/>
                  </a:lnTo>
                  <a:lnTo>
                    <a:pt x="35677" y="16001"/>
                  </a:lnTo>
                  <a:lnTo>
                    <a:pt x="34746" y="16659"/>
                  </a:lnTo>
                  <a:lnTo>
                    <a:pt x="33816" y="17317"/>
                  </a:lnTo>
                  <a:lnTo>
                    <a:pt x="32869" y="17959"/>
                  </a:lnTo>
                  <a:lnTo>
                    <a:pt x="31922" y="18601"/>
                  </a:lnTo>
                  <a:lnTo>
                    <a:pt x="30959" y="19211"/>
                  </a:lnTo>
                  <a:lnTo>
                    <a:pt x="29980" y="19821"/>
                  </a:lnTo>
                  <a:lnTo>
                    <a:pt x="29017" y="20431"/>
                  </a:lnTo>
                  <a:lnTo>
                    <a:pt x="28038" y="21008"/>
                  </a:lnTo>
                  <a:lnTo>
                    <a:pt x="27043" y="21586"/>
                  </a:lnTo>
                  <a:lnTo>
                    <a:pt x="26048" y="22148"/>
                  </a:lnTo>
                  <a:lnTo>
                    <a:pt x="25053" y="22694"/>
                  </a:lnTo>
                  <a:lnTo>
                    <a:pt x="24042" y="23239"/>
                  </a:lnTo>
                  <a:lnTo>
                    <a:pt x="23031" y="23769"/>
                  </a:lnTo>
                  <a:lnTo>
                    <a:pt x="21651" y="24443"/>
                  </a:lnTo>
                  <a:lnTo>
                    <a:pt x="20270" y="25101"/>
                  </a:lnTo>
                  <a:lnTo>
                    <a:pt x="18874" y="25743"/>
                  </a:lnTo>
                  <a:lnTo>
                    <a:pt x="17478" y="26369"/>
                  </a:lnTo>
                  <a:lnTo>
                    <a:pt x="16066" y="26946"/>
                  </a:lnTo>
                  <a:lnTo>
                    <a:pt x="14653" y="27524"/>
                  </a:lnTo>
                  <a:lnTo>
                    <a:pt x="13225" y="28070"/>
                  </a:lnTo>
                  <a:lnTo>
                    <a:pt x="11781" y="28600"/>
                  </a:lnTo>
                  <a:lnTo>
                    <a:pt x="10336" y="29113"/>
                  </a:lnTo>
                  <a:lnTo>
                    <a:pt x="8892" y="29595"/>
                  </a:lnTo>
                  <a:lnTo>
                    <a:pt x="7431" y="30044"/>
                  </a:lnTo>
                  <a:lnTo>
                    <a:pt x="5955" y="30493"/>
                  </a:lnTo>
                  <a:lnTo>
                    <a:pt x="4478" y="30911"/>
                  </a:lnTo>
                  <a:lnTo>
                    <a:pt x="3002" y="31296"/>
                  </a:lnTo>
                  <a:lnTo>
                    <a:pt x="1509" y="31681"/>
                  </a:lnTo>
                  <a:lnTo>
                    <a:pt x="1" y="32034"/>
                  </a:lnTo>
                  <a:lnTo>
                    <a:pt x="1301" y="40042"/>
                  </a:lnTo>
                  <a:lnTo>
                    <a:pt x="2424" y="39914"/>
                  </a:lnTo>
                  <a:lnTo>
                    <a:pt x="3531" y="39770"/>
                  </a:lnTo>
                  <a:lnTo>
                    <a:pt x="4655" y="39609"/>
                  </a:lnTo>
                  <a:lnTo>
                    <a:pt x="5762" y="39449"/>
                  </a:lnTo>
                  <a:lnTo>
                    <a:pt x="6870" y="39256"/>
                  </a:lnTo>
                  <a:lnTo>
                    <a:pt x="7977" y="39063"/>
                  </a:lnTo>
                  <a:lnTo>
                    <a:pt x="9084" y="38855"/>
                  </a:lnTo>
                  <a:lnTo>
                    <a:pt x="10192" y="38630"/>
                  </a:lnTo>
                  <a:lnTo>
                    <a:pt x="11299" y="38389"/>
                  </a:lnTo>
                  <a:lnTo>
                    <a:pt x="12390" y="38149"/>
                  </a:lnTo>
                  <a:lnTo>
                    <a:pt x="13482" y="37876"/>
                  </a:lnTo>
                  <a:lnTo>
                    <a:pt x="14573" y="37603"/>
                  </a:lnTo>
                  <a:lnTo>
                    <a:pt x="15664" y="37314"/>
                  </a:lnTo>
                  <a:lnTo>
                    <a:pt x="16756" y="37009"/>
                  </a:lnTo>
                  <a:lnTo>
                    <a:pt x="17831" y="36704"/>
                  </a:lnTo>
                  <a:lnTo>
                    <a:pt x="18906" y="36367"/>
                  </a:lnTo>
                  <a:lnTo>
                    <a:pt x="20527" y="35854"/>
                  </a:lnTo>
                  <a:lnTo>
                    <a:pt x="22132" y="35292"/>
                  </a:lnTo>
                  <a:lnTo>
                    <a:pt x="23721" y="34714"/>
                  </a:lnTo>
                  <a:lnTo>
                    <a:pt x="25310" y="34104"/>
                  </a:lnTo>
                  <a:lnTo>
                    <a:pt x="26882" y="33478"/>
                  </a:lnTo>
                  <a:lnTo>
                    <a:pt x="28455" y="32820"/>
                  </a:lnTo>
                  <a:lnTo>
                    <a:pt x="29996" y="32130"/>
                  </a:lnTo>
                  <a:lnTo>
                    <a:pt x="31553" y="31424"/>
                  </a:lnTo>
                  <a:lnTo>
                    <a:pt x="33077" y="30686"/>
                  </a:lnTo>
                  <a:lnTo>
                    <a:pt x="34602" y="29932"/>
                  </a:lnTo>
                  <a:lnTo>
                    <a:pt x="36095" y="29145"/>
                  </a:lnTo>
                  <a:lnTo>
                    <a:pt x="37603" y="28343"/>
                  </a:lnTo>
                  <a:lnTo>
                    <a:pt x="39080" y="27508"/>
                  </a:lnTo>
                  <a:lnTo>
                    <a:pt x="40556" y="26658"/>
                  </a:lnTo>
                  <a:lnTo>
                    <a:pt x="42000" y="25791"/>
                  </a:lnTo>
                  <a:lnTo>
                    <a:pt x="43445" y="24892"/>
                  </a:lnTo>
                  <a:lnTo>
                    <a:pt x="44873" y="23977"/>
                  </a:lnTo>
                  <a:lnTo>
                    <a:pt x="46286" y="23047"/>
                  </a:lnTo>
                  <a:lnTo>
                    <a:pt x="47682" y="22084"/>
                  </a:lnTo>
                  <a:lnTo>
                    <a:pt x="49078" y="21089"/>
                  </a:lnTo>
                  <a:lnTo>
                    <a:pt x="50442" y="20078"/>
                  </a:lnTo>
                  <a:lnTo>
                    <a:pt x="51790" y="19034"/>
                  </a:lnTo>
                  <a:lnTo>
                    <a:pt x="53106" y="17975"/>
                  </a:lnTo>
                  <a:lnTo>
                    <a:pt x="54390" y="16884"/>
                  </a:lnTo>
                  <a:lnTo>
                    <a:pt x="55658" y="15776"/>
                  </a:lnTo>
                  <a:lnTo>
                    <a:pt x="56910" y="14653"/>
                  </a:lnTo>
                  <a:lnTo>
                    <a:pt x="58130" y="13498"/>
                  </a:lnTo>
                  <a:lnTo>
                    <a:pt x="59349" y="12326"/>
                  </a:lnTo>
                  <a:lnTo>
                    <a:pt x="59943" y="11716"/>
                  </a:lnTo>
                  <a:lnTo>
                    <a:pt x="60232" y="11411"/>
                  </a:lnTo>
                  <a:lnTo>
                    <a:pt x="60505" y="11090"/>
                  </a:lnTo>
                  <a:lnTo>
                    <a:pt x="60778" y="10769"/>
                  </a:lnTo>
                  <a:lnTo>
                    <a:pt x="61050" y="10448"/>
                  </a:lnTo>
                  <a:lnTo>
                    <a:pt x="61307" y="10095"/>
                  </a:lnTo>
                  <a:lnTo>
                    <a:pt x="61548" y="9758"/>
                  </a:lnTo>
                  <a:lnTo>
                    <a:pt x="61773" y="9405"/>
                  </a:lnTo>
                  <a:lnTo>
                    <a:pt x="61997" y="9036"/>
                  </a:lnTo>
                  <a:lnTo>
                    <a:pt x="62190" y="8667"/>
                  </a:lnTo>
                  <a:lnTo>
                    <a:pt x="62383" y="8298"/>
                  </a:lnTo>
                  <a:lnTo>
                    <a:pt x="62559" y="7913"/>
                  </a:lnTo>
                  <a:lnTo>
                    <a:pt x="62703" y="7511"/>
                  </a:lnTo>
                  <a:lnTo>
                    <a:pt x="62848" y="7110"/>
                  </a:lnTo>
                  <a:lnTo>
                    <a:pt x="62960" y="6693"/>
                  </a:lnTo>
                  <a:lnTo>
                    <a:pt x="5646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p13">
              <a:extLst>
                <a:ext uri="{FF2B5EF4-FFF2-40B4-BE49-F238E27FC236}">
                  <a16:creationId xmlns:a16="http://schemas.microsoft.com/office/drawing/2014/main" id="{F79AE722-9313-F27C-EE6D-3D544ADD672F}"/>
                </a:ext>
              </a:extLst>
            </p:cNvPr>
            <p:cNvSpPr/>
            <p:nvPr/>
          </p:nvSpPr>
          <p:spPr>
            <a:xfrm>
              <a:off x="4795175" y="3967475"/>
              <a:ext cx="1023950" cy="970575"/>
            </a:xfrm>
            <a:custGeom>
              <a:avLst/>
              <a:gdLst/>
              <a:ahLst/>
              <a:cxnLst/>
              <a:rect l="l" t="t" r="r" b="b"/>
              <a:pathLst>
                <a:path w="40958" h="38823" extrusionOk="0">
                  <a:moveTo>
                    <a:pt x="35180" y="0"/>
                  </a:moveTo>
                  <a:lnTo>
                    <a:pt x="34329" y="417"/>
                  </a:lnTo>
                  <a:lnTo>
                    <a:pt x="33511" y="851"/>
                  </a:lnTo>
                  <a:lnTo>
                    <a:pt x="32724" y="1268"/>
                  </a:lnTo>
                  <a:lnTo>
                    <a:pt x="31970" y="1685"/>
                  </a:lnTo>
                  <a:lnTo>
                    <a:pt x="31248" y="2103"/>
                  </a:lnTo>
                  <a:lnTo>
                    <a:pt x="30558" y="2504"/>
                  </a:lnTo>
                  <a:lnTo>
                    <a:pt x="29900" y="2905"/>
                  </a:lnTo>
                  <a:lnTo>
                    <a:pt x="29258" y="3306"/>
                  </a:lnTo>
                  <a:lnTo>
                    <a:pt x="28648" y="3707"/>
                  </a:lnTo>
                  <a:lnTo>
                    <a:pt x="28070" y="4109"/>
                  </a:lnTo>
                  <a:lnTo>
                    <a:pt x="27509" y="4494"/>
                  </a:lnTo>
                  <a:lnTo>
                    <a:pt x="26979" y="4879"/>
                  </a:lnTo>
                  <a:lnTo>
                    <a:pt x="26465" y="5264"/>
                  </a:lnTo>
                  <a:lnTo>
                    <a:pt x="25984" y="5649"/>
                  </a:lnTo>
                  <a:lnTo>
                    <a:pt x="25519" y="6035"/>
                  </a:lnTo>
                  <a:lnTo>
                    <a:pt x="25069" y="6420"/>
                  </a:lnTo>
                  <a:lnTo>
                    <a:pt x="24652" y="6789"/>
                  </a:lnTo>
                  <a:lnTo>
                    <a:pt x="24235" y="7174"/>
                  </a:lnTo>
                  <a:lnTo>
                    <a:pt x="23849" y="7543"/>
                  </a:lnTo>
                  <a:lnTo>
                    <a:pt x="23464" y="7912"/>
                  </a:lnTo>
                  <a:lnTo>
                    <a:pt x="23111" y="8297"/>
                  </a:lnTo>
                  <a:lnTo>
                    <a:pt x="22774" y="8667"/>
                  </a:lnTo>
                  <a:lnTo>
                    <a:pt x="22116" y="9405"/>
                  </a:lnTo>
                  <a:lnTo>
                    <a:pt x="21522" y="10143"/>
                  </a:lnTo>
                  <a:lnTo>
                    <a:pt x="20961" y="10881"/>
                  </a:lnTo>
                  <a:lnTo>
                    <a:pt x="20431" y="11604"/>
                  </a:lnTo>
                  <a:lnTo>
                    <a:pt x="19934" y="12342"/>
                  </a:lnTo>
                  <a:lnTo>
                    <a:pt x="19452" y="13096"/>
                  </a:lnTo>
                  <a:lnTo>
                    <a:pt x="18971" y="13834"/>
                  </a:lnTo>
                  <a:lnTo>
                    <a:pt x="18024" y="15343"/>
                  </a:lnTo>
                  <a:lnTo>
                    <a:pt x="17526" y="16113"/>
                  </a:lnTo>
                  <a:lnTo>
                    <a:pt x="17013" y="16900"/>
                  </a:lnTo>
                  <a:lnTo>
                    <a:pt x="16483" y="17686"/>
                  </a:lnTo>
                  <a:lnTo>
                    <a:pt x="15905" y="18488"/>
                  </a:lnTo>
                  <a:lnTo>
                    <a:pt x="15279" y="19291"/>
                  </a:lnTo>
                  <a:lnTo>
                    <a:pt x="14621" y="20125"/>
                  </a:lnTo>
                  <a:lnTo>
                    <a:pt x="13899" y="20976"/>
                  </a:lnTo>
                  <a:lnTo>
                    <a:pt x="13498" y="21409"/>
                  </a:lnTo>
                  <a:lnTo>
                    <a:pt x="13097" y="21843"/>
                  </a:lnTo>
                  <a:lnTo>
                    <a:pt x="12679" y="22276"/>
                  </a:lnTo>
                  <a:lnTo>
                    <a:pt x="12230" y="22725"/>
                  </a:lnTo>
                  <a:lnTo>
                    <a:pt x="11781" y="23175"/>
                  </a:lnTo>
                  <a:lnTo>
                    <a:pt x="11283" y="23624"/>
                  </a:lnTo>
                  <a:lnTo>
                    <a:pt x="10786" y="24090"/>
                  </a:lnTo>
                  <a:lnTo>
                    <a:pt x="10256" y="24555"/>
                  </a:lnTo>
                  <a:lnTo>
                    <a:pt x="9710" y="25020"/>
                  </a:lnTo>
                  <a:lnTo>
                    <a:pt x="9133" y="25502"/>
                  </a:lnTo>
                  <a:lnTo>
                    <a:pt x="8090" y="26368"/>
                  </a:lnTo>
                  <a:lnTo>
                    <a:pt x="7159" y="27203"/>
                  </a:lnTo>
                  <a:lnTo>
                    <a:pt x="6324" y="27989"/>
                  </a:lnTo>
                  <a:lnTo>
                    <a:pt x="5586" y="28728"/>
                  </a:lnTo>
                  <a:lnTo>
                    <a:pt x="4912" y="29418"/>
                  </a:lnTo>
                  <a:lnTo>
                    <a:pt x="4334" y="30092"/>
                  </a:lnTo>
                  <a:lnTo>
                    <a:pt x="3804" y="30702"/>
                  </a:lnTo>
                  <a:lnTo>
                    <a:pt x="3339" y="31295"/>
                  </a:lnTo>
                  <a:lnTo>
                    <a:pt x="2922" y="31841"/>
                  </a:lnTo>
                  <a:lnTo>
                    <a:pt x="2553" y="32339"/>
                  </a:lnTo>
                  <a:lnTo>
                    <a:pt x="1911" y="33237"/>
                  </a:lnTo>
                  <a:lnTo>
                    <a:pt x="1622" y="33639"/>
                  </a:lnTo>
                  <a:lnTo>
                    <a:pt x="1349" y="34008"/>
                  </a:lnTo>
                  <a:lnTo>
                    <a:pt x="1076" y="34345"/>
                  </a:lnTo>
                  <a:lnTo>
                    <a:pt x="803" y="34634"/>
                  </a:lnTo>
                  <a:lnTo>
                    <a:pt x="595" y="34858"/>
                  </a:lnTo>
                  <a:lnTo>
                    <a:pt x="418" y="35051"/>
                  </a:lnTo>
                  <a:lnTo>
                    <a:pt x="274" y="35227"/>
                  </a:lnTo>
                  <a:lnTo>
                    <a:pt x="161" y="35404"/>
                  </a:lnTo>
                  <a:lnTo>
                    <a:pt x="81" y="35548"/>
                  </a:lnTo>
                  <a:lnTo>
                    <a:pt x="33" y="35677"/>
                  </a:lnTo>
                  <a:lnTo>
                    <a:pt x="1" y="35805"/>
                  </a:lnTo>
                  <a:lnTo>
                    <a:pt x="1" y="35918"/>
                  </a:lnTo>
                  <a:lnTo>
                    <a:pt x="17" y="35998"/>
                  </a:lnTo>
                  <a:lnTo>
                    <a:pt x="49" y="36094"/>
                  </a:lnTo>
                  <a:lnTo>
                    <a:pt x="97" y="36158"/>
                  </a:lnTo>
                  <a:lnTo>
                    <a:pt x="177" y="36222"/>
                  </a:lnTo>
                  <a:lnTo>
                    <a:pt x="258" y="36271"/>
                  </a:lnTo>
                  <a:lnTo>
                    <a:pt x="354" y="36319"/>
                  </a:lnTo>
                  <a:lnTo>
                    <a:pt x="595" y="36399"/>
                  </a:lnTo>
                  <a:lnTo>
                    <a:pt x="868" y="36447"/>
                  </a:lnTo>
                  <a:lnTo>
                    <a:pt x="1156" y="36495"/>
                  </a:lnTo>
                  <a:lnTo>
                    <a:pt x="1734" y="36559"/>
                  </a:lnTo>
                  <a:lnTo>
                    <a:pt x="2007" y="36608"/>
                  </a:lnTo>
                  <a:lnTo>
                    <a:pt x="2248" y="36672"/>
                  </a:lnTo>
                  <a:lnTo>
                    <a:pt x="2344" y="36704"/>
                  </a:lnTo>
                  <a:lnTo>
                    <a:pt x="2424" y="36752"/>
                  </a:lnTo>
                  <a:lnTo>
                    <a:pt x="2505" y="36800"/>
                  </a:lnTo>
                  <a:lnTo>
                    <a:pt x="2553" y="36864"/>
                  </a:lnTo>
                  <a:lnTo>
                    <a:pt x="2745" y="37137"/>
                  </a:lnTo>
                  <a:lnTo>
                    <a:pt x="2954" y="37378"/>
                  </a:lnTo>
                  <a:lnTo>
                    <a:pt x="3163" y="37603"/>
                  </a:lnTo>
                  <a:lnTo>
                    <a:pt x="3387" y="37811"/>
                  </a:lnTo>
                  <a:lnTo>
                    <a:pt x="3628" y="37988"/>
                  </a:lnTo>
                  <a:lnTo>
                    <a:pt x="3885" y="38148"/>
                  </a:lnTo>
                  <a:lnTo>
                    <a:pt x="4142" y="38293"/>
                  </a:lnTo>
                  <a:lnTo>
                    <a:pt x="4414" y="38421"/>
                  </a:lnTo>
                  <a:lnTo>
                    <a:pt x="4687" y="38534"/>
                  </a:lnTo>
                  <a:lnTo>
                    <a:pt x="4976" y="38630"/>
                  </a:lnTo>
                  <a:lnTo>
                    <a:pt x="5265" y="38694"/>
                  </a:lnTo>
                  <a:lnTo>
                    <a:pt x="5570" y="38758"/>
                  </a:lnTo>
                  <a:lnTo>
                    <a:pt x="5875" y="38790"/>
                  </a:lnTo>
                  <a:lnTo>
                    <a:pt x="6196" y="38822"/>
                  </a:lnTo>
                  <a:lnTo>
                    <a:pt x="6838" y="38822"/>
                  </a:lnTo>
                  <a:lnTo>
                    <a:pt x="7175" y="38806"/>
                  </a:lnTo>
                  <a:lnTo>
                    <a:pt x="7528" y="38758"/>
                  </a:lnTo>
                  <a:lnTo>
                    <a:pt x="7865" y="38710"/>
                  </a:lnTo>
                  <a:lnTo>
                    <a:pt x="8234" y="38662"/>
                  </a:lnTo>
                  <a:lnTo>
                    <a:pt x="8587" y="38582"/>
                  </a:lnTo>
                  <a:lnTo>
                    <a:pt x="8940" y="38485"/>
                  </a:lnTo>
                  <a:lnTo>
                    <a:pt x="9309" y="38389"/>
                  </a:lnTo>
                  <a:lnTo>
                    <a:pt x="9678" y="38277"/>
                  </a:lnTo>
                  <a:lnTo>
                    <a:pt x="10433" y="38020"/>
                  </a:lnTo>
                  <a:lnTo>
                    <a:pt x="11203" y="37731"/>
                  </a:lnTo>
                  <a:lnTo>
                    <a:pt x="11973" y="37394"/>
                  </a:lnTo>
                  <a:lnTo>
                    <a:pt x="12760" y="37025"/>
                  </a:lnTo>
                  <a:lnTo>
                    <a:pt x="13530" y="36640"/>
                  </a:lnTo>
                  <a:lnTo>
                    <a:pt x="14316" y="36206"/>
                  </a:lnTo>
                  <a:lnTo>
                    <a:pt x="15087" y="35757"/>
                  </a:lnTo>
                  <a:lnTo>
                    <a:pt x="15857" y="35292"/>
                  </a:lnTo>
                  <a:lnTo>
                    <a:pt x="16628" y="34810"/>
                  </a:lnTo>
                  <a:lnTo>
                    <a:pt x="17382" y="34329"/>
                  </a:lnTo>
                  <a:lnTo>
                    <a:pt x="18120" y="33815"/>
                  </a:lnTo>
                  <a:lnTo>
                    <a:pt x="18842" y="33318"/>
                  </a:lnTo>
                  <a:lnTo>
                    <a:pt x="19548" y="32804"/>
                  </a:lnTo>
                  <a:lnTo>
                    <a:pt x="20222" y="32307"/>
                  </a:lnTo>
                  <a:lnTo>
                    <a:pt x="20880" y="31793"/>
                  </a:lnTo>
                  <a:lnTo>
                    <a:pt x="21506" y="31312"/>
                  </a:lnTo>
                  <a:lnTo>
                    <a:pt x="22662" y="30365"/>
                  </a:lnTo>
                  <a:lnTo>
                    <a:pt x="23689" y="29498"/>
                  </a:lnTo>
                  <a:lnTo>
                    <a:pt x="24732" y="28583"/>
                  </a:lnTo>
                  <a:lnTo>
                    <a:pt x="25856" y="27556"/>
                  </a:lnTo>
                  <a:lnTo>
                    <a:pt x="27027" y="26465"/>
                  </a:lnTo>
                  <a:lnTo>
                    <a:pt x="28231" y="25293"/>
                  </a:lnTo>
                  <a:lnTo>
                    <a:pt x="29483" y="24057"/>
                  </a:lnTo>
                  <a:lnTo>
                    <a:pt x="30734" y="22757"/>
                  </a:lnTo>
                  <a:lnTo>
                    <a:pt x="31986" y="21425"/>
                  </a:lnTo>
                  <a:lnTo>
                    <a:pt x="33222" y="20077"/>
                  </a:lnTo>
                  <a:lnTo>
                    <a:pt x="34442" y="18697"/>
                  </a:lnTo>
                  <a:lnTo>
                    <a:pt x="35036" y="17991"/>
                  </a:lnTo>
                  <a:lnTo>
                    <a:pt x="35613" y="17301"/>
                  </a:lnTo>
                  <a:lnTo>
                    <a:pt x="36175" y="16595"/>
                  </a:lnTo>
                  <a:lnTo>
                    <a:pt x="36721" y="15905"/>
                  </a:lnTo>
                  <a:lnTo>
                    <a:pt x="37250" y="15215"/>
                  </a:lnTo>
                  <a:lnTo>
                    <a:pt x="37764" y="14524"/>
                  </a:lnTo>
                  <a:lnTo>
                    <a:pt x="38261" y="13834"/>
                  </a:lnTo>
                  <a:lnTo>
                    <a:pt x="38727" y="13160"/>
                  </a:lnTo>
                  <a:lnTo>
                    <a:pt x="39176" y="12486"/>
                  </a:lnTo>
                  <a:lnTo>
                    <a:pt x="39593" y="11812"/>
                  </a:lnTo>
                  <a:lnTo>
                    <a:pt x="39979" y="11170"/>
                  </a:lnTo>
                  <a:lnTo>
                    <a:pt x="40348" y="10528"/>
                  </a:lnTo>
                  <a:lnTo>
                    <a:pt x="40669" y="9902"/>
                  </a:lnTo>
                  <a:lnTo>
                    <a:pt x="40958" y="9276"/>
                  </a:lnTo>
                  <a:lnTo>
                    <a:pt x="40958" y="9276"/>
                  </a:lnTo>
                  <a:lnTo>
                    <a:pt x="40733" y="9389"/>
                  </a:lnTo>
                  <a:lnTo>
                    <a:pt x="40492" y="9517"/>
                  </a:lnTo>
                  <a:lnTo>
                    <a:pt x="39995" y="9806"/>
                  </a:lnTo>
                  <a:lnTo>
                    <a:pt x="39481" y="10127"/>
                  </a:lnTo>
                  <a:lnTo>
                    <a:pt x="38967" y="10432"/>
                  </a:lnTo>
                  <a:lnTo>
                    <a:pt x="38727" y="10560"/>
                  </a:lnTo>
                  <a:lnTo>
                    <a:pt x="38486" y="10657"/>
                  </a:lnTo>
                  <a:lnTo>
                    <a:pt x="38261" y="10737"/>
                  </a:lnTo>
                  <a:lnTo>
                    <a:pt x="38037" y="10769"/>
                  </a:lnTo>
                  <a:lnTo>
                    <a:pt x="37940" y="10785"/>
                  </a:lnTo>
                  <a:lnTo>
                    <a:pt x="37844" y="10769"/>
                  </a:lnTo>
                  <a:lnTo>
                    <a:pt x="37748" y="10753"/>
                  </a:lnTo>
                  <a:lnTo>
                    <a:pt x="37651" y="10721"/>
                  </a:lnTo>
                  <a:lnTo>
                    <a:pt x="37555" y="10689"/>
                  </a:lnTo>
                  <a:lnTo>
                    <a:pt x="37475" y="10625"/>
                  </a:lnTo>
                  <a:lnTo>
                    <a:pt x="37395" y="10560"/>
                  </a:lnTo>
                  <a:lnTo>
                    <a:pt x="37314" y="10480"/>
                  </a:lnTo>
                  <a:lnTo>
                    <a:pt x="351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7;p13">
              <a:extLst>
                <a:ext uri="{FF2B5EF4-FFF2-40B4-BE49-F238E27FC236}">
                  <a16:creationId xmlns:a16="http://schemas.microsoft.com/office/drawing/2014/main" id="{5DD262F4-D6E4-8FF8-21D2-A0AD50AA6551}"/>
                </a:ext>
              </a:extLst>
            </p:cNvPr>
            <p:cNvSpPr/>
            <p:nvPr/>
          </p:nvSpPr>
          <p:spPr>
            <a:xfrm>
              <a:off x="3348775" y="444750"/>
              <a:ext cx="1507425" cy="434550"/>
            </a:xfrm>
            <a:custGeom>
              <a:avLst/>
              <a:gdLst/>
              <a:ahLst/>
              <a:cxnLst/>
              <a:rect l="l" t="t" r="r" b="b"/>
              <a:pathLst>
                <a:path w="60297" h="17382" extrusionOk="0">
                  <a:moveTo>
                    <a:pt x="18922" y="0"/>
                  </a:moveTo>
                  <a:lnTo>
                    <a:pt x="17606" y="32"/>
                  </a:lnTo>
                  <a:lnTo>
                    <a:pt x="16306" y="80"/>
                  </a:lnTo>
                  <a:lnTo>
                    <a:pt x="14990" y="145"/>
                  </a:lnTo>
                  <a:lnTo>
                    <a:pt x="13691" y="225"/>
                  </a:lnTo>
                  <a:lnTo>
                    <a:pt x="12391" y="337"/>
                  </a:lnTo>
                  <a:lnTo>
                    <a:pt x="11091" y="482"/>
                  </a:lnTo>
                  <a:lnTo>
                    <a:pt x="9775" y="626"/>
                  </a:lnTo>
                  <a:lnTo>
                    <a:pt x="8475" y="803"/>
                  </a:lnTo>
                  <a:lnTo>
                    <a:pt x="7415" y="979"/>
                  </a:lnTo>
                  <a:lnTo>
                    <a:pt x="6340" y="1172"/>
                  </a:lnTo>
                  <a:lnTo>
                    <a:pt x="5249" y="1396"/>
                  </a:lnTo>
                  <a:lnTo>
                    <a:pt x="4174" y="1637"/>
                  </a:lnTo>
                  <a:lnTo>
                    <a:pt x="3644" y="1782"/>
                  </a:lnTo>
                  <a:lnTo>
                    <a:pt x="3114" y="1926"/>
                  </a:lnTo>
                  <a:lnTo>
                    <a:pt x="2585" y="2087"/>
                  </a:lnTo>
                  <a:lnTo>
                    <a:pt x="2055" y="2247"/>
                  </a:lnTo>
                  <a:lnTo>
                    <a:pt x="1526" y="2424"/>
                  </a:lnTo>
                  <a:lnTo>
                    <a:pt x="1012" y="2616"/>
                  </a:lnTo>
                  <a:lnTo>
                    <a:pt x="514" y="2825"/>
                  </a:lnTo>
                  <a:lnTo>
                    <a:pt x="1" y="3033"/>
                  </a:lnTo>
                  <a:lnTo>
                    <a:pt x="65" y="3162"/>
                  </a:lnTo>
                  <a:lnTo>
                    <a:pt x="226" y="3499"/>
                  </a:lnTo>
                  <a:lnTo>
                    <a:pt x="771" y="4702"/>
                  </a:lnTo>
                  <a:lnTo>
                    <a:pt x="2408" y="8362"/>
                  </a:lnTo>
                  <a:lnTo>
                    <a:pt x="3291" y="10320"/>
                  </a:lnTo>
                  <a:lnTo>
                    <a:pt x="4061" y="12005"/>
                  </a:lnTo>
                  <a:lnTo>
                    <a:pt x="4382" y="12663"/>
                  </a:lnTo>
                  <a:lnTo>
                    <a:pt x="4623" y="13160"/>
                  </a:lnTo>
                  <a:lnTo>
                    <a:pt x="4799" y="13481"/>
                  </a:lnTo>
                  <a:lnTo>
                    <a:pt x="4848" y="13545"/>
                  </a:lnTo>
                  <a:lnTo>
                    <a:pt x="4864" y="13561"/>
                  </a:lnTo>
                  <a:lnTo>
                    <a:pt x="4880" y="13561"/>
                  </a:lnTo>
                  <a:lnTo>
                    <a:pt x="5441" y="13417"/>
                  </a:lnTo>
                  <a:lnTo>
                    <a:pt x="5987" y="13273"/>
                  </a:lnTo>
                  <a:lnTo>
                    <a:pt x="7111" y="13032"/>
                  </a:lnTo>
                  <a:lnTo>
                    <a:pt x="8041" y="12855"/>
                  </a:lnTo>
                  <a:lnTo>
                    <a:pt x="8956" y="12695"/>
                  </a:lnTo>
                  <a:lnTo>
                    <a:pt x="9887" y="12550"/>
                  </a:lnTo>
                  <a:lnTo>
                    <a:pt x="10818" y="12422"/>
                  </a:lnTo>
                  <a:lnTo>
                    <a:pt x="11749" y="12294"/>
                  </a:lnTo>
                  <a:lnTo>
                    <a:pt x="12663" y="12165"/>
                  </a:lnTo>
                  <a:lnTo>
                    <a:pt x="13610" y="12069"/>
                  </a:lnTo>
                  <a:lnTo>
                    <a:pt x="14541" y="11973"/>
                  </a:lnTo>
                  <a:lnTo>
                    <a:pt x="15472" y="11876"/>
                  </a:lnTo>
                  <a:lnTo>
                    <a:pt x="16403" y="11812"/>
                  </a:lnTo>
                  <a:lnTo>
                    <a:pt x="17334" y="11748"/>
                  </a:lnTo>
                  <a:lnTo>
                    <a:pt x="18280" y="11684"/>
                  </a:lnTo>
                  <a:lnTo>
                    <a:pt x="19211" y="11636"/>
                  </a:lnTo>
                  <a:lnTo>
                    <a:pt x="20158" y="11603"/>
                  </a:lnTo>
                  <a:lnTo>
                    <a:pt x="22036" y="11555"/>
                  </a:lnTo>
                  <a:lnTo>
                    <a:pt x="23914" y="11555"/>
                  </a:lnTo>
                  <a:lnTo>
                    <a:pt x="25791" y="11571"/>
                  </a:lnTo>
                  <a:lnTo>
                    <a:pt x="27669" y="11652"/>
                  </a:lnTo>
                  <a:lnTo>
                    <a:pt x="29547" y="11748"/>
                  </a:lnTo>
                  <a:lnTo>
                    <a:pt x="31424" y="11892"/>
                  </a:lnTo>
                  <a:lnTo>
                    <a:pt x="33302" y="12053"/>
                  </a:lnTo>
                  <a:lnTo>
                    <a:pt x="35164" y="12261"/>
                  </a:lnTo>
                  <a:lnTo>
                    <a:pt x="37026" y="12518"/>
                  </a:lnTo>
                  <a:lnTo>
                    <a:pt x="38293" y="12695"/>
                  </a:lnTo>
                  <a:lnTo>
                    <a:pt x="39545" y="12903"/>
                  </a:lnTo>
                  <a:lnTo>
                    <a:pt x="40813" y="13112"/>
                  </a:lnTo>
                  <a:lnTo>
                    <a:pt x="42065" y="13353"/>
                  </a:lnTo>
                  <a:lnTo>
                    <a:pt x="43317" y="13594"/>
                  </a:lnTo>
                  <a:lnTo>
                    <a:pt x="44568" y="13866"/>
                  </a:lnTo>
                  <a:lnTo>
                    <a:pt x="45804" y="14155"/>
                  </a:lnTo>
                  <a:lnTo>
                    <a:pt x="47056" y="14444"/>
                  </a:lnTo>
                  <a:lnTo>
                    <a:pt x="48292" y="14765"/>
                  </a:lnTo>
                  <a:lnTo>
                    <a:pt x="49528" y="15086"/>
                  </a:lnTo>
                  <a:lnTo>
                    <a:pt x="50763" y="15439"/>
                  </a:lnTo>
                  <a:lnTo>
                    <a:pt x="51983" y="15792"/>
                  </a:lnTo>
                  <a:lnTo>
                    <a:pt x="53203" y="16161"/>
                  </a:lnTo>
                  <a:lnTo>
                    <a:pt x="54422" y="16563"/>
                  </a:lnTo>
                  <a:lnTo>
                    <a:pt x="55642" y="16964"/>
                  </a:lnTo>
                  <a:lnTo>
                    <a:pt x="56862" y="17381"/>
                  </a:lnTo>
                  <a:lnTo>
                    <a:pt x="60296" y="9004"/>
                  </a:lnTo>
                  <a:lnTo>
                    <a:pt x="59012" y="8426"/>
                  </a:lnTo>
                  <a:lnTo>
                    <a:pt x="57729" y="7864"/>
                  </a:lnTo>
                  <a:lnTo>
                    <a:pt x="56429" y="7318"/>
                  </a:lnTo>
                  <a:lnTo>
                    <a:pt x="55113" y="6789"/>
                  </a:lnTo>
                  <a:lnTo>
                    <a:pt x="53797" y="6275"/>
                  </a:lnTo>
                  <a:lnTo>
                    <a:pt x="52465" y="5794"/>
                  </a:lnTo>
                  <a:lnTo>
                    <a:pt x="51132" y="5312"/>
                  </a:lnTo>
                  <a:lnTo>
                    <a:pt x="49800" y="4863"/>
                  </a:lnTo>
                  <a:lnTo>
                    <a:pt x="48565" y="4478"/>
                  </a:lnTo>
                  <a:lnTo>
                    <a:pt x="47313" y="4093"/>
                  </a:lnTo>
                  <a:lnTo>
                    <a:pt x="46045" y="3740"/>
                  </a:lnTo>
                  <a:lnTo>
                    <a:pt x="44793" y="3386"/>
                  </a:lnTo>
                  <a:lnTo>
                    <a:pt x="43525" y="3065"/>
                  </a:lnTo>
                  <a:lnTo>
                    <a:pt x="42257" y="2745"/>
                  </a:lnTo>
                  <a:lnTo>
                    <a:pt x="40990" y="2440"/>
                  </a:lnTo>
                  <a:lnTo>
                    <a:pt x="39706" y="2167"/>
                  </a:lnTo>
                  <a:lnTo>
                    <a:pt x="38422" y="1894"/>
                  </a:lnTo>
                  <a:lnTo>
                    <a:pt x="37138" y="1637"/>
                  </a:lnTo>
                  <a:lnTo>
                    <a:pt x="35854" y="1412"/>
                  </a:lnTo>
                  <a:lnTo>
                    <a:pt x="34554" y="1188"/>
                  </a:lnTo>
                  <a:lnTo>
                    <a:pt x="33270" y="995"/>
                  </a:lnTo>
                  <a:lnTo>
                    <a:pt x="31970" y="819"/>
                  </a:lnTo>
                  <a:lnTo>
                    <a:pt x="30670" y="642"/>
                  </a:lnTo>
                  <a:lnTo>
                    <a:pt x="29370" y="498"/>
                  </a:lnTo>
                  <a:lnTo>
                    <a:pt x="28070" y="369"/>
                  </a:lnTo>
                  <a:lnTo>
                    <a:pt x="26754" y="257"/>
                  </a:lnTo>
                  <a:lnTo>
                    <a:pt x="25454" y="177"/>
                  </a:lnTo>
                  <a:lnTo>
                    <a:pt x="24154" y="96"/>
                  </a:lnTo>
                  <a:lnTo>
                    <a:pt x="22838" y="48"/>
                  </a:lnTo>
                  <a:lnTo>
                    <a:pt x="21538" y="16"/>
                  </a:lnTo>
                  <a:lnTo>
                    <a:pt x="20222"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8;p13">
              <a:extLst>
                <a:ext uri="{FF2B5EF4-FFF2-40B4-BE49-F238E27FC236}">
                  <a16:creationId xmlns:a16="http://schemas.microsoft.com/office/drawing/2014/main" id="{2DC1B732-6F73-E657-94FB-0B36072C9EFD}"/>
                </a:ext>
              </a:extLst>
            </p:cNvPr>
            <p:cNvSpPr/>
            <p:nvPr/>
          </p:nvSpPr>
          <p:spPr>
            <a:xfrm>
              <a:off x="4096250" y="391375"/>
              <a:ext cx="25" cy="25"/>
            </a:xfrm>
            <a:custGeom>
              <a:avLst/>
              <a:gdLst/>
              <a:ahLst/>
              <a:cxnLst/>
              <a:rect l="l" t="t" r="r" b="b"/>
              <a:pathLst>
                <a:path w="1" h="1" extrusionOk="0">
                  <a:moveTo>
                    <a:pt x="1" y="1"/>
                  </a:moveTo>
                  <a:lnTo>
                    <a:pt x="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p13">
              <a:extLst>
                <a:ext uri="{FF2B5EF4-FFF2-40B4-BE49-F238E27FC236}">
                  <a16:creationId xmlns:a16="http://schemas.microsoft.com/office/drawing/2014/main" id="{CB26A41B-84E3-F35E-0033-05CD43FEF7B8}"/>
                </a:ext>
              </a:extLst>
            </p:cNvPr>
            <p:cNvSpPr/>
            <p:nvPr/>
          </p:nvSpPr>
          <p:spPr>
            <a:xfrm>
              <a:off x="4096250" y="3913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0;p13">
              <a:extLst>
                <a:ext uri="{FF2B5EF4-FFF2-40B4-BE49-F238E27FC236}">
                  <a16:creationId xmlns:a16="http://schemas.microsoft.com/office/drawing/2014/main" id="{F4759BF3-EAC8-3BAE-F917-EFBABB568A45}"/>
                </a:ext>
              </a:extLst>
            </p:cNvPr>
            <p:cNvSpPr/>
            <p:nvPr/>
          </p:nvSpPr>
          <p:spPr>
            <a:xfrm>
              <a:off x="2852475" y="476450"/>
              <a:ext cx="795250" cy="889125"/>
            </a:xfrm>
            <a:custGeom>
              <a:avLst/>
              <a:gdLst/>
              <a:ahLst/>
              <a:cxnLst/>
              <a:rect l="l" t="t" r="r" b="b"/>
              <a:pathLst>
                <a:path w="31810" h="35565" extrusionOk="0">
                  <a:moveTo>
                    <a:pt x="29386" y="0"/>
                  </a:moveTo>
                  <a:lnTo>
                    <a:pt x="29065" y="16"/>
                  </a:lnTo>
                  <a:lnTo>
                    <a:pt x="28712" y="32"/>
                  </a:lnTo>
                  <a:lnTo>
                    <a:pt x="28327" y="64"/>
                  </a:lnTo>
                  <a:lnTo>
                    <a:pt x="27925" y="128"/>
                  </a:lnTo>
                  <a:lnTo>
                    <a:pt x="27508" y="177"/>
                  </a:lnTo>
                  <a:lnTo>
                    <a:pt x="27059" y="257"/>
                  </a:lnTo>
                  <a:lnTo>
                    <a:pt x="26593" y="353"/>
                  </a:lnTo>
                  <a:lnTo>
                    <a:pt x="26096" y="465"/>
                  </a:lnTo>
                  <a:lnTo>
                    <a:pt x="25598" y="578"/>
                  </a:lnTo>
                  <a:lnTo>
                    <a:pt x="25069" y="722"/>
                  </a:lnTo>
                  <a:lnTo>
                    <a:pt x="24523" y="867"/>
                  </a:lnTo>
                  <a:lnTo>
                    <a:pt x="23977" y="1043"/>
                  </a:lnTo>
                  <a:lnTo>
                    <a:pt x="23400" y="1220"/>
                  </a:lnTo>
                  <a:lnTo>
                    <a:pt x="22822" y="1412"/>
                  </a:lnTo>
                  <a:lnTo>
                    <a:pt x="22228" y="1637"/>
                  </a:lnTo>
                  <a:lnTo>
                    <a:pt x="21618" y="1862"/>
                  </a:lnTo>
                  <a:lnTo>
                    <a:pt x="20992" y="2118"/>
                  </a:lnTo>
                  <a:lnTo>
                    <a:pt x="20366" y="2375"/>
                  </a:lnTo>
                  <a:lnTo>
                    <a:pt x="19724" y="2664"/>
                  </a:lnTo>
                  <a:lnTo>
                    <a:pt x="19083" y="2953"/>
                  </a:lnTo>
                  <a:lnTo>
                    <a:pt x="18441" y="3274"/>
                  </a:lnTo>
                  <a:lnTo>
                    <a:pt x="17783" y="3611"/>
                  </a:lnTo>
                  <a:lnTo>
                    <a:pt x="17125" y="3964"/>
                  </a:lnTo>
                  <a:lnTo>
                    <a:pt x="16467" y="4333"/>
                  </a:lnTo>
                  <a:lnTo>
                    <a:pt x="15809" y="4734"/>
                  </a:lnTo>
                  <a:lnTo>
                    <a:pt x="15135" y="5136"/>
                  </a:lnTo>
                  <a:lnTo>
                    <a:pt x="14477" y="5569"/>
                  </a:lnTo>
                  <a:lnTo>
                    <a:pt x="13819" y="6018"/>
                  </a:lnTo>
                  <a:lnTo>
                    <a:pt x="13161" y="6484"/>
                  </a:lnTo>
                  <a:lnTo>
                    <a:pt x="12503" y="6965"/>
                  </a:lnTo>
                  <a:lnTo>
                    <a:pt x="11861" y="7479"/>
                  </a:lnTo>
                  <a:lnTo>
                    <a:pt x="11219" y="7992"/>
                  </a:lnTo>
                  <a:lnTo>
                    <a:pt x="10577" y="8538"/>
                  </a:lnTo>
                  <a:lnTo>
                    <a:pt x="9951" y="9116"/>
                  </a:lnTo>
                  <a:lnTo>
                    <a:pt x="9325" y="9694"/>
                  </a:lnTo>
                  <a:lnTo>
                    <a:pt x="8715" y="10303"/>
                  </a:lnTo>
                  <a:lnTo>
                    <a:pt x="8121" y="10945"/>
                  </a:lnTo>
                  <a:lnTo>
                    <a:pt x="7543" y="11587"/>
                  </a:lnTo>
                  <a:lnTo>
                    <a:pt x="6966" y="12261"/>
                  </a:lnTo>
                  <a:lnTo>
                    <a:pt x="6420" y="12968"/>
                  </a:lnTo>
                  <a:lnTo>
                    <a:pt x="5874" y="13674"/>
                  </a:lnTo>
                  <a:lnTo>
                    <a:pt x="5345" y="14412"/>
                  </a:lnTo>
                  <a:lnTo>
                    <a:pt x="4847" y="15182"/>
                  </a:lnTo>
                  <a:lnTo>
                    <a:pt x="4350" y="15969"/>
                  </a:lnTo>
                  <a:lnTo>
                    <a:pt x="3884" y="16771"/>
                  </a:lnTo>
                  <a:lnTo>
                    <a:pt x="3435" y="17606"/>
                  </a:lnTo>
                  <a:lnTo>
                    <a:pt x="3018" y="18456"/>
                  </a:lnTo>
                  <a:lnTo>
                    <a:pt x="2616" y="19339"/>
                  </a:lnTo>
                  <a:lnTo>
                    <a:pt x="2231" y="20254"/>
                  </a:lnTo>
                  <a:lnTo>
                    <a:pt x="1878" y="21168"/>
                  </a:lnTo>
                  <a:lnTo>
                    <a:pt x="1557" y="22131"/>
                  </a:lnTo>
                  <a:lnTo>
                    <a:pt x="1268" y="23110"/>
                  </a:lnTo>
                  <a:lnTo>
                    <a:pt x="995" y="24105"/>
                  </a:lnTo>
                  <a:lnTo>
                    <a:pt x="755" y="25133"/>
                  </a:lnTo>
                  <a:lnTo>
                    <a:pt x="546" y="26176"/>
                  </a:lnTo>
                  <a:lnTo>
                    <a:pt x="370" y="27267"/>
                  </a:lnTo>
                  <a:lnTo>
                    <a:pt x="225" y="28358"/>
                  </a:lnTo>
                  <a:lnTo>
                    <a:pt x="113" y="29498"/>
                  </a:lnTo>
                  <a:lnTo>
                    <a:pt x="49" y="30653"/>
                  </a:lnTo>
                  <a:lnTo>
                    <a:pt x="0" y="31841"/>
                  </a:lnTo>
                  <a:lnTo>
                    <a:pt x="193" y="32018"/>
                  </a:lnTo>
                  <a:lnTo>
                    <a:pt x="434" y="32226"/>
                  </a:lnTo>
                  <a:lnTo>
                    <a:pt x="771" y="32499"/>
                  </a:lnTo>
                  <a:lnTo>
                    <a:pt x="1220" y="32820"/>
                  </a:lnTo>
                  <a:lnTo>
                    <a:pt x="1766" y="33157"/>
                  </a:lnTo>
                  <a:lnTo>
                    <a:pt x="2087" y="33350"/>
                  </a:lnTo>
                  <a:lnTo>
                    <a:pt x="2424" y="33526"/>
                  </a:lnTo>
                  <a:lnTo>
                    <a:pt x="2809" y="33719"/>
                  </a:lnTo>
                  <a:lnTo>
                    <a:pt x="3210" y="33911"/>
                  </a:lnTo>
                  <a:lnTo>
                    <a:pt x="3628" y="34088"/>
                  </a:lnTo>
                  <a:lnTo>
                    <a:pt x="4093" y="34280"/>
                  </a:lnTo>
                  <a:lnTo>
                    <a:pt x="4574" y="34457"/>
                  </a:lnTo>
                  <a:lnTo>
                    <a:pt x="5088" y="34617"/>
                  </a:lnTo>
                  <a:lnTo>
                    <a:pt x="5634" y="34794"/>
                  </a:lnTo>
                  <a:lnTo>
                    <a:pt x="6211" y="34938"/>
                  </a:lnTo>
                  <a:lnTo>
                    <a:pt x="6821" y="35083"/>
                  </a:lnTo>
                  <a:lnTo>
                    <a:pt x="7463" y="35195"/>
                  </a:lnTo>
                  <a:lnTo>
                    <a:pt x="8121" y="35308"/>
                  </a:lnTo>
                  <a:lnTo>
                    <a:pt x="8827" y="35404"/>
                  </a:lnTo>
                  <a:lnTo>
                    <a:pt x="9566" y="35484"/>
                  </a:lnTo>
                  <a:lnTo>
                    <a:pt x="10320" y="35532"/>
                  </a:lnTo>
                  <a:lnTo>
                    <a:pt x="11122" y="35564"/>
                  </a:lnTo>
                  <a:lnTo>
                    <a:pt x="11957" y="35564"/>
                  </a:lnTo>
                  <a:lnTo>
                    <a:pt x="12823" y="35548"/>
                  </a:lnTo>
                  <a:lnTo>
                    <a:pt x="13706" y="35500"/>
                  </a:lnTo>
                  <a:lnTo>
                    <a:pt x="14188" y="35452"/>
                  </a:lnTo>
                  <a:lnTo>
                    <a:pt x="14605" y="35388"/>
                  </a:lnTo>
                  <a:lnTo>
                    <a:pt x="15006" y="35275"/>
                  </a:lnTo>
                  <a:lnTo>
                    <a:pt x="15375" y="35147"/>
                  </a:lnTo>
                  <a:lnTo>
                    <a:pt x="15712" y="35003"/>
                  </a:lnTo>
                  <a:lnTo>
                    <a:pt x="16033" y="34826"/>
                  </a:lnTo>
                  <a:lnTo>
                    <a:pt x="16322" y="34633"/>
                  </a:lnTo>
                  <a:lnTo>
                    <a:pt x="16579" y="34409"/>
                  </a:lnTo>
                  <a:lnTo>
                    <a:pt x="16820" y="34168"/>
                  </a:lnTo>
                  <a:lnTo>
                    <a:pt x="17028" y="33911"/>
                  </a:lnTo>
                  <a:lnTo>
                    <a:pt x="17237" y="33638"/>
                  </a:lnTo>
                  <a:lnTo>
                    <a:pt x="17413" y="33350"/>
                  </a:lnTo>
                  <a:lnTo>
                    <a:pt x="17590" y="33045"/>
                  </a:lnTo>
                  <a:lnTo>
                    <a:pt x="17750" y="32740"/>
                  </a:lnTo>
                  <a:lnTo>
                    <a:pt x="17895" y="32403"/>
                  </a:lnTo>
                  <a:lnTo>
                    <a:pt x="18023" y="32066"/>
                  </a:lnTo>
                  <a:lnTo>
                    <a:pt x="18344" y="31247"/>
                  </a:lnTo>
                  <a:lnTo>
                    <a:pt x="18713" y="30316"/>
                  </a:lnTo>
                  <a:lnTo>
                    <a:pt x="19147" y="29305"/>
                  </a:lnTo>
                  <a:lnTo>
                    <a:pt x="19628" y="28198"/>
                  </a:lnTo>
                  <a:lnTo>
                    <a:pt x="20190" y="27026"/>
                  </a:lnTo>
                  <a:lnTo>
                    <a:pt x="20816" y="25774"/>
                  </a:lnTo>
                  <a:lnTo>
                    <a:pt x="21490" y="24475"/>
                  </a:lnTo>
                  <a:lnTo>
                    <a:pt x="21859" y="23800"/>
                  </a:lnTo>
                  <a:lnTo>
                    <a:pt x="22244" y="23126"/>
                  </a:lnTo>
                  <a:lnTo>
                    <a:pt x="22453" y="22822"/>
                  </a:lnTo>
                  <a:lnTo>
                    <a:pt x="22645" y="22549"/>
                  </a:lnTo>
                  <a:lnTo>
                    <a:pt x="22838" y="22292"/>
                  </a:lnTo>
                  <a:lnTo>
                    <a:pt x="23031" y="22051"/>
                  </a:lnTo>
                  <a:lnTo>
                    <a:pt x="23223" y="21843"/>
                  </a:lnTo>
                  <a:lnTo>
                    <a:pt x="23400" y="21650"/>
                  </a:lnTo>
                  <a:lnTo>
                    <a:pt x="23592" y="21473"/>
                  </a:lnTo>
                  <a:lnTo>
                    <a:pt x="23785" y="21297"/>
                  </a:lnTo>
                  <a:lnTo>
                    <a:pt x="23961" y="21152"/>
                  </a:lnTo>
                  <a:lnTo>
                    <a:pt x="24154" y="21008"/>
                  </a:lnTo>
                  <a:lnTo>
                    <a:pt x="24523" y="20767"/>
                  </a:lnTo>
                  <a:lnTo>
                    <a:pt x="24908" y="20543"/>
                  </a:lnTo>
                  <a:lnTo>
                    <a:pt x="25293" y="20350"/>
                  </a:lnTo>
                  <a:lnTo>
                    <a:pt x="26080" y="19949"/>
                  </a:lnTo>
                  <a:lnTo>
                    <a:pt x="26481" y="19724"/>
                  </a:lnTo>
                  <a:lnTo>
                    <a:pt x="26898" y="19483"/>
                  </a:lnTo>
                  <a:lnTo>
                    <a:pt x="27348" y="19178"/>
                  </a:lnTo>
                  <a:lnTo>
                    <a:pt x="27572" y="19018"/>
                  </a:lnTo>
                  <a:lnTo>
                    <a:pt x="27797" y="18841"/>
                  </a:lnTo>
                  <a:lnTo>
                    <a:pt x="28038" y="18633"/>
                  </a:lnTo>
                  <a:lnTo>
                    <a:pt x="28279" y="18424"/>
                  </a:lnTo>
                  <a:lnTo>
                    <a:pt x="28519" y="18183"/>
                  </a:lnTo>
                  <a:lnTo>
                    <a:pt x="28776" y="17927"/>
                  </a:lnTo>
                  <a:lnTo>
                    <a:pt x="28937" y="17734"/>
                  </a:lnTo>
                  <a:lnTo>
                    <a:pt x="29097" y="17509"/>
                  </a:lnTo>
                  <a:lnTo>
                    <a:pt x="29241" y="17269"/>
                  </a:lnTo>
                  <a:lnTo>
                    <a:pt x="29370" y="17012"/>
                  </a:lnTo>
                  <a:lnTo>
                    <a:pt x="29482" y="16723"/>
                  </a:lnTo>
                  <a:lnTo>
                    <a:pt x="29595" y="16434"/>
                  </a:lnTo>
                  <a:lnTo>
                    <a:pt x="29707" y="16113"/>
                  </a:lnTo>
                  <a:lnTo>
                    <a:pt x="29803" y="15776"/>
                  </a:lnTo>
                  <a:lnTo>
                    <a:pt x="29883" y="15439"/>
                  </a:lnTo>
                  <a:lnTo>
                    <a:pt x="29964" y="15086"/>
                  </a:lnTo>
                  <a:lnTo>
                    <a:pt x="30092" y="14348"/>
                  </a:lnTo>
                  <a:lnTo>
                    <a:pt x="30204" y="13593"/>
                  </a:lnTo>
                  <a:lnTo>
                    <a:pt x="30285" y="12823"/>
                  </a:lnTo>
                  <a:lnTo>
                    <a:pt x="30365" y="12053"/>
                  </a:lnTo>
                  <a:lnTo>
                    <a:pt x="30413" y="11298"/>
                  </a:lnTo>
                  <a:lnTo>
                    <a:pt x="30493" y="9886"/>
                  </a:lnTo>
                  <a:lnTo>
                    <a:pt x="30557" y="8715"/>
                  </a:lnTo>
                  <a:lnTo>
                    <a:pt x="30590" y="8233"/>
                  </a:lnTo>
                  <a:lnTo>
                    <a:pt x="30622" y="7848"/>
                  </a:lnTo>
                  <a:lnTo>
                    <a:pt x="30686" y="7559"/>
                  </a:lnTo>
                  <a:lnTo>
                    <a:pt x="30782" y="7174"/>
                  </a:lnTo>
                  <a:lnTo>
                    <a:pt x="31087" y="6195"/>
                  </a:lnTo>
                  <a:lnTo>
                    <a:pt x="31248" y="5617"/>
                  </a:lnTo>
                  <a:lnTo>
                    <a:pt x="31408" y="5023"/>
                  </a:lnTo>
                  <a:lnTo>
                    <a:pt x="31552" y="4397"/>
                  </a:lnTo>
                  <a:lnTo>
                    <a:pt x="31681" y="3755"/>
                  </a:lnTo>
                  <a:lnTo>
                    <a:pt x="31729" y="3451"/>
                  </a:lnTo>
                  <a:lnTo>
                    <a:pt x="31761" y="3130"/>
                  </a:lnTo>
                  <a:lnTo>
                    <a:pt x="31793" y="2825"/>
                  </a:lnTo>
                  <a:lnTo>
                    <a:pt x="31809" y="2520"/>
                  </a:lnTo>
                  <a:lnTo>
                    <a:pt x="31809" y="2231"/>
                  </a:lnTo>
                  <a:lnTo>
                    <a:pt x="31793" y="1958"/>
                  </a:lnTo>
                  <a:lnTo>
                    <a:pt x="31745" y="1685"/>
                  </a:lnTo>
                  <a:lnTo>
                    <a:pt x="31697" y="1428"/>
                  </a:lnTo>
                  <a:lnTo>
                    <a:pt x="31617" y="1188"/>
                  </a:lnTo>
                  <a:lnTo>
                    <a:pt x="31520" y="979"/>
                  </a:lnTo>
                  <a:lnTo>
                    <a:pt x="31408" y="770"/>
                  </a:lnTo>
                  <a:lnTo>
                    <a:pt x="31264" y="594"/>
                  </a:lnTo>
                  <a:lnTo>
                    <a:pt x="31087" y="433"/>
                  </a:lnTo>
                  <a:lnTo>
                    <a:pt x="30894" y="289"/>
                  </a:lnTo>
                  <a:lnTo>
                    <a:pt x="30654" y="177"/>
                  </a:lnTo>
                  <a:lnTo>
                    <a:pt x="30397" y="96"/>
                  </a:lnTo>
                  <a:lnTo>
                    <a:pt x="30188" y="64"/>
                  </a:lnTo>
                  <a:lnTo>
                    <a:pt x="29948" y="32"/>
                  </a:lnTo>
                  <a:lnTo>
                    <a:pt x="29675" y="16"/>
                  </a:lnTo>
                  <a:lnTo>
                    <a:pt x="2938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1;p13">
              <a:extLst>
                <a:ext uri="{FF2B5EF4-FFF2-40B4-BE49-F238E27FC236}">
                  <a16:creationId xmlns:a16="http://schemas.microsoft.com/office/drawing/2014/main" id="{5BCBDBE8-5E3E-02B0-E539-CC789B58081E}"/>
                </a:ext>
              </a:extLst>
            </p:cNvPr>
            <p:cNvSpPr/>
            <p:nvPr/>
          </p:nvSpPr>
          <p:spPr>
            <a:xfrm>
              <a:off x="3549400" y="3440675"/>
              <a:ext cx="1399875" cy="1730075"/>
            </a:xfrm>
            <a:custGeom>
              <a:avLst/>
              <a:gdLst/>
              <a:ahLst/>
              <a:cxnLst/>
              <a:rect l="l" t="t" r="r" b="b"/>
              <a:pathLst>
                <a:path w="55995" h="69203" extrusionOk="0">
                  <a:moveTo>
                    <a:pt x="4799" y="0"/>
                  </a:moveTo>
                  <a:lnTo>
                    <a:pt x="3515" y="385"/>
                  </a:lnTo>
                  <a:lnTo>
                    <a:pt x="3098" y="835"/>
                  </a:lnTo>
                  <a:lnTo>
                    <a:pt x="2745" y="1268"/>
                  </a:lnTo>
                  <a:lnTo>
                    <a:pt x="2408" y="1701"/>
                  </a:lnTo>
                  <a:lnTo>
                    <a:pt x="2103" y="2118"/>
                  </a:lnTo>
                  <a:lnTo>
                    <a:pt x="1830" y="2552"/>
                  </a:lnTo>
                  <a:lnTo>
                    <a:pt x="1557" y="3001"/>
                  </a:lnTo>
                  <a:lnTo>
                    <a:pt x="1316" y="3451"/>
                  </a:lnTo>
                  <a:lnTo>
                    <a:pt x="1092" y="3916"/>
                  </a:lnTo>
                  <a:lnTo>
                    <a:pt x="883" y="4397"/>
                  </a:lnTo>
                  <a:lnTo>
                    <a:pt x="690" y="4879"/>
                  </a:lnTo>
                  <a:lnTo>
                    <a:pt x="514" y="5376"/>
                  </a:lnTo>
                  <a:lnTo>
                    <a:pt x="369" y="5874"/>
                  </a:lnTo>
                  <a:lnTo>
                    <a:pt x="257" y="6387"/>
                  </a:lnTo>
                  <a:lnTo>
                    <a:pt x="161" y="6901"/>
                  </a:lnTo>
                  <a:lnTo>
                    <a:pt x="81" y="7399"/>
                  </a:lnTo>
                  <a:lnTo>
                    <a:pt x="32" y="7912"/>
                  </a:lnTo>
                  <a:lnTo>
                    <a:pt x="0" y="8426"/>
                  </a:lnTo>
                  <a:lnTo>
                    <a:pt x="0" y="8939"/>
                  </a:lnTo>
                  <a:lnTo>
                    <a:pt x="32" y="9453"/>
                  </a:lnTo>
                  <a:lnTo>
                    <a:pt x="97" y="9966"/>
                  </a:lnTo>
                  <a:lnTo>
                    <a:pt x="225" y="11026"/>
                  </a:lnTo>
                  <a:lnTo>
                    <a:pt x="402" y="12069"/>
                  </a:lnTo>
                  <a:lnTo>
                    <a:pt x="626" y="13128"/>
                  </a:lnTo>
                  <a:lnTo>
                    <a:pt x="867" y="14155"/>
                  </a:lnTo>
                  <a:lnTo>
                    <a:pt x="1156" y="15198"/>
                  </a:lnTo>
                  <a:lnTo>
                    <a:pt x="1300" y="15696"/>
                  </a:lnTo>
                  <a:lnTo>
                    <a:pt x="1461" y="16209"/>
                  </a:lnTo>
                  <a:lnTo>
                    <a:pt x="1637" y="16707"/>
                  </a:lnTo>
                  <a:lnTo>
                    <a:pt x="1830" y="17220"/>
                  </a:lnTo>
                  <a:lnTo>
                    <a:pt x="2006" y="17702"/>
                  </a:lnTo>
                  <a:lnTo>
                    <a:pt x="2215" y="18199"/>
                  </a:lnTo>
                  <a:lnTo>
                    <a:pt x="2456" y="18777"/>
                  </a:lnTo>
                  <a:lnTo>
                    <a:pt x="2713" y="19371"/>
                  </a:lnTo>
                  <a:lnTo>
                    <a:pt x="3001" y="19981"/>
                  </a:lnTo>
                  <a:lnTo>
                    <a:pt x="3322" y="20607"/>
                  </a:lnTo>
                  <a:lnTo>
                    <a:pt x="3980" y="21891"/>
                  </a:lnTo>
                  <a:lnTo>
                    <a:pt x="4687" y="23191"/>
                  </a:lnTo>
                  <a:lnTo>
                    <a:pt x="5409" y="24491"/>
                  </a:lnTo>
                  <a:lnTo>
                    <a:pt x="6115" y="25758"/>
                  </a:lnTo>
                  <a:lnTo>
                    <a:pt x="6805" y="26962"/>
                  </a:lnTo>
                  <a:lnTo>
                    <a:pt x="7415" y="28102"/>
                  </a:lnTo>
                  <a:lnTo>
                    <a:pt x="8426" y="29915"/>
                  </a:lnTo>
                  <a:lnTo>
                    <a:pt x="8939" y="30830"/>
                  </a:lnTo>
                  <a:lnTo>
                    <a:pt x="9453" y="31729"/>
                  </a:lnTo>
                  <a:lnTo>
                    <a:pt x="9983" y="32611"/>
                  </a:lnTo>
                  <a:lnTo>
                    <a:pt x="10528" y="33494"/>
                  </a:lnTo>
                  <a:lnTo>
                    <a:pt x="11074" y="34377"/>
                  </a:lnTo>
                  <a:lnTo>
                    <a:pt x="11652" y="35243"/>
                  </a:lnTo>
                  <a:lnTo>
                    <a:pt x="12406" y="36383"/>
                  </a:lnTo>
                  <a:lnTo>
                    <a:pt x="13192" y="37506"/>
                  </a:lnTo>
                  <a:lnTo>
                    <a:pt x="13979" y="38646"/>
                  </a:lnTo>
                  <a:lnTo>
                    <a:pt x="14781" y="39769"/>
                  </a:lnTo>
                  <a:lnTo>
                    <a:pt x="16418" y="42000"/>
                  </a:lnTo>
                  <a:lnTo>
                    <a:pt x="18039" y="44199"/>
                  </a:lnTo>
                  <a:lnTo>
                    <a:pt x="19692" y="46381"/>
                  </a:lnTo>
                  <a:lnTo>
                    <a:pt x="20527" y="47473"/>
                  </a:lnTo>
                  <a:lnTo>
                    <a:pt x="21377" y="48548"/>
                  </a:lnTo>
                  <a:lnTo>
                    <a:pt x="22019" y="49350"/>
                  </a:lnTo>
                  <a:lnTo>
                    <a:pt x="22854" y="50393"/>
                  </a:lnTo>
                  <a:lnTo>
                    <a:pt x="23287" y="50907"/>
                  </a:lnTo>
                  <a:lnTo>
                    <a:pt x="23688" y="51388"/>
                  </a:lnTo>
                  <a:lnTo>
                    <a:pt x="24057" y="51806"/>
                  </a:lnTo>
                  <a:lnTo>
                    <a:pt x="24362" y="52127"/>
                  </a:lnTo>
                  <a:lnTo>
                    <a:pt x="24732" y="52512"/>
                  </a:lnTo>
                  <a:lnTo>
                    <a:pt x="25117" y="52881"/>
                  </a:lnTo>
                  <a:lnTo>
                    <a:pt x="25502" y="53266"/>
                  </a:lnTo>
                  <a:lnTo>
                    <a:pt x="25903" y="53603"/>
                  </a:lnTo>
                  <a:lnTo>
                    <a:pt x="25935" y="53651"/>
                  </a:lnTo>
                  <a:lnTo>
                    <a:pt x="26015" y="53700"/>
                  </a:lnTo>
                  <a:lnTo>
                    <a:pt x="26144" y="53796"/>
                  </a:lnTo>
                  <a:lnTo>
                    <a:pt x="26417" y="54004"/>
                  </a:lnTo>
                  <a:lnTo>
                    <a:pt x="27348" y="54695"/>
                  </a:lnTo>
                  <a:lnTo>
                    <a:pt x="28278" y="55385"/>
                  </a:lnTo>
                  <a:lnTo>
                    <a:pt x="29225" y="56059"/>
                  </a:lnTo>
                  <a:lnTo>
                    <a:pt x="30188" y="56733"/>
                  </a:lnTo>
                  <a:lnTo>
                    <a:pt x="31151" y="57391"/>
                  </a:lnTo>
                  <a:lnTo>
                    <a:pt x="32114" y="58033"/>
                  </a:lnTo>
                  <a:lnTo>
                    <a:pt x="33093" y="58675"/>
                  </a:lnTo>
                  <a:lnTo>
                    <a:pt x="34072" y="59317"/>
                  </a:lnTo>
                  <a:lnTo>
                    <a:pt x="35067" y="59943"/>
                  </a:lnTo>
                  <a:lnTo>
                    <a:pt x="36062" y="60552"/>
                  </a:lnTo>
                  <a:lnTo>
                    <a:pt x="38052" y="61756"/>
                  </a:lnTo>
                  <a:lnTo>
                    <a:pt x="40042" y="62912"/>
                  </a:lnTo>
                  <a:lnTo>
                    <a:pt x="42032" y="64035"/>
                  </a:lnTo>
                  <a:lnTo>
                    <a:pt x="51308" y="69203"/>
                  </a:lnTo>
                  <a:lnTo>
                    <a:pt x="55995" y="61868"/>
                  </a:lnTo>
                  <a:lnTo>
                    <a:pt x="53427" y="60103"/>
                  </a:lnTo>
                  <a:lnTo>
                    <a:pt x="50763" y="58273"/>
                  </a:lnTo>
                  <a:lnTo>
                    <a:pt x="48050" y="56380"/>
                  </a:lnTo>
                  <a:lnTo>
                    <a:pt x="46686" y="55417"/>
                  </a:lnTo>
                  <a:lnTo>
                    <a:pt x="45322" y="54454"/>
                  </a:lnTo>
                  <a:lnTo>
                    <a:pt x="43974" y="53475"/>
                  </a:lnTo>
                  <a:lnTo>
                    <a:pt x="42642" y="52480"/>
                  </a:lnTo>
                  <a:lnTo>
                    <a:pt x="41326" y="51485"/>
                  </a:lnTo>
                  <a:lnTo>
                    <a:pt x="40026" y="50490"/>
                  </a:lnTo>
                  <a:lnTo>
                    <a:pt x="38774" y="49479"/>
                  </a:lnTo>
                  <a:lnTo>
                    <a:pt x="37539" y="48468"/>
                  </a:lnTo>
                  <a:lnTo>
                    <a:pt x="36367" y="47457"/>
                  </a:lnTo>
                  <a:lnTo>
                    <a:pt x="35227" y="46445"/>
                  </a:lnTo>
                  <a:lnTo>
                    <a:pt x="34313" y="45611"/>
                  </a:lnTo>
                  <a:lnTo>
                    <a:pt x="33423" y="44799"/>
                  </a:lnTo>
                  <a:lnTo>
                    <a:pt x="33478" y="44841"/>
                  </a:lnTo>
                  <a:lnTo>
                    <a:pt x="33462" y="44825"/>
                  </a:lnTo>
                  <a:lnTo>
                    <a:pt x="32884" y="44166"/>
                  </a:lnTo>
                  <a:lnTo>
                    <a:pt x="32595" y="43813"/>
                  </a:lnTo>
                  <a:lnTo>
                    <a:pt x="32339" y="43492"/>
                  </a:lnTo>
                  <a:lnTo>
                    <a:pt x="31135" y="41647"/>
                  </a:lnTo>
                  <a:lnTo>
                    <a:pt x="30445" y="40556"/>
                  </a:lnTo>
                  <a:lnTo>
                    <a:pt x="29755" y="39480"/>
                  </a:lnTo>
                  <a:lnTo>
                    <a:pt x="29081" y="38389"/>
                  </a:lnTo>
                  <a:lnTo>
                    <a:pt x="28423" y="37298"/>
                  </a:lnTo>
                  <a:lnTo>
                    <a:pt x="27765" y="36190"/>
                  </a:lnTo>
                  <a:lnTo>
                    <a:pt x="27123" y="35083"/>
                  </a:lnTo>
                  <a:lnTo>
                    <a:pt x="26497" y="33959"/>
                  </a:lnTo>
                  <a:lnTo>
                    <a:pt x="25871" y="32836"/>
                  </a:lnTo>
                  <a:lnTo>
                    <a:pt x="25004" y="31167"/>
                  </a:lnTo>
                  <a:lnTo>
                    <a:pt x="24122" y="29450"/>
                  </a:lnTo>
                  <a:lnTo>
                    <a:pt x="22404" y="26031"/>
                  </a:lnTo>
                  <a:lnTo>
                    <a:pt x="21698" y="24635"/>
                  </a:lnTo>
                  <a:lnTo>
                    <a:pt x="20976" y="23223"/>
                  </a:lnTo>
                  <a:lnTo>
                    <a:pt x="20270" y="21810"/>
                  </a:lnTo>
                  <a:lnTo>
                    <a:pt x="19917" y="21088"/>
                  </a:lnTo>
                  <a:lnTo>
                    <a:pt x="19596" y="20382"/>
                  </a:lnTo>
                  <a:lnTo>
                    <a:pt x="18986" y="18970"/>
                  </a:lnTo>
                  <a:lnTo>
                    <a:pt x="18392" y="17493"/>
                  </a:lnTo>
                  <a:lnTo>
                    <a:pt x="17798" y="16001"/>
                  </a:lnTo>
                  <a:lnTo>
                    <a:pt x="17253" y="14556"/>
                  </a:lnTo>
                  <a:lnTo>
                    <a:pt x="16916" y="13690"/>
                  </a:lnTo>
                  <a:lnTo>
                    <a:pt x="16563" y="12823"/>
                  </a:lnTo>
                  <a:lnTo>
                    <a:pt x="16194" y="11972"/>
                  </a:lnTo>
                  <a:lnTo>
                    <a:pt x="15808" y="11122"/>
                  </a:lnTo>
                  <a:lnTo>
                    <a:pt x="15407" y="10271"/>
                  </a:lnTo>
                  <a:lnTo>
                    <a:pt x="14990" y="9437"/>
                  </a:lnTo>
                  <a:lnTo>
                    <a:pt x="14541" y="8618"/>
                  </a:lnTo>
                  <a:lnTo>
                    <a:pt x="14091" y="7800"/>
                  </a:lnTo>
                  <a:lnTo>
                    <a:pt x="13417" y="6676"/>
                  </a:lnTo>
                  <a:lnTo>
                    <a:pt x="13080" y="6131"/>
                  </a:lnTo>
                  <a:lnTo>
                    <a:pt x="12743" y="5601"/>
                  </a:lnTo>
                  <a:lnTo>
                    <a:pt x="12374" y="5071"/>
                  </a:lnTo>
                  <a:lnTo>
                    <a:pt x="11989" y="4558"/>
                  </a:lnTo>
                  <a:lnTo>
                    <a:pt x="11780" y="4301"/>
                  </a:lnTo>
                  <a:lnTo>
                    <a:pt x="11555" y="4060"/>
                  </a:lnTo>
                  <a:lnTo>
                    <a:pt x="11331" y="3820"/>
                  </a:lnTo>
                  <a:lnTo>
                    <a:pt x="11074" y="3579"/>
                  </a:lnTo>
                  <a:lnTo>
                    <a:pt x="10737" y="3274"/>
                  </a:lnTo>
                  <a:lnTo>
                    <a:pt x="10384" y="2985"/>
                  </a:lnTo>
                  <a:lnTo>
                    <a:pt x="10031" y="2696"/>
                  </a:lnTo>
                  <a:lnTo>
                    <a:pt x="9678" y="2423"/>
                  </a:lnTo>
                  <a:lnTo>
                    <a:pt x="9309" y="2167"/>
                  </a:lnTo>
                  <a:lnTo>
                    <a:pt x="8939" y="1926"/>
                  </a:lnTo>
                  <a:lnTo>
                    <a:pt x="8554" y="1685"/>
                  </a:lnTo>
                  <a:lnTo>
                    <a:pt x="8169" y="1460"/>
                  </a:lnTo>
                  <a:lnTo>
                    <a:pt x="7768" y="1236"/>
                  </a:lnTo>
                  <a:lnTo>
                    <a:pt x="7367" y="1027"/>
                  </a:lnTo>
                  <a:lnTo>
                    <a:pt x="6949" y="835"/>
                  </a:lnTo>
                  <a:lnTo>
                    <a:pt x="6532" y="658"/>
                  </a:lnTo>
                  <a:lnTo>
                    <a:pt x="6115" y="481"/>
                  </a:lnTo>
                  <a:lnTo>
                    <a:pt x="5682" y="305"/>
                  </a:lnTo>
                  <a:lnTo>
                    <a:pt x="5232" y="144"/>
                  </a:lnTo>
                  <a:lnTo>
                    <a:pt x="479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2;p13">
              <a:extLst>
                <a:ext uri="{FF2B5EF4-FFF2-40B4-BE49-F238E27FC236}">
                  <a16:creationId xmlns:a16="http://schemas.microsoft.com/office/drawing/2014/main" id="{3103267F-214F-D39E-D6D3-A50BE5E2706C}"/>
                </a:ext>
              </a:extLst>
            </p:cNvPr>
            <p:cNvSpPr/>
            <p:nvPr/>
          </p:nvSpPr>
          <p:spPr>
            <a:xfrm>
              <a:off x="5382975" y="2218150"/>
              <a:ext cx="348275" cy="495525"/>
            </a:xfrm>
            <a:custGeom>
              <a:avLst/>
              <a:gdLst/>
              <a:ahLst/>
              <a:cxnLst/>
              <a:rect l="l" t="t" r="r" b="b"/>
              <a:pathLst>
                <a:path w="13931" h="19821" extrusionOk="0">
                  <a:moveTo>
                    <a:pt x="4510" y="0"/>
                  </a:moveTo>
                  <a:lnTo>
                    <a:pt x="0" y="2568"/>
                  </a:lnTo>
                  <a:lnTo>
                    <a:pt x="610" y="3290"/>
                  </a:lnTo>
                  <a:lnTo>
                    <a:pt x="1140" y="3964"/>
                  </a:lnTo>
                  <a:lnTo>
                    <a:pt x="1621" y="4574"/>
                  </a:lnTo>
                  <a:lnTo>
                    <a:pt x="2055" y="5136"/>
                  </a:lnTo>
                  <a:lnTo>
                    <a:pt x="2440" y="5665"/>
                  </a:lnTo>
                  <a:lnTo>
                    <a:pt x="2777" y="6131"/>
                  </a:lnTo>
                  <a:lnTo>
                    <a:pt x="3066" y="6564"/>
                  </a:lnTo>
                  <a:lnTo>
                    <a:pt x="3323" y="6965"/>
                  </a:lnTo>
                  <a:lnTo>
                    <a:pt x="3531" y="7318"/>
                  </a:lnTo>
                  <a:lnTo>
                    <a:pt x="3708" y="7655"/>
                  </a:lnTo>
                  <a:lnTo>
                    <a:pt x="3868" y="7960"/>
                  </a:lnTo>
                  <a:lnTo>
                    <a:pt x="3997" y="8233"/>
                  </a:lnTo>
                  <a:lnTo>
                    <a:pt x="4109" y="8490"/>
                  </a:lnTo>
                  <a:lnTo>
                    <a:pt x="4189" y="8731"/>
                  </a:lnTo>
                  <a:lnTo>
                    <a:pt x="4318" y="9164"/>
                  </a:lnTo>
                  <a:lnTo>
                    <a:pt x="4414" y="9565"/>
                  </a:lnTo>
                  <a:lnTo>
                    <a:pt x="4494" y="9966"/>
                  </a:lnTo>
                  <a:lnTo>
                    <a:pt x="4606" y="10400"/>
                  </a:lnTo>
                  <a:lnTo>
                    <a:pt x="4671" y="10624"/>
                  </a:lnTo>
                  <a:lnTo>
                    <a:pt x="4751" y="10865"/>
                  </a:lnTo>
                  <a:lnTo>
                    <a:pt x="4847" y="11122"/>
                  </a:lnTo>
                  <a:lnTo>
                    <a:pt x="4976" y="11395"/>
                  </a:lnTo>
                  <a:lnTo>
                    <a:pt x="5120" y="11716"/>
                  </a:lnTo>
                  <a:lnTo>
                    <a:pt x="5281" y="12037"/>
                  </a:lnTo>
                  <a:lnTo>
                    <a:pt x="5489" y="12406"/>
                  </a:lnTo>
                  <a:lnTo>
                    <a:pt x="5730" y="12807"/>
                  </a:lnTo>
                  <a:lnTo>
                    <a:pt x="6003" y="13257"/>
                  </a:lnTo>
                  <a:lnTo>
                    <a:pt x="6324" y="13738"/>
                  </a:lnTo>
                  <a:lnTo>
                    <a:pt x="6500" y="13947"/>
                  </a:lnTo>
                  <a:lnTo>
                    <a:pt x="6789" y="14284"/>
                  </a:lnTo>
                  <a:lnTo>
                    <a:pt x="7608" y="15182"/>
                  </a:lnTo>
                  <a:lnTo>
                    <a:pt x="9036" y="16723"/>
                  </a:lnTo>
                  <a:lnTo>
                    <a:pt x="9212" y="16884"/>
                  </a:lnTo>
                  <a:lnTo>
                    <a:pt x="9373" y="16996"/>
                  </a:lnTo>
                  <a:lnTo>
                    <a:pt x="9533" y="17076"/>
                  </a:lnTo>
                  <a:lnTo>
                    <a:pt x="9694" y="17124"/>
                  </a:lnTo>
                  <a:lnTo>
                    <a:pt x="9854" y="17124"/>
                  </a:lnTo>
                  <a:lnTo>
                    <a:pt x="9983" y="17108"/>
                  </a:lnTo>
                  <a:lnTo>
                    <a:pt x="10111" y="17044"/>
                  </a:lnTo>
                  <a:lnTo>
                    <a:pt x="10224" y="16964"/>
                  </a:lnTo>
                  <a:lnTo>
                    <a:pt x="10320" y="16867"/>
                  </a:lnTo>
                  <a:lnTo>
                    <a:pt x="10400" y="16739"/>
                  </a:lnTo>
                  <a:lnTo>
                    <a:pt x="10464" y="16595"/>
                  </a:lnTo>
                  <a:lnTo>
                    <a:pt x="10512" y="16450"/>
                  </a:lnTo>
                  <a:lnTo>
                    <a:pt x="10528" y="16274"/>
                  </a:lnTo>
                  <a:lnTo>
                    <a:pt x="10528" y="16097"/>
                  </a:lnTo>
                  <a:lnTo>
                    <a:pt x="10496" y="15905"/>
                  </a:lnTo>
                  <a:lnTo>
                    <a:pt x="10432" y="15712"/>
                  </a:lnTo>
                  <a:lnTo>
                    <a:pt x="10288" y="15359"/>
                  </a:lnTo>
                  <a:lnTo>
                    <a:pt x="10175" y="15118"/>
                  </a:lnTo>
                  <a:lnTo>
                    <a:pt x="9999" y="14813"/>
                  </a:lnTo>
                  <a:lnTo>
                    <a:pt x="9790" y="14476"/>
                  </a:lnTo>
                  <a:lnTo>
                    <a:pt x="9566" y="14123"/>
                  </a:lnTo>
                  <a:lnTo>
                    <a:pt x="9100" y="13449"/>
                  </a:lnTo>
                  <a:lnTo>
                    <a:pt x="8747" y="12952"/>
                  </a:lnTo>
                  <a:lnTo>
                    <a:pt x="8603" y="12727"/>
                  </a:lnTo>
                  <a:lnTo>
                    <a:pt x="8506" y="12534"/>
                  </a:lnTo>
                  <a:lnTo>
                    <a:pt x="8458" y="12342"/>
                  </a:lnTo>
                  <a:lnTo>
                    <a:pt x="8426" y="12165"/>
                  </a:lnTo>
                  <a:lnTo>
                    <a:pt x="8426" y="12005"/>
                  </a:lnTo>
                  <a:lnTo>
                    <a:pt x="8474" y="11860"/>
                  </a:lnTo>
                  <a:lnTo>
                    <a:pt x="8522" y="11732"/>
                  </a:lnTo>
                  <a:lnTo>
                    <a:pt x="8619" y="11636"/>
                  </a:lnTo>
                  <a:lnTo>
                    <a:pt x="8715" y="11539"/>
                  </a:lnTo>
                  <a:lnTo>
                    <a:pt x="8843" y="11459"/>
                  </a:lnTo>
                  <a:lnTo>
                    <a:pt x="8988" y="11411"/>
                  </a:lnTo>
                  <a:lnTo>
                    <a:pt x="9148" y="11379"/>
                  </a:lnTo>
                  <a:lnTo>
                    <a:pt x="9309" y="11363"/>
                  </a:lnTo>
                  <a:lnTo>
                    <a:pt x="9469" y="11379"/>
                  </a:lnTo>
                  <a:lnTo>
                    <a:pt x="9646" y="11411"/>
                  </a:lnTo>
                  <a:lnTo>
                    <a:pt x="9822" y="11475"/>
                  </a:lnTo>
                  <a:lnTo>
                    <a:pt x="9967" y="11539"/>
                  </a:lnTo>
                  <a:lnTo>
                    <a:pt x="10111" y="11620"/>
                  </a:lnTo>
                  <a:lnTo>
                    <a:pt x="10368" y="11780"/>
                  </a:lnTo>
                  <a:lnTo>
                    <a:pt x="10593" y="11957"/>
                  </a:lnTo>
                  <a:lnTo>
                    <a:pt x="10785" y="12149"/>
                  </a:lnTo>
                  <a:lnTo>
                    <a:pt x="10946" y="12326"/>
                  </a:lnTo>
                  <a:lnTo>
                    <a:pt x="11074" y="12502"/>
                  </a:lnTo>
                  <a:lnTo>
                    <a:pt x="11154" y="12631"/>
                  </a:lnTo>
                  <a:lnTo>
                    <a:pt x="11219" y="12743"/>
                  </a:lnTo>
                  <a:lnTo>
                    <a:pt x="11363" y="13096"/>
                  </a:lnTo>
                  <a:lnTo>
                    <a:pt x="11491" y="13449"/>
                  </a:lnTo>
                  <a:lnTo>
                    <a:pt x="11588" y="13834"/>
                  </a:lnTo>
                  <a:lnTo>
                    <a:pt x="11652" y="14203"/>
                  </a:lnTo>
                  <a:lnTo>
                    <a:pt x="11716" y="14605"/>
                  </a:lnTo>
                  <a:lnTo>
                    <a:pt x="11764" y="14990"/>
                  </a:lnTo>
                  <a:lnTo>
                    <a:pt x="11828" y="15792"/>
                  </a:lnTo>
                  <a:lnTo>
                    <a:pt x="11893" y="16595"/>
                  </a:lnTo>
                  <a:lnTo>
                    <a:pt x="11941" y="17397"/>
                  </a:lnTo>
                  <a:lnTo>
                    <a:pt x="11989" y="17798"/>
                  </a:lnTo>
                  <a:lnTo>
                    <a:pt x="12037" y="18184"/>
                  </a:lnTo>
                  <a:lnTo>
                    <a:pt x="12117" y="18569"/>
                  </a:lnTo>
                  <a:lnTo>
                    <a:pt x="12198" y="18938"/>
                  </a:lnTo>
                  <a:lnTo>
                    <a:pt x="12262" y="19130"/>
                  </a:lnTo>
                  <a:lnTo>
                    <a:pt x="12342" y="19291"/>
                  </a:lnTo>
                  <a:lnTo>
                    <a:pt x="12438" y="19435"/>
                  </a:lnTo>
                  <a:lnTo>
                    <a:pt x="12535" y="19564"/>
                  </a:lnTo>
                  <a:lnTo>
                    <a:pt x="12647" y="19660"/>
                  </a:lnTo>
                  <a:lnTo>
                    <a:pt x="12775" y="19740"/>
                  </a:lnTo>
                  <a:lnTo>
                    <a:pt x="12904" y="19788"/>
                  </a:lnTo>
                  <a:lnTo>
                    <a:pt x="13016" y="19820"/>
                  </a:lnTo>
                  <a:lnTo>
                    <a:pt x="13144" y="19820"/>
                  </a:lnTo>
                  <a:lnTo>
                    <a:pt x="13273" y="19804"/>
                  </a:lnTo>
                  <a:lnTo>
                    <a:pt x="13385" y="19756"/>
                  </a:lnTo>
                  <a:lnTo>
                    <a:pt x="13481" y="19692"/>
                  </a:lnTo>
                  <a:lnTo>
                    <a:pt x="13578" y="19580"/>
                  </a:lnTo>
                  <a:lnTo>
                    <a:pt x="13658" y="19451"/>
                  </a:lnTo>
                  <a:lnTo>
                    <a:pt x="13722" y="19307"/>
                  </a:lnTo>
                  <a:lnTo>
                    <a:pt x="13770" y="19114"/>
                  </a:lnTo>
                  <a:lnTo>
                    <a:pt x="13851" y="18488"/>
                  </a:lnTo>
                  <a:lnTo>
                    <a:pt x="13915" y="17911"/>
                  </a:lnTo>
                  <a:lnTo>
                    <a:pt x="13931" y="17349"/>
                  </a:lnTo>
                  <a:lnTo>
                    <a:pt x="13931" y="16787"/>
                  </a:lnTo>
                  <a:lnTo>
                    <a:pt x="13899" y="15568"/>
                  </a:lnTo>
                  <a:lnTo>
                    <a:pt x="13883" y="14845"/>
                  </a:lnTo>
                  <a:lnTo>
                    <a:pt x="13867" y="14027"/>
                  </a:lnTo>
                  <a:lnTo>
                    <a:pt x="13851" y="13032"/>
                  </a:lnTo>
                  <a:lnTo>
                    <a:pt x="13835" y="12598"/>
                  </a:lnTo>
                  <a:lnTo>
                    <a:pt x="13819" y="12229"/>
                  </a:lnTo>
                  <a:lnTo>
                    <a:pt x="13770" y="11876"/>
                  </a:lnTo>
                  <a:lnTo>
                    <a:pt x="13722" y="11571"/>
                  </a:lnTo>
                  <a:lnTo>
                    <a:pt x="13658" y="11282"/>
                  </a:lnTo>
                  <a:lnTo>
                    <a:pt x="13578" y="10994"/>
                  </a:lnTo>
                  <a:lnTo>
                    <a:pt x="13465" y="10721"/>
                  </a:lnTo>
                  <a:lnTo>
                    <a:pt x="13337" y="10464"/>
                  </a:lnTo>
                  <a:lnTo>
                    <a:pt x="13177" y="10191"/>
                  </a:lnTo>
                  <a:lnTo>
                    <a:pt x="12984" y="9902"/>
                  </a:lnTo>
                  <a:lnTo>
                    <a:pt x="12759" y="9581"/>
                  </a:lnTo>
                  <a:lnTo>
                    <a:pt x="12502" y="9244"/>
                  </a:lnTo>
                  <a:lnTo>
                    <a:pt x="11877" y="8474"/>
                  </a:lnTo>
                  <a:lnTo>
                    <a:pt x="11090" y="7527"/>
                  </a:lnTo>
                  <a:lnTo>
                    <a:pt x="10143" y="6420"/>
                  </a:lnTo>
                  <a:lnTo>
                    <a:pt x="8041" y="4028"/>
                  </a:lnTo>
                  <a:lnTo>
                    <a:pt x="6003" y="1733"/>
                  </a:lnTo>
                  <a:lnTo>
                    <a:pt x="5168" y="770"/>
                  </a:lnTo>
                  <a:lnTo>
                    <a:pt x="4510"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3;p13">
              <a:extLst>
                <a:ext uri="{FF2B5EF4-FFF2-40B4-BE49-F238E27FC236}">
                  <a16:creationId xmlns:a16="http://schemas.microsoft.com/office/drawing/2014/main" id="{8A44CB44-3E26-CE36-8EB4-84EAC1483FEB}"/>
                </a:ext>
              </a:extLst>
            </p:cNvPr>
            <p:cNvSpPr/>
            <p:nvPr/>
          </p:nvSpPr>
          <p:spPr>
            <a:xfrm>
              <a:off x="5382975" y="2218150"/>
              <a:ext cx="348275" cy="495525"/>
            </a:xfrm>
            <a:custGeom>
              <a:avLst/>
              <a:gdLst/>
              <a:ahLst/>
              <a:cxnLst/>
              <a:rect l="l" t="t" r="r" b="b"/>
              <a:pathLst>
                <a:path w="13931" h="19821" fill="none" extrusionOk="0">
                  <a:moveTo>
                    <a:pt x="4510" y="0"/>
                  </a:moveTo>
                  <a:lnTo>
                    <a:pt x="4510" y="0"/>
                  </a:lnTo>
                  <a:lnTo>
                    <a:pt x="5168" y="770"/>
                  </a:lnTo>
                  <a:lnTo>
                    <a:pt x="6003" y="1733"/>
                  </a:lnTo>
                  <a:lnTo>
                    <a:pt x="8041" y="4028"/>
                  </a:lnTo>
                  <a:lnTo>
                    <a:pt x="10143" y="6420"/>
                  </a:lnTo>
                  <a:lnTo>
                    <a:pt x="11090" y="7527"/>
                  </a:lnTo>
                  <a:lnTo>
                    <a:pt x="11877" y="8474"/>
                  </a:lnTo>
                  <a:lnTo>
                    <a:pt x="11877" y="8474"/>
                  </a:lnTo>
                  <a:lnTo>
                    <a:pt x="12502" y="9244"/>
                  </a:lnTo>
                  <a:lnTo>
                    <a:pt x="12759" y="9581"/>
                  </a:lnTo>
                  <a:lnTo>
                    <a:pt x="12984" y="9902"/>
                  </a:lnTo>
                  <a:lnTo>
                    <a:pt x="13177" y="10191"/>
                  </a:lnTo>
                  <a:lnTo>
                    <a:pt x="13337" y="10464"/>
                  </a:lnTo>
                  <a:lnTo>
                    <a:pt x="13465" y="10721"/>
                  </a:lnTo>
                  <a:lnTo>
                    <a:pt x="13578" y="10994"/>
                  </a:lnTo>
                  <a:lnTo>
                    <a:pt x="13658" y="11282"/>
                  </a:lnTo>
                  <a:lnTo>
                    <a:pt x="13722" y="11571"/>
                  </a:lnTo>
                  <a:lnTo>
                    <a:pt x="13770" y="11876"/>
                  </a:lnTo>
                  <a:lnTo>
                    <a:pt x="13819" y="12229"/>
                  </a:lnTo>
                  <a:lnTo>
                    <a:pt x="13835" y="12598"/>
                  </a:lnTo>
                  <a:lnTo>
                    <a:pt x="13851" y="13032"/>
                  </a:lnTo>
                  <a:lnTo>
                    <a:pt x="13867" y="14027"/>
                  </a:lnTo>
                  <a:lnTo>
                    <a:pt x="13867" y="14027"/>
                  </a:lnTo>
                  <a:lnTo>
                    <a:pt x="13883" y="14845"/>
                  </a:lnTo>
                  <a:lnTo>
                    <a:pt x="13899" y="15568"/>
                  </a:lnTo>
                  <a:lnTo>
                    <a:pt x="13931" y="16787"/>
                  </a:lnTo>
                  <a:lnTo>
                    <a:pt x="13931" y="17349"/>
                  </a:lnTo>
                  <a:lnTo>
                    <a:pt x="13915" y="17911"/>
                  </a:lnTo>
                  <a:lnTo>
                    <a:pt x="13851" y="18488"/>
                  </a:lnTo>
                  <a:lnTo>
                    <a:pt x="13770" y="19114"/>
                  </a:lnTo>
                  <a:lnTo>
                    <a:pt x="13770" y="19114"/>
                  </a:lnTo>
                  <a:lnTo>
                    <a:pt x="13722" y="19307"/>
                  </a:lnTo>
                  <a:lnTo>
                    <a:pt x="13658" y="19451"/>
                  </a:lnTo>
                  <a:lnTo>
                    <a:pt x="13578" y="19580"/>
                  </a:lnTo>
                  <a:lnTo>
                    <a:pt x="13481" y="19692"/>
                  </a:lnTo>
                  <a:lnTo>
                    <a:pt x="13385" y="19756"/>
                  </a:lnTo>
                  <a:lnTo>
                    <a:pt x="13273" y="19804"/>
                  </a:lnTo>
                  <a:lnTo>
                    <a:pt x="13144" y="19820"/>
                  </a:lnTo>
                  <a:lnTo>
                    <a:pt x="13016" y="19820"/>
                  </a:lnTo>
                  <a:lnTo>
                    <a:pt x="12904" y="19788"/>
                  </a:lnTo>
                  <a:lnTo>
                    <a:pt x="12775" y="19740"/>
                  </a:lnTo>
                  <a:lnTo>
                    <a:pt x="12647" y="19660"/>
                  </a:lnTo>
                  <a:lnTo>
                    <a:pt x="12535" y="19564"/>
                  </a:lnTo>
                  <a:lnTo>
                    <a:pt x="12438" y="19435"/>
                  </a:lnTo>
                  <a:lnTo>
                    <a:pt x="12342" y="19291"/>
                  </a:lnTo>
                  <a:lnTo>
                    <a:pt x="12262" y="19130"/>
                  </a:lnTo>
                  <a:lnTo>
                    <a:pt x="12198" y="18938"/>
                  </a:lnTo>
                  <a:lnTo>
                    <a:pt x="12198" y="18938"/>
                  </a:lnTo>
                  <a:lnTo>
                    <a:pt x="12117" y="18569"/>
                  </a:lnTo>
                  <a:lnTo>
                    <a:pt x="12037" y="18184"/>
                  </a:lnTo>
                  <a:lnTo>
                    <a:pt x="11989" y="17798"/>
                  </a:lnTo>
                  <a:lnTo>
                    <a:pt x="11941" y="17397"/>
                  </a:lnTo>
                  <a:lnTo>
                    <a:pt x="11893" y="16595"/>
                  </a:lnTo>
                  <a:lnTo>
                    <a:pt x="11828" y="15792"/>
                  </a:lnTo>
                  <a:lnTo>
                    <a:pt x="11764" y="14990"/>
                  </a:lnTo>
                  <a:lnTo>
                    <a:pt x="11716" y="14605"/>
                  </a:lnTo>
                  <a:lnTo>
                    <a:pt x="11652" y="14203"/>
                  </a:lnTo>
                  <a:lnTo>
                    <a:pt x="11588" y="13834"/>
                  </a:lnTo>
                  <a:lnTo>
                    <a:pt x="11491" y="13449"/>
                  </a:lnTo>
                  <a:lnTo>
                    <a:pt x="11363" y="13096"/>
                  </a:lnTo>
                  <a:lnTo>
                    <a:pt x="11219" y="12743"/>
                  </a:lnTo>
                  <a:lnTo>
                    <a:pt x="11219" y="12743"/>
                  </a:lnTo>
                  <a:lnTo>
                    <a:pt x="11154" y="12631"/>
                  </a:lnTo>
                  <a:lnTo>
                    <a:pt x="11074" y="12502"/>
                  </a:lnTo>
                  <a:lnTo>
                    <a:pt x="10946" y="12326"/>
                  </a:lnTo>
                  <a:lnTo>
                    <a:pt x="10785" y="12149"/>
                  </a:lnTo>
                  <a:lnTo>
                    <a:pt x="10593" y="11957"/>
                  </a:lnTo>
                  <a:lnTo>
                    <a:pt x="10368" y="11780"/>
                  </a:lnTo>
                  <a:lnTo>
                    <a:pt x="10111" y="11620"/>
                  </a:lnTo>
                  <a:lnTo>
                    <a:pt x="9967" y="11539"/>
                  </a:lnTo>
                  <a:lnTo>
                    <a:pt x="9822" y="11475"/>
                  </a:lnTo>
                  <a:lnTo>
                    <a:pt x="9822" y="11475"/>
                  </a:lnTo>
                  <a:lnTo>
                    <a:pt x="9646" y="11411"/>
                  </a:lnTo>
                  <a:lnTo>
                    <a:pt x="9469" y="11379"/>
                  </a:lnTo>
                  <a:lnTo>
                    <a:pt x="9309" y="11363"/>
                  </a:lnTo>
                  <a:lnTo>
                    <a:pt x="9148" y="11379"/>
                  </a:lnTo>
                  <a:lnTo>
                    <a:pt x="8988" y="11411"/>
                  </a:lnTo>
                  <a:lnTo>
                    <a:pt x="8843" y="11459"/>
                  </a:lnTo>
                  <a:lnTo>
                    <a:pt x="8715" y="11539"/>
                  </a:lnTo>
                  <a:lnTo>
                    <a:pt x="8619" y="11636"/>
                  </a:lnTo>
                  <a:lnTo>
                    <a:pt x="8522" y="11732"/>
                  </a:lnTo>
                  <a:lnTo>
                    <a:pt x="8474" y="11860"/>
                  </a:lnTo>
                  <a:lnTo>
                    <a:pt x="8426" y="12005"/>
                  </a:lnTo>
                  <a:lnTo>
                    <a:pt x="8426" y="12165"/>
                  </a:lnTo>
                  <a:lnTo>
                    <a:pt x="8458" y="12342"/>
                  </a:lnTo>
                  <a:lnTo>
                    <a:pt x="8506" y="12534"/>
                  </a:lnTo>
                  <a:lnTo>
                    <a:pt x="8603" y="12727"/>
                  </a:lnTo>
                  <a:lnTo>
                    <a:pt x="8747" y="12952"/>
                  </a:lnTo>
                  <a:lnTo>
                    <a:pt x="8747" y="12952"/>
                  </a:lnTo>
                  <a:lnTo>
                    <a:pt x="9100" y="13449"/>
                  </a:lnTo>
                  <a:lnTo>
                    <a:pt x="9566" y="14123"/>
                  </a:lnTo>
                  <a:lnTo>
                    <a:pt x="9790" y="14476"/>
                  </a:lnTo>
                  <a:lnTo>
                    <a:pt x="9999" y="14813"/>
                  </a:lnTo>
                  <a:lnTo>
                    <a:pt x="10175" y="15118"/>
                  </a:lnTo>
                  <a:lnTo>
                    <a:pt x="10288" y="15359"/>
                  </a:lnTo>
                  <a:lnTo>
                    <a:pt x="10288" y="15359"/>
                  </a:lnTo>
                  <a:lnTo>
                    <a:pt x="10432" y="15712"/>
                  </a:lnTo>
                  <a:lnTo>
                    <a:pt x="10432" y="15712"/>
                  </a:lnTo>
                  <a:lnTo>
                    <a:pt x="10496" y="15905"/>
                  </a:lnTo>
                  <a:lnTo>
                    <a:pt x="10528" y="16097"/>
                  </a:lnTo>
                  <a:lnTo>
                    <a:pt x="10528" y="16274"/>
                  </a:lnTo>
                  <a:lnTo>
                    <a:pt x="10512" y="16450"/>
                  </a:lnTo>
                  <a:lnTo>
                    <a:pt x="10464" y="16595"/>
                  </a:lnTo>
                  <a:lnTo>
                    <a:pt x="10400" y="16739"/>
                  </a:lnTo>
                  <a:lnTo>
                    <a:pt x="10320" y="16867"/>
                  </a:lnTo>
                  <a:lnTo>
                    <a:pt x="10224" y="16964"/>
                  </a:lnTo>
                  <a:lnTo>
                    <a:pt x="10111" y="17044"/>
                  </a:lnTo>
                  <a:lnTo>
                    <a:pt x="9983" y="17108"/>
                  </a:lnTo>
                  <a:lnTo>
                    <a:pt x="9854" y="17124"/>
                  </a:lnTo>
                  <a:lnTo>
                    <a:pt x="9694" y="17124"/>
                  </a:lnTo>
                  <a:lnTo>
                    <a:pt x="9533" y="17076"/>
                  </a:lnTo>
                  <a:lnTo>
                    <a:pt x="9373" y="16996"/>
                  </a:lnTo>
                  <a:lnTo>
                    <a:pt x="9212" y="16884"/>
                  </a:lnTo>
                  <a:lnTo>
                    <a:pt x="9036" y="16723"/>
                  </a:lnTo>
                  <a:lnTo>
                    <a:pt x="9036" y="16723"/>
                  </a:lnTo>
                  <a:lnTo>
                    <a:pt x="7608" y="15182"/>
                  </a:lnTo>
                  <a:lnTo>
                    <a:pt x="6789" y="14284"/>
                  </a:lnTo>
                  <a:lnTo>
                    <a:pt x="6500" y="13947"/>
                  </a:lnTo>
                  <a:lnTo>
                    <a:pt x="6324" y="13738"/>
                  </a:lnTo>
                  <a:lnTo>
                    <a:pt x="6324" y="13738"/>
                  </a:lnTo>
                  <a:lnTo>
                    <a:pt x="6003" y="13257"/>
                  </a:lnTo>
                  <a:lnTo>
                    <a:pt x="5730" y="12807"/>
                  </a:lnTo>
                  <a:lnTo>
                    <a:pt x="5489" y="12406"/>
                  </a:lnTo>
                  <a:lnTo>
                    <a:pt x="5281" y="12037"/>
                  </a:lnTo>
                  <a:lnTo>
                    <a:pt x="5120" y="11716"/>
                  </a:lnTo>
                  <a:lnTo>
                    <a:pt x="4976" y="11395"/>
                  </a:lnTo>
                  <a:lnTo>
                    <a:pt x="4847" y="11122"/>
                  </a:lnTo>
                  <a:lnTo>
                    <a:pt x="4751" y="10865"/>
                  </a:lnTo>
                  <a:lnTo>
                    <a:pt x="4671" y="10624"/>
                  </a:lnTo>
                  <a:lnTo>
                    <a:pt x="4606" y="10400"/>
                  </a:lnTo>
                  <a:lnTo>
                    <a:pt x="4494" y="9966"/>
                  </a:lnTo>
                  <a:lnTo>
                    <a:pt x="4414" y="9565"/>
                  </a:lnTo>
                  <a:lnTo>
                    <a:pt x="4318" y="9164"/>
                  </a:lnTo>
                  <a:lnTo>
                    <a:pt x="4189" y="8731"/>
                  </a:lnTo>
                  <a:lnTo>
                    <a:pt x="4109" y="8490"/>
                  </a:lnTo>
                  <a:lnTo>
                    <a:pt x="3997" y="8233"/>
                  </a:lnTo>
                  <a:lnTo>
                    <a:pt x="3868" y="7960"/>
                  </a:lnTo>
                  <a:lnTo>
                    <a:pt x="3708" y="7655"/>
                  </a:lnTo>
                  <a:lnTo>
                    <a:pt x="3531" y="7318"/>
                  </a:lnTo>
                  <a:lnTo>
                    <a:pt x="3323" y="6965"/>
                  </a:lnTo>
                  <a:lnTo>
                    <a:pt x="3066" y="6564"/>
                  </a:lnTo>
                  <a:lnTo>
                    <a:pt x="2777" y="6131"/>
                  </a:lnTo>
                  <a:lnTo>
                    <a:pt x="2440" y="5665"/>
                  </a:lnTo>
                  <a:lnTo>
                    <a:pt x="2055" y="5136"/>
                  </a:lnTo>
                  <a:lnTo>
                    <a:pt x="1621" y="4574"/>
                  </a:lnTo>
                  <a:lnTo>
                    <a:pt x="1140" y="3964"/>
                  </a:lnTo>
                  <a:lnTo>
                    <a:pt x="610" y="3290"/>
                  </a:lnTo>
                  <a:lnTo>
                    <a:pt x="0" y="2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4;p13">
              <a:extLst>
                <a:ext uri="{FF2B5EF4-FFF2-40B4-BE49-F238E27FC236}">
                  <a16:creationId xmlns:a16="http://schemas.microsoft.com/office/drawing/2014/main" id="{4079D146-55AC-EDE0-52E1-8CEDB4C47228}"/>
                </a:ext>
              </a:extLst>
            </p:cNvPr>
            <p:cNvSpPr/>
            <p:nvPr/>
          </p:nvSpPr>
          <p:spPr>
            <a:xfrm>
              <a:off x="5535850" y="2485350"/>
              <a:ext cx="304550" cy="455025"/>
            </a:xfrm>
            <a:custGeom>
              <a:avLst/>
              <a:gdLst/>
              <a:ahLst/>
              <a:cxnLst/>
              <a:rect l="l" t="t" r="r" b="b"/>
              <a:pathLst>
                <a:path w="12182" h="18201" extrusionOk="0">
                  <a:moveTo>
                    <a:pt x="2038" y="1"/>
                  </a:moveTo>
                  <a:lnTo>
                    <a:pt x="321" y="1461"/>
                  </a:lnTo>
                  <a:lnTo>
                    <a:pt x="1188" y="1910"/>
                  </a:lnTo>
                  <a:lnTo>
                    <a:pt x="1605" y="2151"/>
                  </a:lnTo>
                  <a:lnTo>
                    <a:pt x="2006" y="2392"/>
                  </a:lnTo>
                  <a:lnTo>
                    <a:pt x="2407" y="2649"/>
                  </a:lnTo>
                  <a:lnTo>
                    <a:pt x="2777" y="2922"/>
                  </a:lnTo>
                  <a:lnTo>
                    <a:pt x="3130" y="3227"/>
                  </a:lnTo>
                  <a:lnTo>
                    <a:pt x="3290" y="3387"/>
                  </a:lnTo>
                  <a:lnTo>
                    <a:pt x="3435" y="3547"/>
                  </a:lnTo>
                  <a:lnTo>
                    <a:pt x="3531" y="3660"/>
                  </a:lnTo>
                  <a:lnTo>
                    <a:pt x="3659" y="3868"/>
                  </a:lnTo>
                  <a:lnTo>
                    <a:pt x="3820" y="4125"/>
                  </a:lnTo>
                  <a:lnTo>
                    <a:pt x="3964" y="4430"/>
                  </a:lnTo>
                  <a:lnTo>
                    <a:pt x="4044" y="4591"/>
                  </a:lnTo>
                  <a:lnTo>
                    <a:pt x="4109" y="4767"/>
                  </a:lnTo>
                  <a:lnTo>
                    <a:pt x="4157" y="4944"/>
                  </a:lnTo>
                  <a:lnTo>
                    <a:pt x="4189" y="5120"/>
                  </a:lnTo>
                  <a:lnTo>
                    <a:pt x="4221" y="5297"/>
                  </a:lnTo>
                  <a:lnTo>
                    <a:pt x="4221" y="5473"/>
                  </a:lnTo>
                  <a:lnTo>
                    <a:pt x="4205" y="5634"/>
                  </a:lnTo>
                  <a:lnTo>
                    <a:pt x="4157" y="5794"/>
                  </a:lnTo>
                  <a:lnTo>
                    <a:pt x="4125" y="5907"/>
                  </a:lnTo>
                  <a:lnTo>
                    <a:pt x="4076" y="6003"/>
                  </a:lnTo>
                  <a:lnTo>
                    <a:pt x="4028" y="6067"/>
                  </a:lnTo>
                  <a:lnTo>
                    <a:pt x="3964" y="6131"/>
                  </a:lnTo>
                  <a:lnTo>
                    <a:pt x="3916" y="6179"/>
                  </a:lnTo>
                  <a:lnTo>
                    <a:pt x="3852" y="6212"/>
                  </a:lnTo>
                  <a:lnTo>
                    <a:pt x="3788" y="6244"/>
                  </a:lnTo>
                  <a:lnTo>
                    <a:pt x="3643" y="6244"/>
                  </a:lnTo>
                  <a:lnTo>
                    <a:pt x="3563" y="6228"/>
                  </a:lnTo>
                  <a:lnTo>
                    <a:pt x="3402" y="6179"/>
                  </a:lnTo>
                  <a:lnTo>
                    <a:pt x="3226" y="6083"/>
                  </a:lnTo>
                  <a:lnTo>
                    <a:pt x="3033" y="5955"/>
                  </a:lnTo>
                  <a:lnTo>
                    <a:pt x="2953" y="5875"/>
                  </a:lnTo>
                  <a:lnTo>
                    <a:pt x="2873" y="5746"/>
                  </a:lnTo>
                  <a:lnTo>
                    <a:pt x="2793" y="5602"/>
                  </a:lnTo>
                  <a:lnTo>
                    <a:pt x="2712" y="5425"/>
                  </a:lnTo>
                  <a:lnTo>
                    <a:pt x="2568" y="5008"/>
                  </a:lnTo>
                  <a:lnTo>
                    <a:pt x="2439" y="4559"/>
                  </a:lnTo>
                  <a:lnTo>
                    <a:pt x="2295" y="4093"/>
                  </a:lnTo>
                  <a:lnTo>
                    <a:pt x="2167" y="3660"/>
                  </a:lnTo>
                  <a:lnTo>
                    <a:pt x="2102" y="3483"/>
                  </a:lnTo>
                  <a:lnTo>
                    <a:pt x="2022" y="3323"/>
                  </a:lnTo>
                  <a:lnTo>
                    <a:pt x="1958" y="3178"/>
                  </a:lnTo>
                  <a:lnTo>
                    <a:pt x="1878" y="3082"/>
                  </a:lnTo>
                  <a:lnTo>
                    <a:pt x="1621" y="2809"/>
                  </a:lnTo>
                  <a:lnTo>
                    <a:pt x="1461" y="2681"/>
                  </a:lnTo>
                  <a:lnTo>
                    <a:pt x="1300" y="2585"/>
                  </a:lnTo>
                  <a:lnTo>
                    <a:pt x="1140" y="2504"/>
                  </a:lnTo>
                  <a:lnTo>
                    <a:pt x="963" y="2440"/>
                  </a:lnTo>
                  <a:lnTo>
                    <a:pt x="803" y="2424"/>
                  </a:lnTo>
                  <a:lnTo>
                    <a:pt x="658" y="2424"/>
                  </a:lnTo>
                  <a:lnTo>
                    <a:pt x="514" y="2440"/>
                  </a:lnTo>
                  <a:lnTo>
                    <a:pt x="369" y="2488"/>
                  </a:lnTo>
                  <a:lnTo>
                    <a:pt x="257" y="2569"/>
                  </a:lnTo>
                  <a:lnTo>
                    <a:pt x="161" y="2665"/>
                  </a:lnTo>
                  <a:lnTo>
                    <a:pt x="80" y="2777"/>
                  </a:lnTo>
                  <a:lnTo>
                    <a:pt x="32" y="2922"/>
                  </a:lnTo>
                  <a:lnTo>
                    <a:pt x="0" y="3082"/>
                  </a:lnTo>
                  <a:lnTo>
                    <a:pt x="0" y="3259"/>
                  </a:lnTo>
                  <a:lnTo>
                    <a:pt x="48" y="3467"/>
                  </a:lnTo>
                  <a:lnTo>
                    <a:pt x="128" y="3692"/>
                  </a:lnTo>
                  <a:lnTo>
                    <a:pt x="241" y="3981"/>
                  </a:lnTo>
                  <a:lnTo>
                    <a:pt x="369" y="4382"/>
                  </a:lnTo>
                  <a:lnTo>
                    <a:pt x="706" y="5393"/>
                  </a:lnTo>
                  <a:lnTo>
                    <a:pt x="899" y="5923"/>
                  </a:lnTo>
                  <a:lnTo>
                    <a:pt x="1107" y="6436"/>
                  </a:lnTo>
                  <a:lnTo>
                    <a:pt x="1220" y="6677"/>
                  </a:lnTo>
                  <a:lnTo>
                    <a:pt x="1348" y="6886"/>
                  </a:lnTo>
                  <a:lnTo>
                    <a:pt x="1461" y="7078"/>
                  </a:lnTo>
                  <a:lnTo>
                    <a:pt x="1573" y="7239"/>
                  </a:lnTo>
                  <a:lnTo>
                    <a:pt x="2263" y="8041"/>
                  </a:lnTo>
                  <a:lnTo>
                    <a:pt x="2825" y="8667"/>
                  </a:lnTo>
                  <a:lnTo>
                    <a:pt x="3274" y="9132"/>
                  </a:lnTo>
                  <a:lnTo>
                    <a:pt x="3627" y="9486"/>
                  </a:lnTo>
                  <a:lnTo>
                    <a:pt x="3900" y="9758"/>
                  </a:lnTo>
                  <a:lnTo>
                    <a:pt x="4125" y="9983"/>
                  </a:lnTo>
                  <a:lnTo>
                    <a:pt x="4301" y="10208"/>
                  </a:lnTo>
                  <a:lnTo>
                    <a:pt x="4462" y="10481"/>
                  </a:lnTo>
                  <a:lnTo>
                    <a:pt x="4606" y="10802"/>
                  </a:lnTo>
                  <a:lnTo>
                    <a:pt x="4783" y="11235"/>
                  </a:lnTo>
                  <a:lnTo>
                    <a:pt x="4991" y="11829"/>
                  </a:lnTo>
                  <a:lnTo>
                    <a:pt x="5232" y="12583"/>
                  </a:lnTo>
                  <a:lnTo>
                    <a:pt x="5970" y="14798"/>
                  </a:lnTo>
                  <a:lnTo>
                    <a:pt x="6484" y="16338"/>
                  </a:lnTo>
                  <a:lnTo>
                    <a:pt x="7110" y="18200"/>
                  </a:lnTo>
                  <a:lnTo>
                    <a:pt x="12181" y="16354"/>
                  </a:lnTo>
                  <a:lnTo>
                    <a:pt x="12149" y="16066"/>
                  </a:lnTo>
                  <a:lnTo>
                    <a:pt x="12085" y="15777"/>
                  </a:lnTo>
                  <a:lnTo>
                    <a:pt x="12021" y="15440"/>
                  </a:lnTo>
                  <a:lnTo>
                    <a:pt x="11940" y="15103"/>
                  </a:lnTo>
                  <a:lnTo>
                    <a:pt x="11716" y="14364"/>
                  </a:lnTo>
                  <a:lnTo>
                    <a:pt x="11443" y="13578"/>
                  </a:lnTo>
                  <a:lnTo>
                    <a:pt x="11122" y="12760"/>
                  </a:lnTo>
                  <a:lnTo>
                    <a:pt x="10785" y="11893"/>
                  </a:lnTo>
                  <a:lnTo>
                    <a:pt x="10063" y="10160"/>
                  </a:lnTo>
                  <a:lnTo>
                    <a:pt x="9966" y="9871"/>
                  </a:lnTo>
                  <a:lnTo>
                    <a:pt x="9870" y="9550"/>
                  </a:lnTo>
                  <a:lnTo>
                    <a:pt x="9774" y="9181"/>
                  </a:lnTo>
                  <a:lnTo>
                    <a:pt x="9694" y="8812"/>
                  </a:lnTo>
                  <a:lnTo>
                    <a:pt x="9565" y="7993"/>
                  </a:lnTo>
                  <a:lnTo>
                    <a:pt x="9437" y="7158"/>
                  </a:lnTo>
                  <a:lnTo>
                    <a:pt x="9324" y="6340"/>
                  </a:lnTo>
                  <a:lnTo>
                    <a:pt x="9212" y="5586"/>
                  </a:lnTo>
                  <a:lnTo>
                    <a:pt x="9148" y="5249"/>
                  </a:lnTo>
                  <a:lnTo>
                    <a:pt x="9084" y="4944"/>
                  </a:lnTo>
                  <a:lnTo>
                    <a:pt x="9003" y="4687"/>
                  </a:lnTo>
                  <a:lnTo>
                    <a:pt x="8923" y="4462"/>
                  </a:lnTo>
                  <a:lnTo>
                    <a:pt x="8715" y="4029"/>
                  </a:lnTo>
                  <a:lnTo>
                    <a:pt x="8602" y="3836"/>
                  </a:lnTo>
                  <a:lnTo>
                    <a:pt x="8490" y="3644"/>
                  </a:lnTo>
                  <a:lnTo>
                    <a:pt x="8362" y="3467"/>
                  </a:lnTo>
                  <a:lnTo>
                    <a:pt x="8249" y="3291"/>
                  </a:lnTo>
                  <a:lnTo>
                    <a:pt x="7976" y="2986"/>
                  </a:lnTo>
                  <a:lnTo>
                    <a:pt x="7704" y="2729"/>
                  </a:lnTo>
                  <a:lnTo>
                    <a:pt x="7399" y="2488"/>
                  </a:lnTo>
                  <a:lnTo>
                    <a:pt x="7078" y="2264"/>
                  </a:lnTo>
                  <a:lnTo>
                    <a:pt x="6741" y="2071"/>
                  </a:lnTo>
                  <a:lnTo>
                    <a:pt x="6387" y="1894"/>
                  </a:lnTo>
                  <a:lnTo>
                    <a:pt x="6002" y="1718"/>
                  </a:lnTo>
                  <a:lnTo>
                    <a:pt x="5200" y="1381"/>
                  </a:lnTo>
                  <a:lnTo>
                    <a:pt x="4301" y="1012"/>
                  </a:lnTo>
                  <a:lnTo>
                    <a:pt x="3820" y="819"/>
                  </a:lnTo>
                  <a:lnTo>
                    <a:pt x="3322" y="594"/>
                  </a:lnTo>
                  <a:lnTo>
                    <a:pt x="2038"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5;p13">
              <a:extLst>
                <a:ext uri="{FF2B5EF4-FFF2-40B4-BE49-F238E27FC236}">
                  <a16:creationId xmlns:a16="http://schemas.microsoft.com/office/drawing/2014/main" id="{592253CB-136F-066C-D4BF-E78D4A262FDD}"/>
                </a:ext>
              </a:extLst>
            </p:cNvPr>
            <p:cNvSpPr/>
            <p:nvPr/>
          </p:nvSpPr>
          <p:spPr>
            <a:xfrm>
              <a:off x="5382975" y="2282325"/>
              <a:ext cx="263225" cy="363950"/>
            </a:xfrm>
            <a:custGeom>
              <a:avLst/>
              <a:gdLst/>
              <a:ahLst/>
              <a:cxnLst/>
              <a:rect l="l" t="t" r="r" b="b"/>
              <a:pathLst>
                <a:path w="10529" h="14558" extrusionOk="0">
                  <a:moveTo>
                    <a:pt x="0" y="1"/>
                  </a:moveTo>
                  <a:lnTo>
                    <a:pt x="610" y="723"/>
                  </a:lnTo>
                  <a:lnTo>
                    <a:pt x="1140" y="1397"/>
                  </a:lnTo>
                  <a:lnTo>
                    <a:pt x="1621" y="2007"/>
                  </a:lnTo>
                  <a:lnTo>
                    <a:pt x="2055" y="2569"/>
                  </a:lnTo>
                  <a:lnTo>
                    <a:pt x="2440" y="3098"/>
                  </a:lnTo>
                  <a:lnTo>
                    <a:pt x="2777" y="3564"/>
                  </a:lnTo>
                  <a:lnTo>
                    <a:pt x="3066" y="3997"/>
                  </a:lnTo>
                  <a:lnTo>
                    <a:pt x="3323" y="4398"/>
                  </a:lnTo>
                  <a:lnTo>
                    <a:pt x="3531" y="4751"/>
                  </a:lnTo>
                  <a:lnTo>
                    <a:pt x="3708" y="5088"/>
                  </a:lnTo>
                  <a:lnTo>
                    <a:pt x="3868" y="5393"/>
                  </a:lnTo>
                  <a:lnTo>
                    <a:pt x="3997" y="5666"/>
                  </a:lnTo>
                  <a:lnTo>
                    <a:pt x="4109" y="5923"/>
                  </a:lnTo>
                  <a:lnTo>
                    <a:pt x="4189" y="6164"/>
                  </a:lnTo>
                  <a:lnTo>
                    <a:pt x="4318" y="6597"/>
                  </a:lnTo>
                  <a:lnTo>
                    <a:pt x="4414" y="6998"/>
                  </a:lnTo>
                  <a:lnTo>
                    <a:pt x="4494" y="7399"/>
                  </a:lnTo>
                  <a:lnTo>
                    <a:pt x="4606" y="7833"/>
                  </a:lnTo>
                  <a:lnTo>
                    <a:pt x="4671" y="8057"/>
                  </a:lnTo>
                  <a:lnTo>
                    <a:pt x="4751" y="8298"/>
                  </a:lnTo>
                  <a:lnTo>
                    <a:pt x="4847" y="8555"/>
                  </a:lnTo>
                  <a:lnTo>
                    <a:pt x="4976" y="8828"/>
                  </a:lnTo>
                  <a:lnTo>
                    <a:pt x="5120" y="9149"/>
                  </a:lnTo>
                  <a:lnTo>
                    <a:pt x="5281" y="9470"/>
                  </a:lnTo>
                  <a:lnTo>
                    <a:pt x="5489" y="9839"/>
                  </a:lnTo>
                  <a:lnTo>
                    <a:pt x="5730" y="10240"/>
                  </a:lnTo>
                  <a:lnTo>
                    <a:pt x="6003" y="10690"/>
                  </a:lnTo>
                  <a:lnTo>
                    <a:pt x="6324" y="11171"/>
                  </a:lnTo>
                  <a:lnTo>
                    <a:pt x="6500" y="11380"/>
                  </a:lnTo>
                  <a:lnTo>
                    <a:pt x="6789" y="11717"/>
                  </a:lnTo>
                  <a:lnTo>
                    <a:pt x="7608" y="12615"/>
                  </a:lnTo>
                  <a:lnTo>
                    <a:pt x="9036" y="14156"/>
                  </a:lnTo>
                  <a:lnTo>
                    <a:pt x="9212" y="14317"/>
                  </a:lnTo>
                  <a:lnTo>
                    <a:pt x="9373" y="14429"/>
                  </a:lnTo>
                  <a:lnTo>
                    <a:pt x="9533" y="14509"/>
                  </a:lnTo>
                  <a:lnTo>
                    <a:pt x="9694" y="14557"/>
                  </a:lnTo>
                  <a:lnTo>
                    <a:pt x="9854" y="14557"/>
                  </a:lnTo>
                  <a:lnTo>
                    <a:pt x="9983" y="14541"/>
                  </a:lnTo>
                  <a:lnTo>
                    <a:pt x="10111" y="14477"/>
                  </a:lnTo>
                  <a:lnTo>
                    <a:pt x="10224" y="14397"/>
                  </a:lnTo>
                  <a:lnTo>
                    <a:pt x="10320" y="14300"/>
                  </a:lnTo>
                  <a:lnTo>
                    <a:pt x="10400" y="14172"/>
                  </a:lnTo>
                  <a:lnTo>
                    <a:pt x="10464" y="14028"/>
                  </a:lnTo>
                  <a:lnTo>
                    <a:pt x="10512" y="13883"/>
                  </a:lnTo>
                  <a:lnTo>
                    <a:pt x="10528" y="13707"/>
                  </a:lnTo>
                  <a:lnTo>
                    <a:pt x="10528" y="13530"/>
                  </a:lnTo>
                  <a:lnTo>
                    <a:pt x="10496" y="13338"/>
                  </a:lnTo>
                  <a:lnTo>
                    <a:pt x="10432" y="13145"/>
                  </a:lnTo>
                  <a:lnTo>
                    <a:pt x="10288" y="12792"/>
                  </a:lnTo>
                  <a:lnTo>
                    <a:pt x="10175" y="12551"/>
                  </a:lnTo>
                  <a:lnTo>
                    <a:pt x="9999" y="12246"/>
                  </a:lnTo>
                  <a:lnTo>
                    <a:pt x="9790" y="11909"/>
                  </a:lnTo>
                  <a:lnTo>
                    <a:pt x="9566" y="11556"/>
                  </a:lnTo>
                  <a:lnTo>
                    <a:pt x="9100" y="10882"/>
                  </a:lnTo>
                  <a:lnTo>
                    <a:pt x="8747" y="10385"/>
                  </a:lnTo>
                  <a:lnTo>
                    <a:pt x="8603" y="10160"/>
                  </a:lnTo>
                  <a:lnTo>
                    <a:pt x="8506" y="9967"/>
                  </a:lnTo>
                  <a:lnTo>
                    <a:pt x="8442" y="9775"/>
                  </a:lnTo>
                  <a:lnTo>
                    <a:pt x="8410" y="9598"/>
                  </a:lnTo>
                  <a:lnTo>
                    <a:pt x="8394" y="9422"/>
                  </a:lnTo>
                  <a:lnTo>
                    <a:pt x="8426" y="9277"/>
                  </a:lnTo>
                  <a:lnTo>
                    <a:pt x="8474" y="9149"/>
                  </a:lnTo>
                  <a:lnTo>
                    <a:pt x="8538" y="9036"/>
                  </a:lnTo>
                  <a:lnTo>
                    <a:pt x="8635" y="8940"/>
                  </a:lnTo>
                  <a:lnTo>
                    <a:pt x="8747" y="8860"/>
                  </a:lnTo>
                  <a:lnTo>
                    <a:pt x="8875" y="8796"/>
                  </a:lnTo>
                  <a:lnTo>
                    <a:pt x="9020" y="8764"/>
                  </a:lnTo>
                  <a:lnTo>
                    <a:pt x="9180" y="8748"/>
                  </a:lnTo>
                  <a:lnTo>
                    <a:pt x="9341" y="8748"/>
                  </a:lnTo>
                  <a:lnTo>
                    <a:pt x="9501" y="8796"/>
                  </a:lnTo>
                  <a:lnTo>
                    <a:pt x="9678" y="8844"/>
                  </a:lnTo>
                  <a:lnTo>
                    <a:pt x="0"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6;p13">
              <a:extLst>
                <a:ext uri="{FF2B5EF4-FFF2-40B4-BE49-F238E27FC236}">
                  <a16:creationId xmlns:a16="http://schemas.microsoft.com/office/drawing/2014/main" id="{0DE2EC05-EDEE-30B5-510B-408BE7663C18}"/>
                </a:ext>
              </a:extLst>
            </p:cNvPr>
            <p:cNvSpPr/>
            <p:nvPr/>
          </p:nvSpPr>
          <p:spPr>
            <a:xfrm>
              <a:off x="5382975" y="2282325"/>
              <a:ext cx="263225" cy="363950"/>
            </a:xfrm>
            <a:custGeom>
              <a:avLst/>
              <a:gdLst/>
              <a:ahLst/>
              <a:cxnLst/>
              <a:rect l="l" t="t" r="r" b="b"/>
              <a:pathLst>
                <a:path w="10529" h="14558" fill="none" extrusionOk="0">
                  <a:moveTo>
                    <a:pt x="9678" y="8844"/>
                  </a:moveTo>
                  <a:lnTo>
                    <a:pt x="9678" y="8844"/>
                  </a:lnTo>
                  <a:lnTo>
                    <a:pt x="9501" y="8796"/>
                  </a:lnTo>
                  <a:lnTo>
                    <a:pt x="9341" y="8748"/>
                  </a:lnTo>
                  <a:lnTo>
                    <a:pt x="9180" y="8748"/>
                  </a:lnTo>
                  <a:lnTo>
                    <a:pt x="9020" y="8764"/>
                  </a:lnTo>
                  <a:lnTo>
                    <a:pt x="8875" y="8796"/>
                  </a:lnTo>
                  <a:lnTo>
                    <a:pt x="8747" y="8860"/>
                  </a:lnTo>
                  <a:lnTo>
                    <a:pt x="8635" y="8940"/>
                  </a:lnTo>
                  <a:lnTo>
                    <a:pt x="8538" y="9036"/>
                  </a:lnTo>
                  <a:lnTo>
                    <a:pt x="8474" y="9149"/>
                  </a:lnTo>
                  <a:lnTo>
                    <a:pt x="8426" y="9277"/>
                  </a:lnTo>
                  <a:lnTo>
                    <a:pt x="8394" y="9422"/>
                  </a:lnTo>
                  <a:lnTo>
                    <a:pt x="8410" y="9598"/>
                  </a:lnTo>
                  <a:lnTo>
                    <a:pt x="8442" y="9775"/>
                  </a:lnTo>
                  <a:lnTo>
                    <a:pt x="8506" y="9967"/>
                  </a:lnTo>
                  <a:lnTo>
                    <a:pt x="8603" y="10160"/>
                  </a:lnTo>
                  <a:lnTo>
                    <a:pt x="8747" y="10385"/>
                  </a:lnTo>
                  <a:lnTo>
                    <a:pt x="8747" y="10385"/>
                  </a:lnTo>
                  <a:lnTo>
                    <a:pt x="9100" y="10882"/>
                  </a:lnTo>
                  <a:lnTo>
                    <a:pt x="9566" y="11556"/>
                  </a:lnTo>
                  <a:lnTo>
                    <a:pt x="9790" y="11909"/>
                  </a:lnTo>
                  <a:lnTo>
                    <a:pt x="9999" y="12246"/>
                  </a:lnTo>
                  <a:lnTo>
                    <a:pt x="10175" y="12551"/>
                  </a:lnTo>
                  <a:lnTo>
                    <a:pt x="10288" y="12792"/>
                  </a:lnTo>
                  <a:lnTo>
                    <a:pt x="10288" y="12792"/>
                  </a:lnTo>
                  <a:lnTo>
                    <a:pt x="10432" y="13145"/>
                  </a:lnTo>
                  <a:lnTo>
                    <a:pt x="10432" y="13145"/>
                  </a:lnTo>
                  <a:lnTo>
                    <a:pt x="10496" y="13338"/>
                  </a:lnTo>
                  <a:lnTo>
                    <a:pt x="10528" y="13530"/>
                  </a:lnTo>
                  <a:lnTo>
                    <a:pt x="10528" y="13707"/>
                  </a:lnTo>
                  <a:lnTo>
                    <a:pt x="10512" y="13883"/>
                  </a:lnTo>
                  <a:lnTo>
                    <a:pt x="10464" y="14028"/>
                  </a:lnTo>
                  <a:lnTo>
                    <a:pt x="10400" y="14172"/>
                  </a:lnTo>
                  <a:lnTo>
                    <a:pt x="10320" y="14300"/>
                  </a:lnTo>
                  <a:lnTo>
                    <a:pt x="10224" y="14397"/>
                  </a:lnTo>
                  <a:lnTo>
                    <a:pt x="10111" y="14477"/>
                  </a:lnTo>
                  <a:lnTo>
                    <a:pt x="9983" y="14541"/>
                  </a:lnTo>
                  <a:lnTo>
                    <a:pt x="9854" y="14557"/>
                  </a:lnTo>
                  <a:lnTo>
                    <a:pt x="9694" y="14557"/>
                  </a:lnTo>
                  <a:lnTo>
                    <a:pt x="9533" y="14509"/>
                  </a:lnTo>
                  <a:lnTo>
                    <a:pt x="9373" y="14429"/>
                  </a:lnTo>
                  <a:lnTo>
                    <a:pt x="9212" y="14317"/>
                  </a:lnTo>
                  <a:lnTo>
                    <a:pt x="9036" y="14156"/>
                  </a:lnTo>
                  <a:lnTo>
                    <a:pt x="9036" y="14156"/>
                  </a:lnTo>
                  <a:lnTo>
                    <a:pt x="7608" y="12615"/>
                  </a:lnTo>
                  <a:lnTo>
                    <a:pt x="6789" y="11717"/>
                  </a:lnTo>
                  <a:lnTo>
                    <a:pt x="6500" y="11380"/>
                  </a:lnTo>
                  <a:lnTo>
                    <a:pt x="6324" y="11171"/>
                  </a:lnTo>
                  <a:lnTo>
                    <a:pt x="6324" y="11171"/>
                  </a:lnTo>
                  <a:lnTo>
                    <a:pt x="6003" y="10690"/>
                  </a:lnTo>
                  <a:lnTo>
                    <a:pt x="5730" y="10240"/>
                  </a:lnTo>
                  <a:lnTo>
                    <a:pt x="5489" y="9839"/>
                  </a:lnTo>
                  <a:lnTo>
                    <a:pt x="5281" y="9470"/>
                  </a:lnTo>
                  <a:lnTo>
                    <a:pt x="5120" y="9149"/>
                  </a:lnTo>
                  <a:lnTo>
                    <a:pt x="4976" y="8828"/>
                  </a:lnTo>
                  <a:lnTo>
                    <a:pt x="4847" y="8555"/>
                  </a:lnTo>
                  <a:lnTo>
                    <a:pt x="4751" y="8298"/>
                  </a:lnTo>
                  <a:lnTo>
                    <a:pt x="4671" y="8057"/>
                  </a:lnTo>
                  <a:lnTo>
                    <a:pt x="4606" y="7833"/>
                  </a:lnTo>
                  <a:lnTo>
                    <a:pt x="4494" y="7399"/>
                  </a:lnTo>
                  <a:lnTo>
                    <a:pt x="4414" y="6998"/>
                  </a:lnTo>
                  <a:lnTo>
                    <a:pt x="4318" y="6597"/>
                  </a:lnTo>
                  <a:lnTo>
                    <a:pt x="4189" y="6164"/>
                  </a:lnTo>
                  <a:lnTo>
                    <a:pt x="4109" y="5923"/>
                  </a:lnTo>
                  <a:lnTo>
                    <a:pt x="3997" y="5666"/>
                  </a:lnTo>
                  <a:lnTo>
                    <a:pt x="3868" y="5393"/>
                  </a:lnTo>
                  <a:lnTo>
                    <a:pt x="3708" y="5088"/>
                  </a:lnTo>
                  <a:lnTo>
                    <a:pt x="3531" y="4751"/>
                  </a:lnTo>
                  <a:lnTo>
                    <a:pt x="3323" y="4398"/>
                  </a:lnTo>
                  <a:lnTo>
                    <a:pt x="3066" y="3997"/>
                  </a:lnTo>
                  <a:lnTo>
                    <a:pt x="2777" y="3564"/>
                  </a:lnTo>
                  <a:lnTo>
                    <a:pt x="2440" y="3098"/>
                  </a:lnTo>
                  <a:lnTo>
                    <a:pt x="2055" y="2569"/>
                  </a:lnTo>
                  <a:lnTo>
                    <a:pt x="1621" y="2007"/>
                  </a:lnTo>
                  <a:lnTo>
                    <a:pt x="1140" y="1397"/>
                  </a:lnTo>
                  <a:lnTo>
                    <a:pt x="610" y="72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7;p13">
              <a:extLst>
                <a:ext uri="{FF2B5EF4-FFF2-40B4-BE49-F238E27FC236}">
                  <a16:creationId xmlns:a16="http://schemas.microsoft.com/office/drawing/2014/main" id="{A2C8E3F8-936C-1CC4-38D8-BAE320331E1D}"/>
                </a:ext>
              </a:extLst>
            </p:cNvPr>
            <p:cNvSpPr/>
            <p:nvPr/>
          </p:nvSpPr>
          <p:spPr>
            <a:xfrm>
              <a:off x="4351825" y="1304550"/>
              <a:ext cx="1285150" cy="1155150"/>
            </a:xfrm>
            <a:custGeom>
              <a:avLst/>
              <a:gdLst/>
              <a:ahLst/>
              <a:cxnLst/>
              <a:rect l="l" t="t" r="r" b="b"/>
              <a:pathLst>
                <a:path w="51406" h="46206" extrusionOk="0">
                  <a:moveTo>
                    <a:pt x="3066" y="1"/>
                  </a:moveTo>
                  <a:lnTo>
                    <a:pt x="1" y="9068"/>
                  </a:lnTo>
                  <a:lnTo>
                    <a:pt x="819" y="9422"/>
                  </a:lnTo>
                  <a:lnTo>
                    <a:pt x="1622" y="9775"/>
                  </a:lnTo>
                  <a:lnTo>
                    <a:pt x="2424" y="10144"/>
                  </a:lnTo>
                  <a:lnTo>
                    <a:pt x="3227" y="10513"/>
                  </a:lnTo>
                  <a:lnTo>
                    <a:pt x="4029" y="10898"/>
                  </a:lnTo>
                  <a:lnTo>
                    <a:pt x="4816" y="11299"/>
                  </a:lnTo>
                  <a:lnTo>
                    <a:pt x="5602" y="11700"/>
                  </a:lnTo>
                  <a:lnTo>
                    <a:pt x="6388" y="12118"/>
                  </a:lnTo>
                  <a:lnTo>
                    <a:pt x="7159" y="12551"/>
                  </a:lnTo>
                  <a:lnTo>
                    <a:pt x="7929" y="12984"/>
                  </a:lnTo>
                  <a:lnTo>
                    <a:pt x="8699" y="13418"/>
                  </a:lnTo>
                  <a:lnTo>
                    <a:pt x="9470" y="13883"/>
                  </a:lnTo>
                  <a:lnTo>
                    <a:pt x="10224" y="14333"/>
                  </a:lnTo>
                  <a:lnTo>
                    <a:pt x="10978" y="14814"/>
                  </a:lnTo>
                  <a:lnTo>
                    <a:pt x="12471" y="15777"/>
                  </a:lnTo>
                  <a:lnTo>
                    <a:pt x="13947" y="16772"/>
                  </a:lnTo>
                  <a:lnTo>
                    <a:pt x="15408" y="17799"/>
                  </a:lnTo>
                  <a:lnTo>
                    <a:pt x="16836" y="18842"/>
                  </a:lnTo>
                  <a:lnTo>
                    <a:pt x="18265" y="19934"/>
                  </a:lnTo>
                  <a:lnTo>
                    <a:pt x="19661" y="21041"/>
                  </a:lnTo>
                  <a:lnTo>
                    <a:pt x="21041" y="22164"/>
                  </a:lnTo>
                  <a:lnTo>
                    <a:pt x="22405" y="23320"/>
                  </a:lnTo>
                  <a:lnTo>
                    <a:pt x="23737" y="24507"/>
                  </a:lnTo>
                  <a:lnTo>
                    <a:pt x="25101" y="25743"/>
                  </a:lnTo>
                  <a:lnTo>
                    <a:pt x="26449" y="26995"/>
                  </a:lnTo>
                  <a:lnTo>
                    <a:pt x="27781" y="28263"/>
                  </a:lnTo>
                  <a:lnTo>
                    <a:pt x="29097" y="29563"/>
                  </a:lnTo>
                  <a:lnTo>
                    <a:pt x="30381" y="30863"/>
                  </a:lnTo>
                  <a:lnTo>
                    <a:pt x="31665" y="32195"/>
                  </a:lnTo>
                  <a:lnTo>
                    <a:pt x="32917" y="33543"/>
                  </a:lnTo>
                  <a:lnTo>
                    <a:pt x="34169" y="34891"/>
                  </a:lnTo>
                  <a:lnTo>
                    <a:pt x="35405" y="36271"/>
                  </a:lnTo>
                  <a:lnTo>
                    <a:pt x="36624" y="37652"/>
                  </a:lnTo>
                  <a:lnTo>
                    <a:pt x="37812" y="39048"/>
                  </a:lnTo>
                  <a:lnTo>
                    <a:pt x="39000" y="40460"/>
                  </a:lnTo>
                  <a:lnTo>
                    <a:pt x="40187" y="41872"/>
                  </a:lnTo>
                  <a:lnTo>
                    <a:pt x="41343" y="43317"/>
                  </a:lnTo>
                  <a:lnTo>
                    <a:pt x="42498" y="44745"/>
                  </a:lnTo>
                  <a:lnTo>
                    <a:pt x="43622" y="46206"/>
                  </a:lnTo>
                  <a:lnTo>
                    <a:pt x="51405" y="40508"/>
                  </a:lnTo>
                  <a:lnTo>
                    <a:pt x="50571" y="39305"/>
                  </a:lnTo>
                  <a:lnTo>
                    <a:pt x="49704" y="38101"/>
                  </a:lnTo>
                  <a:lnTo>
                    <a:pt x="48838" y="36897"/>
                  </a:lnTo>
                  <a:lnTo>
                    <a:pt x="47955" y="35710"/>
                  </a:lnTo>
                  <a:lnTo>
                    <a:pt x="47072" y="34538"/>
                  </a:lnTo>
                  <a:lnTo>
                    <a:pt x="46173" y="33366"/>
                  </a:lnTo>
                  <a:lnTo>
                    <a:pt x="45259" y="32211"/>
                  </a:lnTo>
                  <a:lnTo>
                    <a:pt x="44328" y="31055"/>
                  </a:lnTo>
                  <a:lnTo>
                    <a:pt x="43381" y="29916"/>
                  </a:lnTo>
                  <a:lnTo>
                    <a:pt x="42434" y="28793"/>
                  </a:lnTo>
                  <a:lnTo>
                    <a:pt x="41471" y="27669"/>
                  </a:lnTo>
                  <a:lnTo>
                    <a:pt x="40508" y="26546"/>
                  </a:lnTo>
                  <a:lnTo>
                    <a:pt x="39513" y="25454"/>
                  </a:lnTo>
                  <a:lnTo>
                    <a:pt x="38518" y="24363"/>
                  </a:lnTo>
                  <a:lnTo>
                    <a:pt x="37507" y="23288"/>
                  </a:lnTo>
                  <a:lnTo>
                    <a:pt x="36496" y="22213"/>
                  </a:lnTo>
                  <a:lnTo>
                    <a:pt x="35613" y="21314"/>
                  </a:lnTo>
                  <a:lnTo>
                    <a:pt x="34715" y="20431"/>
                  </a:lnTo>
                  <a:lnTo>
                    <a:pt x="33816" y="19548"/>
                  </a:lnTo>
                  <a:lnTo>
                    <a:pt x="32901" y="18666"/>
                  </a:lnTo>
                  <a:lnTo>
                    <a:pt x="31986" y="17799"/>
                  </a:lnTo>
                  <a:lnTo>
                    <a:pt x="31055" y="16932"/>
                  </a:lnTo>
                  <a:lnTo>
                    <a:pt x="30109" y="16082"/>
                  </a:lnTo>
                  <a:lnTo>
                    <a:pt x="29162" y="15231"/>
                  </a:lnTo>
                  <a:lnTo>
                    <a:pt x="28199" y="14397"/>
                  </a:lnTo>
                  <a:lnTo>
                    <a:pt x="27236" y="13578"/>
                  </a:lnTo>
                  <a:lnTo>
                    <a:pt x="26257" y="12776"/>
                  </a:lnTo>
                  <a:lnTo>
                    <a:pt x="25262" y="11973"/>
                  </a:lnTo>
                  <a:lnTo>
                    <a:pt x="24267" y="11187"/>
                  </a:lnTo>
                  <a:lnTo>
                    <a:pt x="23240" y="10417"/>
                  </a:lnTo>
                  <a:lnTo>
                    <a:pt x="22229" y="9662"/>
                  </a:lnTo>
                  <a:lnTo>
                    <a:pt x="21185" y="8924"/>
                  </a:lnTo>
                  <a:lnTo>
                    <a:pt x="20142" y="8218"/>
                  </a:lnTo>
                  <a:lnTo>
                    <a:pt x="19083" y="7512"/>
                  </a:lnTo>
                  <a:lnTo>
                    <a:pt x="18024" y="6822"/>
                  </a:lnTo>
                  <a:lnTo>
                    <a:pt x="16949" y="6164"/>
                  </a:lnTo>
                  <a:lnTo>
                    <a:pt x="15857" y="5522"/>
                  </a:lnTo>
                  <a:lnTo>
                    <a:pt x="14750" y="4896"/>
                  </a:lnTo>
                  <a:lnTo>
                    <a:pt x="13642" y="4286"/>
                  </a:lnTo>
                  <a:lnTo>
                    <a:pt x="12503" y="3708"/>
                  </a:lnTo>
                  <a:lnTo>
                    <a:pt x="11380" y="3163"/>
                  </a:lnTo>
                  <a:lnTo>
                    <a:pt x="10224" y="2617"/>
                  </a:lnTo>
                  <a:lnTo>
                    <a:pt x="9069" y="2119"/>
                  </a:lnTo>
                  <a:lnTo>
                    <a:pt x="7897" y="1638"/>
                  </a:lnTo>
                  <a:lnTo>
                    <a:pt x="6709" y="1188"/>
                  </a:lnTo>
                  <a:lnTo>
                    <a:pt x="5506" y="755"/>
                  </a:lnTo>
                  <a:lnTo>
                    <a:pt x="4302" y="370"/>
                  </a:lnTo>
                  <a:lnTo>
                    <a:pt x="3066" y="1"/>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p13">
              <a:extLst>
                <a:ext uri="{FF2B5EF4-FFF2-40B4-BE49-F238E27FC236}">
                  <a16:creationId xmlns:a16="http://schemas.microsoft.com/office/drawing/2014/main" id="{7E237F91-3818-E445-A866-6D72225FDFE0}"/>
                </a:ext>
              </a:extLst>
            </p:cNvPr>
            <p:cNvSpPr/>
            <p:nvPr/>
          </p:nvSpPr>
          <p:spPr>
            <a:xfrm>
              <a:off x="2309225" y="4517150"/>
              <a:ext cx="1383825" cy="750300"/>
            </a:xfrm>
            <a:custGeom>
              <a:avLst/>
              <a:gdLst/>
              <a:ahLst/>
              <a:cxnLst/>
              <a:rect l="l" t="t" r="r" b="b"/>
              <a:pathLst>
                <a:path w="55353" h="30012" extrusionOk="0">
                  <a:moveTo>
                    <a:pt x="5890" y="0"/>
                  </a:moveTo>
                  <a:lnTo>
                    <a:pt x="0" y="7238"/>
                  </a:lnTo>
                  <a:lnTo>
                    <a:pt x="145" y="7720"/>
                  </a:lnTo>
                  <a:lnTo>
                    <a:pt x="337" y="8169"/>
                  </a:lnTo>
                  <a:lnTo>
                    <a:pt x="562" y="8602"/>
                  </a:lnTo>
                  <a:lnTo>
                    <a:pt x="803" y="9020"/>
                  </a:lnTo>
                  <a:lnTo>
                    <a:pt x="1060" y="9421"/>
                  </a:lnTo>
                  <a:lnTo>
                    <a:pt x="1348" y="9806"/>
                  </a:lnTo>
                  <a:lnTo>
                    <a:pt x="1653" y="10175"/>
                  </a:lnTo>
                  <a:lnTo>
                    <a:pt x="1974" y="10528"/>
                  </a:lnTo>
                  <a:lnTo>
                    <a:pt x="2327" y="10865"/>
                  </a:lnTo>
                  <a:lnTo>
                    <a:pt x="2680" y="11202"/>
                  </a:lnTo>
                  <a:lnTo>
                    <a:pt x="3034" y="11507"/>
                  </a:lnTo>
                  <a:lnTo>
                    <a:pt x="3419" y="11828"/>
                  </a:lnTo>
                  <a:lnTo>
                    <a:pt x="4189" y="12422"/>
                  </a:lnTo>
                  <a:lnTo>
                    <a:pt x="4959" y="13000"/>
                  </a:lnTo>
                  <a:lnTo>
                    <a:pt x="5906" y="13706"/>
                  </a:lnTo>
                  <a:lnTo>
                    <a:pt x="6869" y="14412"/>
                  </a:lnTo>
                  <a:lnTo>
                    <a:pt x="7848" y="15070"/>
                  </a:lnTo>
                  <a:lnTo>
                    <a:pt x="8843" y="15728"/>
                  </a:lnTo>
                  <a:lnTo>
                    <a:pt x="9854" y="16370"/>
                  </a:lnTo>
                  <a:lnTo>
                    <a:pt x="10865" y="16996"/>
                  </a:lnTo>
                  <a:lnTo>
                    <a:pt x="11893" y="17590"/>
                  </a:lnTo>
                  <a:lnTo>
                    <a:pt x="12936" y="18183"/>
                  </a:lnTo>
                  <a:lnTo>
                    <a:pt x="13979" y="18745"/>
                  </a:lnTo>
                  <a:lnTo>
                    <a:pt x="15038" y="19307"/>
                  </a:lnTo>
                  <a:lnTo>
                    <a:pt x="16097" y="19837"/>
                  </a:lnTo>
                  <a:lnTo>
                    <a:pt x="17173" y="20366"/>
                  </a:lnTo>
                  <a:lnTo>
                    <a:pt x="18248" y="20864"/>
                  </a:lnTo>
                  <a:lnTo>
                    <a:pt x="19339" y="21361"/>
                  </a:lnTo>
                  <a:lnTo>
                    <a:pt x="20414" y="21843"/>
                  </a:lnTo>
                  <a:lnTo>
                    <a:pt x="21522" y="22292"/>
                  </a:lnTo>
                  <a:lnTo>
                    <a:pt x="22597" y="22741"/>
                  </a:lnTo>
                  <a:lnTo>
                    <a:pt x="23688" y="23175"/>
                  </a:lnTo>
                  <a:lnTo>
                    <a:pt x="24780" y="23592"/>
                  </a:lnTo>
                  <a:lnTo>
                    <a:pt x="25887" y="24009"/>
                  </a:lnTo>
                  <a:lnTo>
                    <a:pt x="27011" y="24410"/>
                  </a:lnTo>
                  <a:lnTo>
                    <a:pt x="28118" y="24796"/>
                  </a:lnTo>
                  <a:lnTo>
                    <a:pt x="29257" y="25165"/>
                  </a:lnTo>
                  <a:lnTo>
                    <a:pt x="30381" y="25534"/>
                  </a:lnTo>
                  <a:lnTo>
                    <a:pt x="31520" y="25887"/>
                  </a:lnTo>
                  <a:lnTo>
                    <a:pt x="32644" y="26224"/>
                  </a:lnTo>
                  <a:lnTo>
                    <a:pt x="33783" y="26545"/>
                  </a:lnTo>
                  <a:lnTo>
                    <a:pt x="34939" y="26850"/>
                  </a:lnTo>
                  <a:lnTo>
                    <a:pt x="36078" y="27139"/>
                  </a:lnTo>
                  <a:lnTo>
                    <a:pt x="37218" y="27412"/>
                  </a:lnTo>
                  <a:lnTo>
                    <a:pt x="38357" y="27684"/>
                  </a:lnTo>
                  <a:lnTo>
                    <a:pt x="39513" y="27925"/>
                  </a:lnTo>
                  <a:lnTo>
                    <a:pt x="41310" y="28294"/>
                  </a:lnTo>
                  <a:lnTo>
                    <a:pt x="43172" y="28631"/>
                  </a:lnTo>
                  <a:lnTo>
                    <a:pt x="45033" y="28936"/>
                  </a:lnTo>
                  <a:lnTo>
                    <a:pt x="46847" y="29209"/>
                  </a:lnTo>
                  <a:lnTo>
                    <a:pt x="47778" y="29337"/>
                  </a:lnTo>
                  <a:lnTo>
                    <a:pt x="48693" y="29466"/>
                  </a:lnTo>
                  <a:lnTo>
                    <a:pt x="50538" y="29658"/>
                  </a:lnTo>
                  <a:lnTo>
                    <a:pt x="52384" y="29851"/>
                  </a:lnTo>
                  <a:lnTo>
                    <a:pt x="54213" y="30012"/>
                  </a:lnTo>
                  <a:lnTo>
                    <a:pt x="55353" y="21987"/>
                  </a:lnTo>
                  <a:lnTo>
                    <a:pt x="53652" y="21586"/>
                  </a:lnTo>
                  <a:lnTo>
                    <a:pt x="51966" y="21201"/>
                  </a:lnTo>
                  <a:lnTo>
                    <a:pt x="51357" y="21056"/>
                  </a:lnTo>
                  <a:lnTo>
                    <a:pt x="50715" y="20912"/>
                  </a:lnTo>
                  <a:lnTo>
                    <a:pt x="49447" y="20575"/>
                  </a:lnTo>
                  <a:lnTo>
                    <a:pt x="48179" y="20238"/>
                  </a:lnTo>
                  <a:lnTo>
                    <a:pt x="46943" y="19933"/>
                  </a:lnTo>
                  <a:lnTo>
                    <a:pt x="45964" y="19660"/>
                  </a:lnTo>
                  <a:lnTo>
                    <a:pt x="44937" y="19355"/>
                  </a:lnTo>
                  <a:lnTo>
                    <a:pt x="42835" y="18713"/>
                  </a:lnTo>
                  <a:lnTo>
                    <a:pt x="40748" y="18039"/>
                  </a:lnTo>
                  <a:lnTo>
                    <a:pt x="38774" y="17365"/>
                  </a:lnTo>
                  <a:lnTo>
                    <a:pt x="36816" y="16643"/>
                  </a:lnTo>
                  <a:lnTo>
                    <a:pt x="34794" y="15856"/>
                  </a:lnTo>
                  <a:lnTo>
                    <a:pt x="33799" y="15439"/>
                  </a:lnTo>
                  <a:lnTo>
                    <a:pt x="32804" y="15038"/>
                  </a:lnTo>
                  <a:lnTo>
                    <a:pt x="31841" y="14605"/>
                  </a:lnTo>
                  <a:lnTo>
                    <a:pt x="30910" y="14187"/>
                  </a:lnTo>
                  <a:lnTo>
                    <a:pt x="30060" y="13802"/>
                  </a:lnTo>
                  <a:lnTo>
                    <a:pt x="29209" y="13401"/>
                  </a:lnTo>
                  <a:lnTo>
                    <a:pt x="28359" y="12984"/>
                  </a:lnTo>
                  <a:lnTo>
                    <a:pt x="27508" y="12550"/>
                  </a:lnTo>
                  <a:lnTo>
                    <a:pt x="26674" y="12117"/>
                  </a:lnTo>
                  <a:lnTo>
                    <a:pt x="25839" y="11668"/>
                  </a:lnTo>
                  <a:lnTo>
                    <a:pt x="25020" y="11202"/>
                  </a:lnTo>
                  <a:lnTo>
                    <a:pt x="24202" y="10737"/>
                  </a:lnTo>
                  <a:lnTo>
                    <a:pt x="23383" y="10271"/>
                  </a:lnTo>
                  <a:lnTo>
                    <a:pt x="22565" y="9790"/>
                  </a:lnTo>
                  <a:lnTo>
                    <a:pt x="20960" y="8795"/>
                  </a:lnTo>
                  <a:lnTo>
                    <a:pt x="19371" y="7784"/>
                  </a:lnTo>
                  <a:lnTo>
                    <a:pt x="17815" y="6741"/>
                  </a:lnTo>
                  <a:lnTo>
                    <a:pt x="15022" y="4879"/>
                  </a:lnTo>
                  <a:lnTo>
                    <a:pt x="13642" y="3932"/>
                  </a:lnTo>
                  <a:lnTo>
                    <a:pt x="12262" y="2953"/>
                  </a:lnTo>
                  <a:lnTo>
                    <a:pt x="11539" y="2440"/>
                  </a:lnTo>
                  <a:lnTo>
                    <a:pt x="10801" y="1926"/>
                  </a:lnTo>
                  <a:lnTo>
                    <a:pt x="10432" y="1669"/>
                  </a:lnTo>
                  <a:lnTo>
                    <a:pt x="10063" y="1428"/>
                  </a:lnTo>
                  <a:lnTo>
                    <a:pt x="9678" y="1204"/>
                  </a:lnTo>
                  <a:lnTo>
                    <a:pt x="9293" y="995"/>
                  </a:lnTo>
                  <a:lnTo>
                    <a:pt x="8907" y="787"/>
                  </a:lnTo>
                  <a:lnTo>
                    <a:pt x="8506" y="610"/>
                  </a:lnTo>
                  <a:lnTo>
                    <a:pt x="8089" y="433"/>
                  </a:lnTo>
                  <a:lnTo>
                    <a:pt x="7672" y="305"/>
                  </a:lnTo>
                  <a:lnTo>
                    <a:pt x="7254" y="177"/>
                  </a:lnTo>
                  <a:lnTo>
                    <a:pt x="6805" y="80"/>
                  </a:lnTo>
                  <a:lnTo>
                    <a:pt x="6356" y="32"/>
                  </a:lnTo>
                  <a:lnTo>
                    <a:pt x="589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9;p13">
              <a:extLst>
                <a:ext uri="{FF2B5EF4-FFF2-40B4-BE49-F238E27FC236}">
                  <a16:creationId xmlns:a16="http://schemas.microsoft.com/office/drawing/2014/main" id="{8A353216-F53F-5240-08B8-2A26D132A77A}"/>
                </a:ext>
              </a:extLst>
            </p:cNvPr>
            <p:cNvSpPr/>
            <p:nvPr/>
          </p:nvSpPr>
          <p:spPr>
            <a:xfrm>
              <a:off x="2198075" y="4315725"/>
              <a:ext cx="767975" cy="520825"/>
            </a:xfrm>
            <a:custGeom>
              <a:avLst/>
              <a:gdLst/>
              <a:ahLst/>
              <a:cxnLst/>
              <a:rect l="l" t="t" r="r" b="b"/>
              <a:pathLst>
                <a:path w="30719" h="20833" extrusionOk="0">
                  <a:moveTo>
                    <a:pt x="1670" y="1"/>
                  </a:moveTo>
                  <a:lnTo>
                    <a:pt x="1558" y="241"/>
                  </a:lnTo>
                  <a:lnTo>
                    <a:pt x="1301" y="915"/>
                  </a:lnTo>
                  <a:lnTo>
                    <a:pt x="948" y="1862"/>
                  </a:lnTo>
                  <a:lnTo>
                    <a:pt x="771" y="2408"/>
                  </a:lnTo>
                  <a:lnTo>
                    <a:pt x="579" y="2986"/>
                  </a:lnTo>
                  <a:lnTo>
                    <a:pt x="418" y="3563"/>
                  </a:lnTo>
                  <a:lnTo>
                    <a:pt x="258" y="4141"/>
                  </a:lnTo>
                  <a:lnTo>
                    <a:pt x="129" y="4703"/>
                  </a:lnTo>
                  <a:lnTo>
                    <a:pt x="49" y="5233"/>
                  </a:lnTo>
                  <a:lnTo>
                    <a:pt x="17" y="5473"/>
                  </a:lnTo>
                  <a:lnTo>
                    <a:pt x="17" y="5714"/>
                  </a:lnTo>
                  <a:lnTo>
                    <a:pt x="1" y="5923"/>
                  </a:lnTo>
                  <a:lnTo>
                    <a:pt x="17" y="6131"/>
                  </a:lnTo>
                  <a:lnTo>
                    <a:pt x="49" y="6308"/>
                  </a:lnTo>
                  <a:lnTo>
                    <a:pt x="97" y="6452"/>
                  </a:lnTo>
                  <a:lnTo>
                    <a:pt x="161" y="6597"/>
                  </a:lnTo>
                  <a:lnTo>
                    <a:pt x="242" y="6693"/>
                  </a:lnTo>
                  <a:lnTo>
                    <a:pt x="418" y="6902"/>
                  </a:lnTo>
                  <a:lnTo>
                    <a:pt x="643" y="7158"/>
                  </a:lnTo>
                  <a:lnTo>
                    <a:pt x="964" y="7495"/>
                  </a:lnTo>
                  <a:lnTo>
                    <a:pt x="1381" y="7929"/>
                  </a:lnTo>
                  <a:lnTo>
                    <a:pt x="1895" y="8458"/>
                  </a:lnTo>
                  <a:lnTo>
                    <a:pt x="2537" y="9052"/>
                  </a:lnTo>
                  <a:lnTo>
                    <a:pt x="3275" y="9726"/>
                  </a:lnTo>
                  <a:lnTo>
                    <a:pt x="4125" y="10481"/>
                  </a:lnTo>
                  <a:lnTo>
                    <a:pt x="5104" y="11283"/>
                  </a:lnTo>
                  <a:lnTo>
                    <a:pt x="6212" y="12166"/>
                  </a:lnTo>
                  <a:lnTo>
                    <a:pt x="7447" y="13113"/>
                  </a:lnTo>
                  <a:lnTo>
                    <a:pt x="8796" y="14092"/>
                  </a:lnTo>
                  <a:lnTo>
                    <a:pt x="9534" y="14621"/>
                  </a:lnTo>
                  <a:lnTo>
                    <a:pt x="10304" y="15135"/>
                  </a:lnTo>
                  <a:lnTo>
                    <a:pt x="11091" y="15680"/>
                  </a:lnTo>
                  <a:lnTo>
                    <a:pt x="11941" y="16226"/>
                  </a:lnTo>
                  <a:lnTo>
                    <a:pt x="12808" y="16788"/>
                  </a:lnTo>
                  <a:lnTo>
                    <a:pt x="13707" y="17365"/>
                  </a:lnTo>
                  <a:lnTo>
                    <a:pt x="14236" y="17670"/>
                  </a:lnTo>
                  <a:lnTo>
                    <a:pt x="14814" y="17959"/>
                  </a:lnTo>
                  <a:lnTo>
                    <a:pt x="15440" y="18232"/>
                  </a:lnTo>
                  <a:lnTo>
                    <a:pt x="16098" y="18505"/>
                  </a:lnTo>
                  <a:lnTo>
                    <a:pt x="16788" y="18762"/>
                  </a:lnTo>
                  <a:lnTo>
                    <a:pt x="17510" y="19002"/>
                  </a:lnTo>
                  <a:lnTo>
                    <a:pt x="18264" y="19227"/>
                  </a:lnTo>
                  <a:lnTo>
                    <a:pt x="19019" y="19436"/>
                  </a:lnTo>
                  <a:lnTo>
                    <a:pt x="19805" y="19628"/>
                  </a:lnTo>
                  <a:lnTo>
                    <a:pt x="20591" y="19805"/>
                  </a:lnTo>
                  <a:lnTo>
                    <a:pt x="21378" y="19981"/>
                  </a:lnTo>
                  <a:lnTo>
                    <a:pt x="22164" y="20126"/>
                  </a:lnTo>
                  <a:lnTo>
                    <a:pt x="22951" y="20270"/>
                  </a:lnTo>
                  <a:lnTo>
                    <a:pt x="23737" y="20399"/>
                  </a:lnTo>
                  <a:lnTo>
                    <a:pt x="24491" y="20495"/>
                  </a:lnTo>
                  <a:lnTo>
                    <a:pt x="25230" y="20591"/>
                  </a:lnTo>
                  <a:lnTo>
                    <a:pt x="25936" y="20672"/>
                  </a:lnTo>
                  <a:lnTo>
                    <a:pt x="26626" y="20736"/>
                  </a:lnTo>
                  <a:lnTo>
                    <a:pt x="27268" y="20784"/>
                  </a:lnTo>
                  <a:lnTo>
                    <a:pt x="27878" y="20816"/>
                  </a:lnTo>
                  <a:lnTo>
                    <a:pt x="28439" y="20832"/>
                  </a:lnTo>
                  <a:lnTo>
                    <a:pt x="28953" y="20832"/>
                  </a:lnTo>
                  <a:lnTo>
                    <a:pt x="29402" y="20816"/>
                  </a:lnTo>
                  <a:lnTo>
                    <a:pt x="29804" y="20784"/>
                  </a:lnTo>
                  <a:lnTo>
                    <a:pt x="30141" y="20736"/>
                  </a:lnTo>
                  <a:lnTo>
                    <a:pt x="30397" y="20672"/>
                  </a:lnTo>
                  <a:lnTo>
                    <a:pt x="30510" y="20639"/>
                  </a:lnTo>
                  <a:lnTo>
                    <a:pt x="30590" y="20607"/>
                  </a:lnTo>
                  <a:lnTo>
                    <a:pt x="30654" y="20559"/>
                  </a:lnTo>
                  <a:lnTo>
                    <a:pt x="30702" y="20511"/>
                  </a:lnTo>
                  <a:lnTo>
                    <a:pt x="30718" y="20447"/>
                  </a:lnTo>
                  <a:lnTo>
                    <a:pt x="30718" y="20399"/>
                  </a:lnTo>
                  <a:lnTo>
                    <a:pt x="30702" y="20335"/>
                  </a:lnTo>
                  <a:lnTo>
                    <a:pt x="30654" y="20270"/>
                  </a:lnTo>
                  <a:lnTo>
                    <a:pt x="30590" y="20190"/>
                  </a:lnTo>
                  <a:lnTo>
                    <a:pt x="30494" y="20110"/>
                  </a:lnTo>
                  <a:lnTo>
                    <a:pt x="30381" y="20030"/>
                  </a:lnTo>
                  <a:lnTo>
                    <a:pt x="30237" y="19949"/>
                  </a:lnTo>
                  <a:lnTo>
                    <a:pt x="29675" y="19628"/>
                  </a:lnTo>
                  <a:lnTo>
                    <a:pt x="29065" y="19259"/>
                  </a:lnTo>
                  <a:lnTo>
                    <a:pt x="28439" y="18858"/>
                  </a:lnTo>
                  <a:lnTo>
                    <a:pt x="27781" y="18425"/>
                  </a:lnTo>
                  <a:lnTo>
                    <a:pt x="27107" y="17975"/>
                  </a:lnTo>
                  <a:lnTo>
                    <a:pt x="26433" y="17494"/>
                  </a:lnTo>
                  <a:lnTo>
                    <a:pt x="25085" y="16531"/>
                  </a:lnTo>
                  <a:lnTo>
                    <a:pt x="23817" y="15568"/>
                  </a:lnTo>
                  <a:lnTo>
                    <a:pt x="22694" y="14701"/>
                  </a:lnTo>
                  <a:lnTo>
                    <a:pt x="21763" y="13963"/>
                  </a:lnTo>
                  <a:lnTo>
                    <a:pt x="21105" y="13401"/>
                  </a:lnTo>
                  <a:lnTo>
                    <a:pt x="20158" y="12567"/>
                  </a:lnTo>
                  <a:lnTo>
                    <a:pt x="19259" y="11797"/>
                  </a:lnTo>
                  <a:lnTo>
                    <a:pt x="18409" y="11074"/>
                  </a:lnTo>
                  <a:lnTo>
                    <a:pt x="17606" y="10400"/>
                  </a:lnTo>
                  <a:lnTo>
                    <a:pt x="16852" y="9790"/>
                  </a:lnTo>
                  <a:lnTo>
                    <a:pt x="16130" y="9213"/>
                  </a:lnTo>
                  <a:lnTo>
                    <a:pt x="15440" y="8683"/>
                  </a:lnTo>
                  <a:lnTo>
                    <a:pt x="14798" y="8202"/>
                  </a:lnTo>
                  <a:lnTo>
                    <a:pt x="14172" y="7736"/>
                  </a:lnTo>
                  <a:lnTo>
                    <a:pt x="13578" y="7319"/>
                  </a:lnTo>
                  <a:lnTo>
                    <a:pt x="13016" y="6934"/>
                  </a:lnTo>
                  <a:lnTo>
                    <a:pt x="12471" y="6565"/>
                  </a:lnTo>
                  <a:lnTo>
                    <a:pt x="11428" y="5907"/>
                  </a:lnTo>
                  <a:lnTo>
                    <a:pt x="10449" y="5313"/>
                  </a:lnTo>
                  <a:lnTo>
                    <a:pt x="9502" y="4751"/>
                  </a:lnTo>
                  <a:lnTo>
                    <a:pt x="8555" y="4221"/>
                  </a:lnTo>
                  <a:lnTo>
                    <a:pt x="7592" y="3692"/>
                  </a:lnTo>
                  <a:lnTo>
                    <a:pt x="6581" y="3114"/>
                  </a:lnTo>
                  <a:lnTo>
                    <a:pt x="5506" y="2488"/>
                  </a:lnTo>
                  <a:lnTo>
                    <a:pt x="4350" y="1766"/>
                  </a:lnTo>
                  <a:lnTo>
                    <a:pt x="3066" y="947"/>
                  </a:lnTo>
                  <a:lnTo>
                    <a:pt x="2392" y="498"/>
                  </a:lnTo>
                  <a:lnTo>
                    <a:pt x="1670"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0;p13">
              <a:extLst>
                <a:ext uri="{FF2B5EF4-FFF2-40B4-BE49-F238E27FC236}">
                  <a16:creationId xmlns:a16="http://schemas.microsoft.com/office/drawing/2014/main" id="{DCD5C084-C5B9-3666-2543-AB8EB474C5D6}"/>
                </a:ext>
              </a:extLst>
            </p:cNvPr>
            <p:cNvSpPr/>
            <p:nvPr/>
          </p:nvSpPr>
          <p:spPr>
            <a:xfrm>
              <a:off x="1423725" y="3023000"/>
              <a:ext cx="191000" cy="544475"/>
            </a:xfrm>
            <a:custGeom>
              <a:avLst/>
              <a:gdLst/>
              <a:ahLst/>
              <a:cxnLst/>
              <a:rect l="l" t="t" r="r" b="b"/>
              <a:pathLst>
                <a:path w="7640" h="21779" extrusionOk="0">
                  <a:moveTo>
                    <a:pt x="5682" y="0"/>
                  </a:moveTo>
                  <a:lnTo>
                    <a:pt x="562" y="754"/>
                  </a:lnTo>
                  <a:lnTo>
                    <a:pt x="530" y="1782"/>
                  </a:lnTo>
                  <a:lnTo>
                    <a:pt x="450" y="3049"/>
                  </a:lnTo>
                  <a:lnTo>
                    <a:pt x="289" y="6115"/>
                  </a:lnTo>
                  <a:lnTo>
                    <a:pt x="113" y="9292"/>
                  </a:lnTo>
                  <a:lnTo>
                    <a:pt x="49" y="10737"/>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2392" y="18232"/>
                  </a:lnTo>
                  <a:lnTo>
                    <a:pt x="2809" y="18809"/>
                  </a:lnTo>
                  <a:lnTo>
                    <a:pt x="3547" y="19788"/>
                  </a:lnTo>
                  <a:lnTo>
                    <a:pt x="3900" y="20222"/>
                  </a:lnTo>
                  <a:lnTo>
                    <a:pt x="4270" y="20655"/>
                  </a:lnTo>
                  <a:lnTo>
                    <a:pt x="4671" y="21072"/>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81" y="14171"/>
                  </a:lnTo>
                  <a:lnTo>
                    <a:pt x="5329" y="14990"/>
                  </a:lnTo>
                  <a:lnTo>
                    <a:pt x="5377" y="15407"/>
                  </a:lnTo>
                  <a:lnTo>
                    <a:pt x="5409" y="15792"/>
                  </a:lnTo>
                  <a:lnTo>
                    <a:pt x="5473" y="16145"/>
                  </a:lnTo>
                  <a:lnTo>
                    <a:pt x="5521" y="16402"/>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527" y="14605"/>
                  </a:lnTo>
                  <a:lnTo>
                    <a:pt x="7608" y="13401"/>
                  </a:lnTo>
                  <a:lnTo>
                    <a:pt x="7640" y="12952"/>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1;p13">
              <a:extLst>
                <a:ext uri="{FF2B5EF4-FFF2-40B4-BE49-F238E27FC236}">
                  <a16:creationId xmlns:a16="http://schemas.microsoft.com/office/drawing/2014/main" id="{945769C1-6C4F-0851-29DD-0F8659C25455}"/>
                </a:ext>
              </a:extLst>
            </p:cNvPr>
            <p:cNvSpPr/>
            <p:nvPr/>
          </p:nvSpPr>
          <p:spPr>
            <a:xfrm>
              <a:off x="1423725" y="3023000"/>
              <a:ext cx="191000" cy="544475"/>
            </a:xfrm>
            <a:custGeom>
              <a:avLst/>
              <a:gdLst/>
              <a:ahLst/>
              <a:cxnLst/>
              <a:rect l="l" t="t" r="r" b="b"/>
              <a:pathLst>
                <a:path w="7640" h="21779" fill="none" extrusionOk="0">
                  <a:moveTo>
                    <a:pt x="562" y="754"/>
                  </a:moveTo>
                  <a:lnTo>
                    <a:pt x="562" y="754"/>
                  </a:lnTo>
                  <a:lnTo>
                    <a:pt x="530" y="1782"/>
                  </a:lnTo>
                  <a:lnTo>
                    <a:pt x="450" y="3049"/>
                  </a:lnTo>
                  <a:lnTo>
                    <a:pt x="289" y="6115"/>
                  </a:lnTo>
                  <a:lnTo>
                    <a:pt x="113" y="9292"/>
                  </a:lnTo>
                  <a:lnTo>
                    <a:pt x="49" y="10737"/>
                  </a:lnTo>
                  <a:lnTo>
                    <a:pt x="17" y="11989"/>
                  </a:lnTo>
                  <a:lnTo>
                    <a:pt x="17" y="11989"/>
                  </a:lnTo>
                  <a:lnTo>
                    <a:pt x="1" y="12984"/>
                  </a:lnTo>
                  <a:lnTo>
                    <a:pt x="17" y="13401"/>
                  </a:lnTo>
                  <a:lnTo>
                    <a:pt x="33" y="13786"/>
                  </a:lnTo>
                  <a:lnTo>
                    <a:pt x="65" y="14123"/>
                  </a:lnTo>
                  <a:lnTo>
                    <a:pt x="97" y="14444"/>
                  </a:lnTo>
                  <a:lnTo>
                    <a:pt x="161" y="14733"/>
                  </a:lnTo>
                  <a:lnTo>
                    <a:pt x="241" y="15022"/>
                  </a:lnTo>
                  <a:lnTo>
                    <a:pt x="354" y="15279"/>
                  </a:lnTo>
                  <a:lnTo>
                    <a:pt x="482" y="15552"/>
                  </a:lnTo>
                  <a:lnTo>
                    <a:pt x="643" y="15840"/>
                  </a:lnTo>
                  <a:lnTo>
                    <a:pt x="819" y="16129"/>
                  </a:lnTo>
                  <a:lnTo>
                    <a:pt x="1044" y="16434"/>
                  </a:lnTo>
                  <a:lnTo>
                    <a:pt x="1284" y="16787"/>
                  </a:lnTo>
                  <a:lnTo>
                    <a:pt x="1894" y="17574"/>
                  </a:lnTo>
                  <a:lnTo>
                    <a:pt x="1894" y="17574"/>
                  </a:lnTo>
                  <a:lnTo>
                    <a:pt x="2392" y="18232"/>
                  </a:lnTo>
                  <a:lnTo>
                    <a:pt x="2809" y="18809"/>
                  </a:lnTo>
                  <a:lnTo>
                    <a:pt x="3547" y="19788"/>
                  </a:lnTo>
                  <a:lnTo>
                    <a:pt x="3900" y="20222"/>
                  </a:lnTo>
                  <a:lnTo>
                    <a:pt x="4270" y="20655"/>
                  </a:lnTo>
                  <a:lnTo>
                    <a:pt x="4671" y="21072"/>
                  </a:lnTo>
                  <a:lnTo>
                    <a:pt x="5120" y="21506"/>
                  </a:lnTo>
                  <a:lnTo>
                    <a:pt x="5120" y="21506"/>
                  </a:lnTo>
                  <a:lnTo>
                    <a:pt x="5281" y="21634"/>
                  </a:lnTo>
                  <a:lnTo>
                    <a:pt x="5425" y="21714"/>
                  </a:lnTo>
                  <a:lnTo>
                    <a:pt x="5553" y="21762"/>
                  </a:lnTo>
                  <a:lnTo>
                    <a:pt x="5698" y="21778"/>
                  </a:lnTo>
                  <a:lnTo>
                    <a:pt x="5826" y="21778"/>
                  </a:lnTo>
                  <a:lnTo>
                    <a:pt x="5939" y="21746"/>
                  </a:lnTo>
                  <a:lnTo>
                    <a:pt x="6051" y="21682"/>
                  </a:lnTo>
                  <a:lnTo>
                    <a:pt x="6147" y="21602"/>
                  </a:lnTo>
                  <a:lnTo>
                    <a:pt x="6228" y="21506"/>
                  </a:lnTo>
                  <a:lnTo>
                    <a:pt x="6276" y="21377"/>
                  </a:lnTo>
                  <a:lnTo>
                    <a:pt x="6324" y="21249"/>
                  </a:lnTo>
                  <a:lnTo>
                    <a:pt x="6356" y="21104"/>
                  </a:lnTo>
                  <a:lnTo>
                    <a:pt x="6356" y="20944"/>
                  </a:lnTo>
                  <a:lnTo>
                    <a:pt x="6340" y="20767"/>
                  </a:lnTo>
                  <a:lnTo>
                    <a:pt x="6308" y="20591"/>
                  </a:lnTo>
                  <a:lnTo>
                    <a:pt x="6244" y="20398"/>
                  </a:lnTo>
                  <a:lnTo>
                    <a:pt x="6244" y="20398"/>
                  </a:lnTo>
                  <a:lnTo>
                    <a:pt x="6083" y="20061"/>
                  </a:lnTo>
                  <a:lnTo>
                    <a:pt x="5890" y="19708"/>
                  </a:lnTo>
                  <a:lnTo>
                    <a:pt x="5698" y="19371"/>
                  </a:lnTo>
                  <a:lnTo>
                    <a:pt x="5489" y="19034"/>
                  </a:lnTo>
                  <a:lnTo>
                    <a:pt x="5040" y="18376"/>
                  </a:lnTo>
                  <a:lnTo>
                    <a:pt x="4591" y="17702"/>
                  </a:lnTo>
                  <a:lnTo>
                    <a:pt x="4141" y="17028"/>
                  </a:lnTo>
                  <a:lnTo>
                    <a:pt x="3933" y="16691"/>
                  </a:lnTo>
                  <a:lnTo>
                    <a:pt x="3740" y="16354"/>
                  </a:lnTo>
                  <a:lnTo>
                    <a:pt x="3563" y="16001"/>
                  </a:lnTo>
                  <a:lnTo>
                    <a:pt x="3403" y="15648"/>
                  </a:lnTo>
                  <a:lnTo>
                    <a:pt x="3275" y="15295"/>
                  </a:lnTo>
                  <a:lnTo>
                    <a:pt x="3178" y="14926"/>
                  </a:lnTo>
                  <a:lnTo>
                    <a:pt x="3178" y="14926"/>
                  </a:lnTo>
                  <a:lnTo>
                    <a:pt x="3162" y="14813"/>
                  </a:lnTo>
                  <a:lnTo>
                    <a:pt x="3146" y="14637"/>
                  </a:lnTo>
                  <a:lnTo>
                    <a:pt x="3130" y="14428"/>
                  </a:lnTo>
                  <a:lnTo>
                    <a:pt x="3146" y="14187"/>
                  </a:lnTo>
                  <a:lnTo>
                    <a:pt x="3178" y="13931"/>
                  </a:lnTo>
                  <a:lnTo>
                    <a:pt x="3242" y="13642"/>
                  </a:lnTo>
                  <a:lnTo>
                    <a:pt x="3355" y="13353"/>
                  </a:lnTo>
                  <a:lnTo>
                    <a:pt x="3419" y="13208"/>
                  </a:lnTo>
                  <a:lnTo>
                    <a:pt x="3483" y="13064"/>
                  </a:lnTo>
                  <a:lnTo>
                    <a:pt x="3483" y="13064"/>
                  </a:lnTo>
                  <a:lnTo>
                    <a:pt x="3596" y="12903"/>
                  </a:lnTo>
                  <a:lnTo>
                    <a:pt x="3708" y="12775"/>
                  </a:lnTo>
                  <a:lnTo>
                    <a:pt x="3836" y="12663"/>
                  </a:lnTo>
                  <a:lnTo>
                    <a:pt x="3965" y="12566"/>
                  </a:lnTo>
                  <a:lnTo>
                    <a:pt x="4109" y="12502"/>
                  </a:lnTo>
                  <a:lnTo>
                    <a:pt x="4254" y="12454"/>
                  </a:lnTo>
                  <a:lnTo>
                    <a:pt x="4398" y="12438"/>
                  </a:lnTo>
                  <a:lnTo>
                    <a:pt x="4526" y="12438"/>
                  </a:lnTo>
                  <a:lnTo>
                    <a:pt x="4671" y="12470"/>
                  </a:lnTo>
                  <a:lnTo>
                    <a:pt x="4799" y="12534"/>
                  </a:lnTo>
                  <a:lnTo>
                    <a:pt x="4912" y="12631"/>
                  </a:lnTo>
                  <a:lnTo>
                    <a:pt x="5024" y="12743"/>
                  </a:lnTo>
                  <a:lnTo>
                    <a:pt x="5104" y="12903"/>
                  </a:lnTo>
                  <a:lnTo>
                    <a:pt x="5168" y="13080"/>
                  </a:lnTo>
                  <a:lnTo>
                    <a:pt x="5216" y="13305"/>
                  </a:lnTo>
                  <a:lnTo>
                    <a:pt x="5249" y="13561"/>
                  </a:lnTo>
                  <a:lnTo>
                    <a:pt x="5249" y="13561"/>
                  </a:lnTo>
                  <a:lnTo>
                    <a:pt x="5281" y="14171"/>
                  </a:lnTo>
                  <a:lnTo>
                    <a:pt x="5329" y="14990"/>
                  </a:lnTo>
                  <a:lnTo>
                    <a:pt x="5377" y="15407"/>
                  </a:lnTo>
                  <a:lnTo>
                    <a:pt x="5409" y="15792"/>
                  </a:lnTo>
                  <a:lnTo>
                    <a:pt x="5473" y="16145"/>
                  </a:lnTo>
                  <a:lnTo>
                    <a:pt x="5521" y="16402"/>
                  </a:lnTo>
                  <a:lnTo>
                    <a:pt x="5521" y="16402"/>
                  </a:lnTo>
                  <a:lnTo>
                    <a:pt x="5634" y="16771"/>
                  </a:lnTo>
                  <a:lnTo>
                    <a:pt x="5634" y="16771"/>
                  </a:lnTo>
                  <a:lnTo>
                    <a:pt x="5698" y="16964"/>
                  </a:lnTo>
                  <a:lnTo>
                    <a:pt x="5794" y="17124"/>
                  </a:lnTo>
                  <a:lnTo>
                    <a:pt x="5907" y="17269"/>
                  </a:lnTo>
                  <a:lnTo>
                    <a:pt x="6019" y="17397"/>
                  </a:lnTo>
                  <a:lnTo>
                    <a:pt x="6163" y="17493"/>
                  </a:lnTo>
                  <a:lnTo>
                    <a:pt x="6292" y="17574"/>
                  </a:lnTo>
                  <a:lnTo>
                    <a:pt x="6436" y="17606"/>
                  </a:lnTo>
                  <a:lnTo>
                    <a:pt x="6581" y="17638"/>
                  </a:lnTo>
                  <a:lnTo>
                    <a:pt x="6709" y="17622"/>
                  </a:lnTo>
                  <a:lnTo>
                    <a:pt x="6837" y="17590"/>
                  </a:lnTo>
                  <a:lnTo>
                    <a:pt x="6966" y="17526"/>
                  </a:lnTo>
                  <a:lnTo>
                    <a:pt x="7078" y="17429"/>
                  </a:lnTo>
                  <a:lnTo>
                    <a:pt x="7174" y="17285"/>
                  </a:lnTo>
                  <a:lnTo>
                    <a:pt x="7255" y="17124"/>
                  </a:lnTo>
                  <a:lnTo>
                    <a:pt x="7319" y="16932"/>
                  </a:lnTo>
                  <a:lnTo>
                    <a:pt x="7351" y="16691"/>
                  </a:lnTo>
                  <a:lnTo>
                    <a:pt x="7351" y="16691"/>
                  </a:lnTo>
                  <a:lnTo>
                    <a:pt x="7527" y="14605"/>
                  </a:lnTo>
                  <a:lnTo>
                    <a:pt x="7608" y="13401"/>
                  </a:lnTo>
                  <a:lnTo>
                    <a:pt x="7640" y="12952"/>
                  </a:lnTo>
                  <a:lnTo>
                    <a:pt x="7640" y="12679"/>
                  </a:lnTo>
                  <a:lnTo>
                    <a:pt x="7640" y="12679"/>
                  </a:lnTo>
                  <a:lnTo>
                    <a:pt x="7592" y="12101"/>
                  </a:lnTo>
                  <a:lnTo>
                    <a:pt x="7527" y="11587"/>
                  </a:lnTo>
                  <a:lnTo>
                    <a:pt x="7463" y="11122"/>
                  </a:lnTo>
                  <a:lnTo>
                    <a:pt x="7399" y="10705"/>
                  </a:lnTo>
                  <a:lnTo>
                    <a:pt x="7335" y="10336"/>
                  </a:lnTo>
                  <a:lnTo>
                    <a:pt x="7255" y="10015"/>
                  </a:lnTo>
                  <a:lnTo>
                    <a:pt x="7174" y="9710"/>
                  </a:lnTo>
                  <a:lnTo>
                    <a:pt x="7094" y="9453"/>
                  </a:lnTo>
                  <a:lnTo>
                    <a:pt x="6998" y="9212"/>
                  </a:lnTo>
                  <a:lnTo>
                    <a:pt x="6918" y="8988"/>
                  </a:lnTo>
                  <a:lnTo>
                    <a:pt x="6741" y="8586"/>
                  </a:lnTo>
                  <a:lnTo>
                    <a:pt x="6548" y="8233"/>
                  </a:lnTo>
                  <a:lnTo>
                    <a:pt x="6372" y="7848"/>
                  </a:lnTo>
                  <a:lnTo>
                    <a:pt x="6211" y="7431"/>
                  </a:lnTo>
                  <a:lnTo>
                    <a:pt x="6131" y="7190"/>
                  </a:lnTo>
                  <a:lnTo>
                    <a:pt x="6051" y="6917"/>
                  </a:lnTo>
                  <a:lnTo>
                    <a:pt x="5987" y="6612"/>
                  </a:lnTo>
                  <a:lnTo>
                    <a:pt x="5923" y="6291"/>
                  </a:lnTo>
                  <a:lnTo>
                    <a:pt x="5858" y="5906"/>
                  </a:lnTo>
                  <a:lnTo>
                    <a:pt x="5810" y="5489"/>
                  </a:lnTo>
                  <a:lnTo>
                    <a:pt x="5762" y="5023"/>
                  </a:lnTo>
                  <a:lnTo>
                    <a:pt x="5714" y="4510"/>
                  </a:lnTo>
                  <a:lnTo>
                    <a:pt x="5682" y="3932"/>
                  </a:lnTo>
                  <a:lnTo>
                    <a:pt x="5666" y="3290"/>
                  </a:lnTo>
                  <a:lnTo>
                    <a:pt x="5650" y="2584"/>
                  </a:lnTo>
                  <a:lnTo>
                    <a:pt x="5650" y="1798"/>
                  </a:lnTo>
                  <a:lnTo>
                    <a:pt x="5666" y="931"/>
                  </a:lnTo>
                  <a:lnTo>
                    <a:pt x="56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2;p13">
              <a:extLst>
                <a:ext uri="{FF2B5EF4-FFF2-40B4-BE49-F238E27FC236}">
                  <a16:creationId xmlns:a16="http://schemas.microsoft.com/office/drawing/2014/main" id="{4EEB41A7-F000-6ACE-C8C0-66A31966600F}"/>
                </a:ext>
              </a:extLst>
            </p:cNvPr>
            <p:cNvSpPr/>
            <p:nvPr/>
          </p:nvSpPr>
          <p:spPr>
            <a:xfrm>
              <a:off x="1460650" y="3308250"/>
              <a:ext cx="252775" cy="478300"/>
            </a:xfrm>
            <a:custGeom>
              <a:avLst/>
              <a:gdLst/>
              <a:ahLst/>
              <a:cxnLst/>
              <a:rect l="l" t="t" r="r" b="b"/>
              <a:pathLst>
                <a:path w="10111" h="19132" extrusionOk="0">
                  <a:moveTo>
                    <a:pt x="2841" y="1"/>
                  </a:moveTo>
                  <a:lnTo>
                    <a:pt x="2199" y="1269"/>
                  </a:lnTo>
                  <a:lnTo>
                    <a:pt x="1942" y="1750"/>
                  </a:lnTo>
                  <a:lnTo>
                    <a:pt x="1685" y="2200"/>
                  </a:lnTo>
                  <a:lnTo>
                    <a:pt x="1204" y="3050"/>
                  </a:lnTo>
                  <a:lnTo>
                    <a:pt x="786" y="3804"/>
                  </a:lnTo>
                  <a:lnTo>
                    <a:pt x="594" y="4174"/>
                  </a:lnTo>
                  <a:lnTo>
                    <a:pt x="417" y="4543"/>
                  </a:lnTo>
                  <a:lnTo>
                    <a:pt x="273" y="4912"/>
                  </a:lnTo>
                  <a:lnTo>
                    <a:pt x="161" y="5281"/>
                  </a:lnTo>
                  <a:lnTo>
                    <a:pt x="80" y="5650"/>
                  </a:lnTo>
                  <a:lnTo>
                    <a:pt x="16" y="6035"/>
                  </a:lnTo>
                  <a:lnTo>
                    <a:pt x="0" y="6436"/>
                  </a:lnTo>
                  <a:lnTo>
                    <a:pt x="16" y="6645"/>
                  </a:lnTo>
                  <a:lnTo>
                    <a:pt x="32" y="6854"/>
                  </a:lnTo>
                  <a:lnTo>
                    <a:pt x="48" y="7078"/>
                  </a:lnTo>
                  <a:lnTo>
                    <a:pt x="80" y="7303"/>
                  </a:lnTo>
                  <a:lnTo>
                    <a:pt x="193" y="7785"/>
                  </a:lnTo>
                  <a:lnTo>
                    <a:pt x="257" y="8009"/>
                  </a:lnTo>
                  <a:lnTo>
                    <a:pt x="369" y="8250"/>
                  </a:lnTo>
                  <a:lnTo>
                    <a:pt x="498" y="8539"/>
                  </a:lnTo>
                  <a:lnTo>
                    <a:pt x="658" y="8844"/>
                  </a:lnTo>
                  <a:lnTo>
                    <a:pt x="1043" y="9502"/>
                  </a:lnTo>
                  <a:lnTo>
                    <a:pt x="1461" y="10208"/>
                  </a:lnTo>
                  <a:lnTo>
                    <a:pt x="1878" y="10946"/>
                  </a:lnTo>
                  <a:lnTo>
                    <a:pt x="2279" y="11668"/>
                  </a:lnTo>
                  <a:lnTo>
                    <a:pt x="2439" y="12005"/>
                  </a:lnTo>
                  <a:lnTo>
                    <a:pt x="2600" y="12342"/>
                  </a:lnTo>
                  <a:lnTo>
                    <a:pt x="2728" y="12663"/>
                  </a:lnTo>
                  <a:lnTo>
                    <a:pt x="2825" y="12952"/>
                  </a:lnTo>
                  <a:lnTo>
                    <a:pt x="3338" y="14766"/>
                  </a:lnTo>
                  <a:lnTo>
                    <a:pt x="3595" y="15649"/>
                  </a:lnTo>
                  <a:lnTo>
                    <a:pt x="3868" y="16499"/>
                  </a:lnTo>
                  <a:lnTo>
                    <a:pt x="4141" y="17286"/>
                  </a:lnTo>
                  <a:lnTo>
                    <a:pt x="4413" y="17992"/>
                  </a:lnTo>
                  <a:lnTo>
                    <a:pt x="4558" y="18313"/>
                  </a:lnTo>
                  <a:lnTo>
                    <a:pt x="4702" y="18618"/>
                  </a:lnTo>
                  <a:lnTo>
                    <a:pt x="4847" y="18890"/>
                  </a:lnTo>
                  <a:lnTo>
                    <a:pt x="5007" y="19131"/>
                  </a:lnTo>
                  <a:lnTo>
                    <a:pt x="10111" y="17430"/>
                  </a:lnTo>
                  <a:lnTo>
                    <a:pt x="9469" y="15584"/>
                  </a:lnTo>
                  <a:lnTo>
                    <a:pt x="8923" y="14060"/>
                  </a:lnTo>
                  <a:lnTo>
                    <a:pt x="8121" y="11877"/>
                  </a:lnTo>
                  <a:lnTo>
                    <a:pt x="7848" y="11107"/>
                  </a:lnTo>
                  <a:lnTo>
                    <a:pt x="7639" y="10529"/>
                  </a:lnTo>
                  <a:lnTo>
                    <a:pt x="7511" y="10080"/>
                  </a:lnTo>
                  <a:lnTo>
                    <a:pt x="7415" y="9727"/>
                  </a:lnTo>
                  <a:lnTo>
                    <a:pt x="7383" y="9422"/>
                  </a:lnTo>
                  <a:lnTo>
                    <a:pt x="7383" y="9133"/>
                  </a:lnTo>
                  <a:lnTo>
                    <a:pt x="7415" y="8828"/>
                  </a:lnTo>
                  <a:lnTo>
                    <a:pt x="7463" y="8443"/>
                  </a:lnTo>
                  <a:lnTo>
                    <a:pt x="7527" y="7945"/>
                  </a:lnTo>
                  <a:lnTo>
                    <a:pt x="7591" y="7303"/>
                  </a:lnTo>
                  <a:lnTo>
                    <a:pt x="7639" y="6469"/>
                  </a:lnTo>
                  <a:lnTo>
                    <a:pt x="7671" y="5409"/>
                  </a:lnTo>
                  <a:lnTo>
                    <a:pt x="7671" y="5201"/>
                  </a:lnTo>
                  <a:lnTo>
                    <a:pt x="7639" y="4976"/>
                  </a:lnTo>
                  <a:lnTo>
                    <a:pt x="7607" y="4735"/>
                  </a:lnTo>
                  <a:lnTo>
                    <a:pt x="7543" y="4495"/>
                  </a:lnTo>
                  <a:lnTo>
                    <a:pt x="7399" y="3965"/>
                  </a:lnTo>
                  <a:lnTo>
                    <a:pt x="7222" y="3419"/>
                  </a:lnTo>
                  <a:lnTo>
                    <a:pt x="6869" y="2408"/>
                  </a:lnTo>
                  <a:lnTo>
                    <a:pt x="6708" y="2007"/>
                  </a:lnTo>
                  <a:lnTo>
                    <a:pt x="6628" y="1718"/>
                  </a:lnTo>
                  <a:lnTo>
                    <a:pt x="6548" y="1493"/>
                  </a:lnTo>
                  <a:lnTo>
                    <a:pt x="6452" y="1317"/>
                  </a:lnTo>
                  <a:lnTo>
                    <a:pt x="6339" y="1156"/>
                  </a:lnTo>
                  <a:lnTo>
                    <a:pt x="6227" y="1060"/>
                  </a:lnTo>
                  <a:lnTo>
                    <a:pt x="6099" y="980"/>
                  </a:lnTo>
                  <a:lnTo>
                    <a:pt x="5954" y="932"/>
                  </a:lnTo>
                  <a:lnTo>
                    <a:pt x="5826" y="916"/>
                  </a:lnTo>
                  <a:lnTo>
                    <a:pt x="5681" y="932"/>
                  </a:lnTo>
                  <a:lnTo>
                    <a:pt x="5553" y="980"/>
                  </a:lnTo>
                  <a:lnTo>
                    <a:pt x="5425" y="1044"/>
                  </a:lnTo>
                  <a:lnTo>
                    <a:pt x="5296" y="1140"/>
                  </a:lnTo>
                  <a:lnTo>
                    <a:pt x="5184" y="1269"/>
                  </a:lnTo>
                  <a:lnTo>
                    <a:pt x="5088" y="1413"/>
                  </a:lnTo>
                  <a:lnTo>
                    <a:pt x="5007" y="1574"/>
                  </a:lnTo>
                  <a:lnTo>
                    <a:pt x="4959" y="1750"/>
                  </a:lnTo>
                  <a:lnTo>
                    <a:pt x="4911" y="1959"/>
                  </a:lnTo>
                  <a:lnTo>
                    <a:pt x="4863" y="2328"/>
                  </a:lnTo>
                  <a:lnTo>
                    <a:pt x="4879" y="2456"/>
                  </a:lnTo>
                  <a:lnTo>
                    <a:pt x="4895" y="2601"/>
                  </a:lnTo>
                  <a:lnTo>
                    <a:pt x="4943" y="2777"/>
                  </a:lnTo>
                  <a:lnTo>
                    <a:pt x="5007" y="2970"/>
                  </a:lnTo>
                  <a:lnTo>
                    <a:pt x="5168" y="3387"/>
                  </a:lnTo>
                  <a:lnTo>
                    <a:pt x="5344" y="3821"/>
                  </a:lnTo>
                  <a:lnTo>
                    <a:pt x="5521" y="4270"/>
                  </a:lnTo>
                  <a:lnTo>
                    <a:pt x="5665" y="4687"/>
                  </a:lnTo>
                  <a:lnTo>
                    <a:pt x="5713" y="4864"/>
                  </a:lnTo>
                  <a:lnTo>
                    <a:pt x="5746" y="5040"/>
                  </a:lnTo>
                  <a:lnTo>
                    <a:pt x="5746" y="5185"/>
                  </a:lnTo>
                  <a:lnTo>
                    <a:pt x="5729" y="5297"/>
                  </a:lnTo>
                  <a:lnTo>
                    <a:pt x="5665" y="5522"/>
                  </a:lnTo>
                  <a:lnTo>
                    <a:pt x="5585" y="5698"/>
                  </a:lnTo>
                  <a:lnTo>
                    <a:pt x="5489" y="5843"/>
                  </a:lnTo>
                  <a:lnTo>
                    <a:pt x="5441" y="5907"/>
                  </a:lnTo>
                  <a:lnTo>
                    <a:pt x="5392" y="5955"/>
                  </a:lnTo>
                  <a:lnTo>
                    <a:pt x="5328" y="5987"/>
                  </a:lnTo>
                  <a:lnTo>
                    <a:pt x="5264" y="6003"/>
                  </a:lnTo>
                  <a:lnTo>
                    <a:pt x="5184" y="6019"/>
                  </a:lnTo>
                  <a:lnTo>
                    <a:pt x="5120" y="6019"/>
                  </a:lnTo>
                  <a:lnTo>
                    <a:pt x="5039" y="6003"/>
                  </a:lnTo>
                  <a:lnTo>
                    <a:pt x="4943" y="5971"/>
                  </a:lnTo>
                  <a:lnTo>
                    <a:pt x="4863" y="5939"/>
                  </a:lnTo>
                  <a:lnTo>
                    <a:pt x="4751" y="5875"/>
                  </a:lnTo>
                  <a:lnTo>
                    <a:pt x="4622" y="5778"/>
                  </a:lnTo>
                  <a:lnTo>
                    <a:pt x="4510" y="5650"/>
                  </a:lnTo>
                  <a:lnTo>
                    <a:pt x="4397" y="5522"/>
                  </a:lnTo>
                  <a:lnTo>
                    <a:pt x="4317" y="5361"/>
                  </a:lnTo>
                  <a:lnTo>
                    <a:pt x="4237" y="5201"/>
                  </a:lnTo>
                  <a:lnTo>
                    <a:pt x="4173" y="5024"/>
                  </a:lnTo>
                  <a:lnTo>
                    <a:pt x="4109" y="4864"/>
                  </a:lnTo>
                  <a:lnTo>
                    <a:pt x="4060" y="4687"/>
                  </a:lnTo>
                  <a:lnTo>
                    <a:pt x="3996" y="4350"/>
                  </a:lnTo>
                  <a:lnTo>
                    <a:pt x="3948" y="4045"/>
                  </a:lnTo>
                  <a:lnTo>
                    <a:pt x="3932" y="3804"/>
                  </a:lnTo>
                  <a:lnTo>
                    <a:pt x="3932" y="3660"/>
                  </a:lnTo>
                  <a:lnTo>
                    <a:pt x="3948" y="3435"/>
                  </a:lnTo>
                  <a:lnTo>
                    <a:pt x="3980" y="3211"/>
                  </a:lnTo>
                  <a:lnTo>
                    <a:pt x="4060" y="2761"/>
                  </a:lnTo>
                  <a:lnTo>
                    <a:pt x="4189" y="2312"/>
                  </a:lnTo>
                  <a:lnTo>
                    <a:pt x="4333" y="1863"/>
                  </a:lnTo>
                  <a:lnTo>
                    <a:pt x="4510" y="1413"/>
                  </a:lnTo>
                  <a:lnTo>
                    <a:pt x="4686" y="980"/>
                  </a:lnTo>
                  <a:lnTo>
                    <a:pt x="5088" y="97"/>
                  </a:lnTo>
                  <a:lnTo>
                    <a:pt x="2841"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p13">
              <a:extLst>
                <a:ext uri="{FF2B5EF4-FFF2-40B4-BE49-F238E27FC236}">
                  <a16:creationId xmlns:a16="http://schemas.microsoft.com/office/drawing/2014/main" id="{20375782-A486-844E-094A-A0C77BD32679}"/>
                </a:ext>
              </a:extLst>
            </p:cNvPr>
            <p:cNvSpPr/>
            <p:nvPr/>
          </p:nvSpPr>
          <p:spPr>
            <a:xfrm>
              <a:off x="1512800" y="3023000"/>
              <a:ext cx="101925" cy="440950"/>
            </a:xfrm>
            <a:custGeom>
              <a:avLst/>
              <a:gdLst/>
              <a:ahLst/>
              <a:cxnLst/>
              <a:rect l="l" t="t" r="r" b="b"/>
              <a:pathLst>
                <a:path w="4077" h="17638" extrusionOk="0">
                  <a:moveTo>
                    <a:pt x="2119" y="0"/>
                  </a:moveTo>
                  <a:lnTo>
                    <a:pt x="0" y="12936"/>
                  </a:ln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718" y="14171"/>
                  </a:lnTo>
                  <a:lnTo>
                    <a:pt x="1766" y="14990"/>
                  </a:lnTo>
                  <a:lnTo>
                    <a:pt x="1814" y="15407"/>
                  </a:lnTo>
                  <a:lnTo>
                    <a:pt x="1846" y="15792"/>
                  </a:lnTo>
                  <a:lnTo>
                    <a:pt x="1910" y="16145"/>
                  </a:lnTo>
                  <a:lnTo>
                    <a:pt x="1958" y="16402"/>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964" y="14605"/>
                  </a:lnTo>
                  <a:lnTo>
                    <a:pt x="4045" y="13401"/>
                  </a:lnTo>
                  <a:lnTo>
                    <a:pt x="4077" y="12952"/>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4;p13">
              <a:extLst>
                <a:ext uri="{FF2B5EF4-FFF2-40B4-BE49-F238E27FC236}">
                  <a16:creationId xmlns:a16="http://schemas.microsoft.com/office/drawing/2014/main" id="{DF48B061-339B-9F7C-DAF8-237DCB11B9ED}"/>
                </a:ext>
              </a:extLst>
            </p:cNvPr>
            <p:cNvSpPr/>
            <p:nvPr/>
          </p:nvSpPr>
          <p:spPr>
            <a:xfrm>
              <a:off x="1512800" y="3023000"/>
              <a:ext cx="101925" cy="440950"/>
            </a:xfrm>
            <a:custGeom>
              <a:avLst/>
              <a:gdLst/>
              <a:ahLst/>
              <a:cxnLst/>
              <a:rect l="l" t="t" r="r" b="b"/>
              <a:pathLst>
                <a:path w="4077" h="17638" fill="none" extrusionOk="0">
                  <a:moveTo>
                    <a:pt x="0" y="12936"/>
                  </a:moveTo>
                  <a:lnTo>
                    <a:pt x="0" y="12936"/>
                  </a:lnTo>
                  <a:lnTo>
                    <a:pt x="97" y="12775"/>
                  </a:lnTo>
                  <a:lnTo>
                    <a:pt x="209" y="12647"/>
                  </a:lnTo>
                  <a:lnTo>
                    <a:pt x="337" y="12534"/>
                  </a:lnTo>
                  <a:lnTo>
                    <a:pt x="466" y="12454"/>
                  </a:lnTo>
                  <a:lnTo>
                    <a:pt x="594" y="12390"/>
                  </a:lnTo>
                  <a:lnTo>
                    <a:pt x="739" y="12358"/>
                  </a:lnTo>
                  <a:lnTo>
                    <a:pt x="867" y="12358"/>
                  </a:lnTo>
                  <a:lnTo>
                    <a:pt x="1011" y="12374"/>
                  </a:lnTo>
                  <a:lnTo>
                    <a:pt x="1140" y="12422"/>
                  </a:lnTo>
                  <a:lnTo>
                    <a:pt x="1252" y="12486"/>
                  </a:lnTo>
                  <a:lnTo>
                    <a:pt x="1365" y="12599"/>
                  </a:lnTo>
                  <a:lnTo>
                    <a:pt x="1461" y="12727"/>
                  </a:lnTo>
                  <a:lnTo>
                    <a:pt x="1541" y="12887"/>
                  </a:lnTo>
                  <a:lnTo>
                    <a:pt x="1621" y="13080"/>
                  </a:lnTo>
                  <a:lnTo>
                    <a:pt x="1653" y="13305"/>
                  </a:lnTo>
                  <a:lnTo>
                    <a:pt x="1686" y="13561"/>
                  </a:lnTo>
                  <a:lnTo>
                    <a:pt x="1686" y="13561"/>
                  </a:lnTo>
                  <a:lnTo>
                    <a:pt x="1718" y="14171"/>
                  </a:lnTo>
                  <a:lnTo>
                    <a:pt x="1766" y="14990"/>
                  </a:lnTo>
                  <a:lnTo>
                    <a:pt x="1814" y="15407"/>
                  </a:lnTo>
                  <a:lnTo>
                    <a:pt x="1846" y="15792"/>
                  </a:lnTo>
                  <a:lnTo>
                    <a:pt x="1910" y="16145"/>
                  </a:lnTo>
                  <a:lnTo>
                    <a:pt x="1958" y="16402"/>
                  </a:lnTo>
                  <a:lnTo>
                    <a:pt x="1958" y="16402"/>
                  </a:lnTo>
                  <a:lnTo>
                    <a:pt x="2071" y="16771"/>
                  </a:lnTo>
                  <a:lnTo>
                    <a:pt x="2071" y="16771"/>
                  </a:lnTo>
                  <a:lnTo>
                    <a:pt x="2135" y="16964"/>
                  </a:lnTo>
                  <a:lnTo>
                    <a:pt x="2231" y="17124"/>
                  </a:lnTo>
                  <a:lnTo>
                    <a:pt x="2344" y="17269"/>
                  </a:lnTo>
                  <a:lnTo>
                    <a:pt x="2456" y="17397"/>
                  </a:lnTo>
                  <a:lnTo>
                    <a:pt x="2600" y="17493"/>
                  </a:lnTo>
                  <a:lnTo>
                    <a:pt x="2729" y="17574"/>
                  </a:lnTo>
                  <a:lnTo>
                    <a:pt x="2873" y="17606"/>
                  </a:lnTo>
                  <a:lnTo>
                    <a:pt x="3018" y="17638"/>
                  </a:lnTo>
                  <a:lnTo>
                    <a:pt x="3146" y="17622"/>
                  </a:lnTo>
                  <a:lnTo>
                    <a:pt x="3274" y="17590"/>
                  </a:lnTo>
                  <a:lnTo>
                    <a:pt x="3403" y="17526"/>
                  </a:lnTo>
                  <a:lnTo>
                    <a:pt x="3515" y="17429"/>
                  </a:lnTo>
                  <a:lnTo>
                    <a:pt x="3611" y="17285"/>
                  </a:lnTo>
                  <a:lnTo>
                    <a:pt x="3692" y="17124"/>
                  </a:lnTo>
                  <a:lnTo>
                    <a:pt x="3756" y="16932"/>
                  </a:lnTo>
                  <a:lnTo>
                    <a:pt x="3788" y="16691"/>
                  </a:lnTo>
                  <a:lnTo>
                    <a:pt x="3788" y="16691"/>
                  </a:lnTo>
                  <a:lnTo>
                    <a:pt x="3964" y="14605"/>
                  </a:lnTo>
                  <a:lnTo>
                    <a:pt x="4045" y="13401"/>
                  </a:lnTo>
                  <a:lnTo>
                    <a:pt x="4077" y="12952"/>
                  </a:lnTo>
                  <a:lnTo>
                    <a:pt x="4077" y="12679"/>
                  </a:lnTo>
                  <a:lnTo>
                    <a:pt x="4077" y="12679"/>
                  </a:lnTo>
                  <a:lnTo>
                    <a:pt x="4029" y="12101"/>
                  </a:lnTo>
                  <a:lnTo>
                    <a:pt x="3964" y="11587"/>
                  </a:lnTo>
                  <a:lnTo>
                    <a:pt x="3900" y="11122"/>
                  </a:lnTo>
                  <a:lnTo>
                    <a:pt x="3836" y="10705"/>
                  </a:lnTo>
                  <a:lnTo>
                    <a:pt x="3772" y="10336"/>
                  </a:lnTo>
                  <a:lnTo>
                    <a:pt x="3692" y="10015"/>
                  </a:lnTo>
                  <a:lnTo>
                    <a:pt x="3611" y="9710"/>
                  </a:lnTo>
                  <a:lnTo>
                    <a:pt x="3531" y="9453"/>
                  </a:lnTo>
                  <a:lnTo>
                    <a:pt x="3435" y="9212"/>
                  </a:lnTo>
                  <a:lnTo>
                    <a:pt x="3355" y="8988"/>
                  </a:lnTo>
                  <a:lnTo>
                    <a:pt x="3178" y="8586"/>
                  </a:lnTo>
                  <a:lnTo>
                    <a:pt x="2985" y="8233"/>
                  </a:lnTo>
                  <a:lnTo>
                    <a:pt x="2809" y="7848"/>
                  </a:lnTo>
                  <a:lnTo>
                    <a:pt x="2648" y="7431"/>
                  </a:lnTo>
                  <a:lnTo>
                    <a:pt x="2568" y="7190"/>
                  </a:lnTo>
                  <a:lnTo>
                    <a:pt x="2488" y="6917"/>
                  </a:lnTo>
                  <a:lnTo>
                    <a:pt x="2424" y="6612"/>
                  </a:lnTo>
                  <a:lnTo>
                    <a:pt x="2360" y="6291"/>
                  </a:lnTo>
                  <a:lnTo>
                    <a:pt x="2295" y="5906"/>
                  </a:lnTo>
                  <a:lnTo>
                    <a:pt x="2247" y="5489"/>
                  </a:lnTo>
                  <a:lnTo>
                    <a:pt x="2199" y="5023"/>
                  </a:lnTo>
                  <a:lnTo>
                    <a:pt x="2151" y="4510"/>
                  </a:lnTo>
                  <a:lnTo>
                    <a:pt x="2119" y="3932"/>
                  </a:lnTo>
                  <a:lnTo>
                    <a:pt x="2103" y="3290"/>
                  </a:lnTo>
                  <a:lnTo>
                    <a:pt x="2087" y="2584"/>
                  </a:lnTo>
                  <a:lnTo>
                    <a:pt x="2087" y="1798"/>
                  </a:lnTo>
                  <a:lnTo>
                    <a:pt x="2103" y="931"/>
                  </a:lnTo>
                  <a:lnTo>
                    <a:pt x="2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5;p13">
              <a:extLst>
                <a:ext uri="{FF2B5EF4-FFF2-40B4-BE49-F238E27FC236}">
                  <a16:creationId xmlns:a16="http://schemas.microsoft.com/office/drawing/2014/main" id="{FA3AFB69-21A1-9C54-E1B0-6027C7B8E9F0}"/>
                </a:ext>
              </a:extLst>
            </p:cNvPr>
            <p:cNvSpPr/>
            <p:nvPr/>
          </p:nvSpPr>
          <p:spPr>
            <a:xfrm>
              <a:off x="2574425" y="1687325"/>
              <a:ext cx="190600" cy="558525"/>
            </a:xfrm>
            <a:custGeom>
              <a:avLst/>
              <a:gdLst/>
              <a:ahLst/>
              <a:cxnLst/>
              <a:rect l="l" t="t" r="r" b="b"/>
              <a:pathLst>
                <a:path w="7624" h="22341" extrusionOk="0">
                  <a:moveTo>
                    <a:pt x="6404" y="0"/>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3339" y="19725"/>
                  </a:lnTo>
                  <a:lnTo>
                    <a:pt x="3788" y="20190"/>
                  </a:lnTo>
                  <a:lnTo>
                    <a:pt x="4221" y="20607"/>
                  </a:lnTo>
                  <a:lnTo>
                    <a:pt x="4655" y="21008"/>
                  </a:lnTo>
                  <a:lnTo>
                    <a:pt x="5104" y="21378"/>
                  </a:lnTo>
                  <a:lnTo>
                    <a:pt x="5602" y="21747"/>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97" y="14862"/>
                  </a:lnTo>
                  <a:lnTo>
                    <a:pt x="5425" y="15680"/>
                  </a:lnTo>
                  <a:lnTo>
                    <a:pt x="5489" y="16098"/>
                  </a:lnTo>
                  <a:lnTo>
                    <a:pt x="5570" y="16483"/>
                  </a:lnTo>
                  <a:lnTo>
                    <a:pt x="5666" y="16820"/>
                  </a:lnTo>
                  <a:lnTo>
                    <a:pt x="5746" y="17076"/>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576" y="15102"/>
                  </a:lnTo>
                  <a:lnTo>
                    <a:pt x="7544" y="13867"/>
                  </a:lnTo>
                  <a:lnTo>
                    <a:pt x="7544" y="13417"/>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6;p13">
              <a:extLst>
                <a:ext uri="{FF2B5EF4-FFF2-40B4-BE49-F238E27FC236}">
                  <a16:creationId xmlns:a16="http://schemas.microsoft.com/office/drawing/2014/main" id="{DC22AF90-F8F7-23FE-555A-C208025B79EE}"/>
                </a:ext>
              </a:extLst>
            </p:cNvPr>
            <p:cNvSpPr/>
            <p:nvPr/>
          </p:nvSpPr>
          <p:spPr>
            <a:xfrm>
              <a:off x="2574425" y="1687325"/>
              <a:ext cx="190600" cy="558525"/>
            </a:xfrm>
            <a:custGeom>
              <a:avLst/>
              <a:gdLst/>
              <a:ahLst/>
              <a:cxnLst/>
              <a:rect l="l" t="t" r="r" b="b"/>
              <a:pathLst>
                <a:path w="7624" h="22341" fill="none" extrusionOk="0">
                  <a:moveTo>
                    <a:pt x="1525" y="1188"/>
                  </a:moveTo>
                  <a:lnTo>
                    <a:pt x="1525" y="1188"/>
                  </a:lnTo>
                  <a:lnTo>
                    <a:pt x="1220" y="2649"/>
                  </a:lnTo>
                  <a:lnTo>
                    <a:pt x="931" y="4125"/>
                  </a:lnTo>
                  <a:lnTo>
                    <a:pt x="691" y="5618"/>
                  </a:lnTo>
                  <a:lnTo>
                    <a:pt x="466" y="7094"/>
                  </a:lnTo>
                  <a:lnTo>
                    <a:pt x="370" y="7848"/>
                  </a:lnTo>
                  <a:lnTo>
                    <a:pt x="290" y="8587"/>
                  </a:lnTo>
                  <a:lnTo>
                    <a:pt x="209" y="9341"/>
                  </a:lnTo>
                  <a:lnTo>
                    <a:pt x="145" y="10079"/>
                  </a:lnTo>
                  <a:lnTo>
                    <a:pt x="97" y="10833"/>
                  </a:lnTo>
                  <a:lnTo>
                    <a:pt x="49" y="11572"/>
                  </a:lnTo>
                  <a:lnTo>
                    <a:pt x="17" y="12310"/>
                  </a:lnTo>
                  <a:lnTo>
                    <a:pt x="1" y="13064"/>
                  </a:lnTo>
                  <a:lnTo>
                    <a:pt x="1" y="13064"/>
                  </a:lnTo>
                  <a:lnTo>
                    <a:pt x="1" y="14091"/>
                  </a:lnTo>
                  <a:lnTo>
                    <a:pt x="17" y="14525"/>
                  </a:lnTo>
                  <a:lnTo>
                    <a:pt x="49" y="14910"/>
                  </a:lnTo>
                  <a:lnTo>
                    <a:pt x="81" y="15263"/>
                  </a:lnTo>
                  <a:lnTo>
                    <a:pt x="145" y="15584"/>
                  </a:lnTo>
                  <a:lnTo>
                    <a:pt x="225" y="15873"/>
                  </a:lnTo>
                  <a:lnTo>
                    <a:pt x="322" y="16146"/>
                  </a:lnTo>
                  <a:lnTo>
                    <a:pt x="450" y="16418"/>
                  </a:lnTo>
                  <a:lnTo>
                    <a:pt x="594" y="16675"/>
                  </a:lnTo>
                  <a:lnTo>
                    <a:pt x="787" y="16948"/>
                  </a:lnTo>
                  <a:lnTo>
                    <a:pt x="996" y="17221"/>
                  </a:lnTo>
                  <a:lnTo>
                    <a:pt x="1252" y="17526"/>
                  </a:lnTo>
                  <a:lnTo>
                    <a:pt x="1541" y="17847"/>
                  </a:lnTo>
                  <a:lnTo>
                    <a:pt x="2247" y="18585"/>
                  </a:lnTo>
                  <a:lnTo>
                    <a:pt x="2247" y="18585"/>
                  </a:lnTo>
                  <a:lnTo>
                    <a:pt x="3339" y="19725"/>
                  </a:lnTo>
                  <a:lnTo>
                    <a:pt x="3788" y="20190"/>
                  </a:lnTo>
                  <a:lnTo>
                    <a:pt x="4221" y="20607"/>
                  </a:lnTo>
                  <a:lnTo>
                    <a:pt x="4655" y="21008"/>
                  </a:lnTo>
                  <a:lnTo>
                    <a:pt x="5104" y="21378"/>
                  </a:lnTo>
                  <a:lnTo>
                    <a:pt x="5602" y="21747"/>
                  </a:lnTo>
                  <a:lnTo>
                    <a:pt x="6163" y="22132"/>
                  </a:lnTo>
                  <a:lnTo>
                    <a:pt x="6163" y="22132"/>
                  </a:lnTo>
                  <a:lnTo>
                    <a:pt x="6340" y="22228"/>
                  </a:lnTo>
                  <a:lnTo>
                    <a:pt x="6500" y="22292"/>
                  </a:lnTo>
                  <a:lnTo>
                    <a:pt x="6661" y="22324"/>
                  </a:lnTo>
                  <a:lnTo>
                    <a:pt x="6789" y="22341"/>
                  </a:lnTo>
                  <a:lnTo>
                    <a:pt x="6918" y="22308"/>
                  </a:lnTo>
                  <a:lnTo>
                    <a:pt x="7030" y="22276"/>
                  </a:lnTo>
                  <a:lnTo>
                    <a:pt x="7126" y="22196"/>
                  </a:lnTo>
                  <a:lnTo>
                    <a:pt x="7207" y="22116"/>
                  </a:lnTo>
                  <a:lnTo>
                    <a:pt x="7271" y="22003"/>
                  </a:lnTo>
                  <a:lnTo>
                    <a:pt x="7319" y="21891"/>
                  </a:lnTo>
                  <a:lnTo>
                    <a:pt x="7335" y="21747"/>
                  </a:lnTo>
                  <a:lnTo>
                    <a:pt x="7335" y="21602"/>
                  </a:lnTo>
                  <a:lnTo>
                    <a:pt x="7303" y="21458"/>
                  </a:lnTo>
                  <a:lnTo>
                    <a:pt x="7255" y="21297"/>
                  </a:lnTo>
                  <a:lnTo>
                    <a:pt x="7191" y="21121"/>
                  </a:lnTo>
                  <a:lnTo>
                    <a:pt x="7078" y="20944"/>
                  </a:lnTo>
                  <a:lnTo>
                    <a:pt x="7078" y="20944"/>
                  </a:lnTo>
                  <a:lnTo>
                    <a:pt x="6853" y="20623"/>
                  </a:lnTo>
                  <a:lnTo>
                    <a:pt x="6613" y="20318"/>
                  </a:lnTo>
                  <a:lnTo>
                    <a:pt x="6356" y="19997"/>
                  </a:lnTo>
                  <a:lnTo>
                    <a:pt x="6083" y="19692"/>
                  </a:lnTo>
                  <a:lnTo>
                    <a:pt x="4960" y="18457"/>
                  </a:lnTo>
                  <a:lnTo>
                    <a:pt x="4687" y="18152"/>
                  </a:lnTo>
                  <a:lnTo>
                    <a:pt x="4430" y="17831"/>
                  </a:lnTo>
                  <a:lnTo>
                    <a:pt x="4189" y="17510"/>
                  </a:lnTo>
                  <a:lnTo>
                    <a:pt x="3949" y="17189"/>
                  </a:lnTo>
                  <a:lnTo>
                    <a:pt x="3740" y="16852"/>
                  </a:lnTo>
                  <a:lnTo>
                    <a:pt x="3547" y="16515"/>
                  </a:lnTo>
                  <a:lnTo>
                    <a:pt x="3387" y="16162"/>
                  </a:lnTo>
                  <a:lnTo>
                    <a:pt x="3259" y="15793"/>
                  </a:lnTo>
                  <a:lnTo>
                    <a:pt x="3259" y="15793"/>
                  </a:lnTo>
                  <a:lnTo>
                    <a:pt x="3226" y="15680"/>
                  </a:lnTo>
                  <a:lnTo>
                    <a:pt x="3210" y="15520"/>
                  </a:lnTo>
                  <a:lnTo>
                    <a:pt x="3178" y="15311"/>
                  </a:lnTo>
                  <a:lnTo>
                    <a:pt x="3178" y="15070"/>
                  </a:lnTo>
                  <a:lnTo>
                    <a:pt x="3194" y="14798"/>
                  </a:lnTo>
                  <a:lnTo>
                    <a:pt x="3242" y="14493"/>
                  </a:lnTo>
                  <a:lnTo>
                    <a:pt x="3323" y="14188"/>
                  </a:lnTo>
                  <a:lnTo>
                    <a:pt x="3387" y="14043"/>
                  </a:lnTo>
                  <a:lnTo>
                    <a:pt x="3451" y="13883"/>
                  </a:lnTo>
                  <a:lnTo>
                    <a:pt x="3451" y="13883"/>
                  </a:lnTo>
                  <a:lnTo>
                    <a:pt x="3547" y="13722"/>
                  </a:lnTo>
                  <a:lnTo>
                    <a:pt x="3644" y="13578"/>
                  </a:lnTo>
                  <a:lnTo>
                    <a:pt x="3772" y="13449"/>
                  </a:lnTo>
                  <a:lnTo>
                    <a:pt x="3900" y="13337"/>
                  </a:lnTo>
                  <a:lnTo>
                    <a:pt x="4029" y="13257"/>
                  </a:lnTo>
                  <a:lnTo>
                    <a:pt x="4157" y="13193"/>
                  </a:lnTo>
                  <a:lnTo>
                    <a:pt x="4302" y="13161"/>
                  </a:lnTo>
                  <a:lnTo>
                    <a:pt x="4446" y="13161"/>
                  </a:lnTo>
                  <a:lnTo>
                    <a:pt x="4575" y="13193"/>
                  </a:lnTo>
                  <a:lnTo>
                    <a:pt x="4703" y="13241"/>
                  </a:lnTo>
                  <a:lnTo>
                    <a:pt x="4831" y="13321"/>
                  </a:lnTo>
                  <a:lnTo>
                    <a:pt x="4944" y="13433"/>
                  </a:lnTo>
                  <a:lnTo>
                    <a:pt x="5024" y="13578"/>
                  </a:lnTo>
                  <a:lnTo>
                    <a:pt x="5104" y="13770"/>
                  </a:lnTo>
                  <a:lnTo>
                    <a:pt x="5168" y="13979"/>
                  </a:lnTo>
                  <a:lnTo>
                    <a:pt x="5216" y="14236"/>
                  </a:lnTo>
                  <a:lnTo>
                    <a:pt x="5216" y="14236"/>
                  </a:lnTo>
                  <a:lnTo>
                    <a:pt x="5297" y="14862"/>
                  </a:lnTo>
                  <a:lnTo>
                    <a:pt x="5425" y="15680"/>
                  </a:lnTo>
                  <a:lnTo>
                    <a:pt x="5489" y="16098"/>
                  </a:lnTo>
                  <a:lnTo>
                    <a:pt x="5570" y="16483"/>
                  </a:lnTo>
                  <a:lnTo>
                    <a:pt x="5666" y="16820"/>
                  </a:lnTo>
                  <a:lnTo>
                    <a:pt x="5746" y="17076"/>
                  </a:lnTo>
                  <a:lnTo>
                    <a:pt x="5746" y="17076"/>
                  </a:lnTo>
                  <a:lnTo>
                    <a:pt x="5891" y="17430"/>
                  </a:lnTo>
                  <a:lnTo>
                    <a:pt x="5891" y="17430"/>
                  </a:lnTo>
                  <a:lnTo>
                    <a:pt x="6003" y="17622"/>
                  </a:lnTo>
                  <a:lnTo>
                    <a:pt x="6115" y="17767"/>
                  </a:lnTo>
                  <a:lnTo>
                    <a:pt x="6244" y="17911"/>
                  </a:lnTo>
                  <a:lnTo>
                    <a:pt x="6372" y="18023"/>
                  </a:lnTo>
                  <a:lnTo>
                    <a:pt x="6516" y="18104"/>
                  </a:lnTo>
                  <a:lnTo>
                    <a:pt x="6661" y="18168"/>
                  </a:lnTo>
                  <a:lnTo>
                    <a:pt x="6805" y="18200"/>
                  </a:lnTo>
                  <a:lnTo>
                    <a:pt x="6950" y="18216"/>
                  </a:lnTo>
                  <a:lnTo>
                    <a:pt x="7094" y="18184"/>
                  </a:lnTo>
                  <a:lnTo>
                    <a:pt x="7223" y="18136"/>
                  </a:lnTo>
                  <a:lnTo>
                    <a:pt x="7335" y="18055"/>
                  </a:lnTo>
                  <a:lnTo>
                    <a:pt x="7431" y="17959"/>
                  </a:lnTo>
                  <a:lnTo>
                    <a:pt x="7528" y="17815"/>
                  </a:lnTo>
                  <a:lnTo>
                    <a:pt x="7576" y="17638"/>
                  </a:lnTo>
                  <a:lnTo>
                    <a:pt x="7608" y="17446"/>
                  </a:lnTo>
                  <a:lnTo>
                    <a:pt x="7624" y="17205"/>
                  </a:lnTo>
                  <a:lnTo>
                    <a:pt x="7624" y="17205"/>
                  </a:lnTo>
                  <a:lnTo>
                    <a:pt x="7576" y="15102"/>
                  </a:lnTo>
                  <a:lnTo>
                    <a:pt x="7544" y="13867"/>
                  </a:lnTo>
                  <a:lnTo>
                    <a:pt x="7544" y="13417"/>
                  </a:lnTo>
                  <a:lnTo>
                    <a:pt x="7511" y="13145"/>
                  </a:lnTo>
                  <a:lnTo>
                    <a:pt x="7511" y="13145"/>
                  </a:lnTo>
                  <a:lnTo>
                    <a:pt x="7399" y="12230"/>
                  </a:lnTo>
                  <a:lnTo>
                    <a:pt x="7271" y="11379"/>
                  </a:lnTo>
                  <a:lnTo>
                    <a:pt x="7126" y="10561"/>
                  </a:lnTo>
                  <a:lnTo>
                    <a:pt x="6982" y="9758"/>
                  </a:lnTo>
                  <a:lnTo>
                    <a:pt x="6693" y="8234"/>
                  </a:lnTo>
                  <a:lnTo>
                    <a:pt x="6565" y="7495"/>
                  </a:lnTo>
                  <a:lnTo>
                    <a:pt x="6436" y="6741"/>
                  </a:lnTo>
                  <a:lnTo>
                    <a:pt x="6324" y="6003"/>
                  </a:lnTo>
                  <a:lnTo>
                    <a:pt x="6244" y="5232"/>
                  </a:lnTo>
                  <a:lnTo>
                    <a:pt x="6179" y="4462"/>
                  </a:lnTo>
                  <a:lnTo>
                    <a:pt x="6147" y="3644"/>
                  </a:lnTo>
                  <a:lnTo>
                    <a:pt x="6147" y="2809"/>
                  </a:lnTo>
                  <a:lnTo>
                    <a:pt x="6163" y="2360"/>
                  </a:lnTo>
                  <a:lnTo>
                    <a:pt x="6195" y="1926"/>
                  </a:lnTo>
                  <a:lnTo>
                    <a:pt x="6228" y="1461"/>
                  </a:lnTo>
                  <a:lnTo>
                    <a:pt x="6276" y="979"/>
                  </a:lnTo>
                  <a:lnTo>
                    <a:pt x="6324" y="498"/>
                  </a:lnTo>
                  <a:lnTo>
                    <a:pt x="6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7;p13">
              <a:extLst>
                <a:ext uri="{FF2B5EF4-FFF2-40B4-BE49-F238E27FC236}">
                  <a16:creationId xmlns:a16="http://schemas.microsoft.com/office/drawing/2014/main" id="{606E8B91-C755-9B1D-9B53-9BCFD792D057}"/>
                </a:ext>
              </a:extLst>
            </p:cNvPr>
            <p:cNvSpPr/>
            <p:nvPr/>
          </p:nvSpPr>
          <p:spPr>
            <a:xfrm>
              <a:off x="2619775" y="1988250"/>
              <a:ext cx="328225" cy="456600"/>
            </a:xfrm>
            <a:custGeom>
              <a:avLst/>
              <a:gdLst/>
              <a:ahLst/>
              <a:cxnLst/>
              <a:rect l="l" t="t" r="r" b="b"/>
              <a:pathLst>
                <a:path w="13129" h="18264" extrusionOk="0">
                  <a:moveTo>
                    <a:pt x="4590" y="0"/>
                  </a:moveTo>
                  <a:lnTo>
                    <a:pt x="2391" y="80"/>
                  </a:lnTo>
                  <a:lnTo>
                    <a:pt x="1798" y="1445"/>
                  </a:lnTo>
                  <a:lnTo>
                    <a:pt x="1573" y="1958"/>
                  </a:lnTo>
                  <a:lnTo>
                    <a:pt x="1348" y="2440"/>
                  </a:lnTo>
                  <a:lnTo>
                    <a:pt x="915" y="3338"/>
                  </a:lnTo>
                  <a:lnTo>
                    <a:pt x="722" y="3756"/>
                  </a:lnTo>
                  <a:lnTo>
                    <a:pt x="530" y="4157"/>
                  </a:lnTo>
                  <a:lnTo>
                    <a:pt x="385" y="4542"/>
                  </a:lnTo>
                  <a:lnTo>
                    <a:pt x="241" y="4927"/>
                  </a:lnTo>
                  <a:lnTo>
                    <a:pt x="129" y="5296"/>
                  </a:lnTo>
                  <a:lnTo>
                    <a:pt x="64" y="5681"/>
                  </a:lnTo>
                  <a:lnTo>
                    <a:pt x="16" y="6067"/>
                  </a:lnTo>
                  <a:lnTo>
                    <a:pt x="0" y="6259"/>
                  </a:lnTo>
                  <a:lnTo>
                    <a:pt x="16" y="6452"/>
                  </a:lnTo>
                  <a:lnTo>
                    <a:pt x="16" y="6644"/>
                  </a:lnTo>
                  <a:lnTo>
                    <a:pt x="48" y="6853"/>
                  </a:lnTo>
                  <a:lnTo>
                    <a:pt x="80" y="7062"/>
                  </a:lnTo>
                  <a:lnTo>
                    <a:pt x="112" y="7270"/>
                  </a:lnTo>
                  <a:lnTo>
                    <a:pt x="177" y="7479"/>
                  </a:lnTo>
                  <a:lnTo>
                    <a:pt x="241" y="7704"/>
                  </a:lnTo>
                  <a:lnTo>
                    <a:pt x="321" y="7928"/>
                  </a:lnTo>
                  <a:lnTo>
                    <a:pt x="417" y="8153"/>
                  </a:lnTo>
                  <a:lnTo>
                    <a:pt x="530" y="8378"/>
                  </a:lnTo>
                  <a:lnTo>
                    <a:pt x="674" y="8618"/>
                  </a:lnTo>
                  <a:lnTo>
                    <a:pt x="867" y="8875"/>
                  </a:lnTo>
                  <a:lnTo>
                    <a:pt x="1075" y="9148"/>
                  </a:lnTo>
                  <a:lnTo>
                    <a:pt x="1573" y="9758"/>
                  </a:lnTo>
                  <a:lnTo>
                    <a:pt x="2135" y="10416"/>
                  </a:lnTo>
                  <a:lnTo>
                    <a:pt x="2728" y="11074"/>
                  </a:lnTo>
                  <a:lnTo>
                    <a:pt x="3274" y="11716"/>
                  </a:lnTo>
                  <a:lnTo>
                    <a:pt x="3531" y="12037"/>
                  </a:lnTo>
                  <a:lnTo>
                    <a:pt x="3756" y="12342"/>
                  </a:lnTo>
                  <a:lnTo>
                    <a:pt x="3964" y="12631"/>
                  </a:lnTo>
                  <a:lnTo>
                    <a:pt x="4141" y="12887"/>
                  </a:lnTo>
                  <a:lnTo>
                    <a:pt x="4638" y="13706"/>
                  </a:lnTo>
                  <a:lnTo>
                    <a:pt x="5152" y="14524"/>
                  </a:lnTo>
                  <a:lnTo>
                    <a:pt x="5681" y="15311"/>
                  </a:lnTo>
                  <a:lnTo>
                    <a:pt x="6211" y="16049"/>
                  </a:lnTo>
                  <a:lnTo>
                    <a:pt x="6757" y="16723"/>
                  </a:lnTo>
                  <a:lnTo>
                    <a:pt x="7013" y="17028"/>
                  </a:lnTo>
                  <a:lnTo>
                    <a:pt x="7286" y="17333"/>
                  </a:lnTo>
                  <a:lnTo>
                    <a:pt x="7543" y="17606"/>
                  </a:lnTo>
                  <a:lnTo>
                    <a:pt x="7800" y="17846"/>
                  </a:lnTo>
                  <a:lnTo>
                    <a:pt x="8057" y="18071"/>
                  </a:lnTo>
                  <a:lnTo>
                    <a:pt x="8297" y="18264"/>
                  </a:lnTo>
                  <a:lnTo>
                    <a:pt x="13128" y="16161"/>
                  </a:lnTo>
                  <a:lnTo>
                    <a:pt x="12502" y="15423"/>
                  </a:lnTo>
                  <a:lnTo>
                    <a:pt x="11924" y="14717"/>
                  </a:lnTo>
                  <a:lnTo>
                    <a:pt x="11379" y="14043"/>
                  </a:lnTo>
                  <a:lnTo>
                    <a:pt x="10897" y="13401"/>
                  </a:lnTo>
                  <a:lnTo>
                    <a:pt x="10432" y="12791"/>
                  </a:lnTo>
                  <a:lnTo>
                    <a:pt x="10031" y="12181"/>
                  </a:lnTo>
                  <a:lnTo>
                    <a:pt x="9645" y="11571"/>
                  </a:lnTo>
                  <a:lnTo>
                    <a:pt x="9308" y="10962"/>
                  </a:lnTo>
                  <a:lnTo>
                    <a:pt x="9004" y="10352"/>
                  </a:lnTo>
                  <a:lnTo>
                    <a:pt x="8731" y="9710"/>
                  </a:lnTo>
                  <a:lnTo>
                    <a:pt x="8474" y="9052"/>
                  </a:lnTo>
                  <a:lnTo>
                    <a:pt x="8265" y="8362"/>
                  </a:lnTo>
                  <a:lnTo>
                    <a:pt x="8073" y="7623"/>
                  </a:lnTo>
                  <a:lnTo>
                    <a:pt x="7896" y="6853"/>
                  </a:lnTo>
                  <a:lnTo>
                    <a:pt x="7752" y="6018"/>
                  </a:lnTo>
                  <a:lnTo>
                    <a:pt x="7639" y="5120"/>
                  </a:lnTo>
                  <a:lnTo>
                    <a:pt x="7607" y="4927"/>
                  </a:lnTo>
                  <a:lnTo>
                    <a:pt x="7543" y="4702"/>
                  </a:lnTo>
                  <a:lnTo>
                    <a:pt x="7479" y="4478"/>
                  </a:lnTo>
                  <a:lnTo>
                    <a:pt x="7383" y="4221"/>
                  </a:lnTo>
                  <a:lnTo>
                    <a:pt x="7190" y="3707"/>
                  </a:lnTo>
                  <a:lnTo>
                    <a:pt x="6949" y="3178"/>
                  </a:lnTo>
                  <a:lnTo>
                    <a:pt x="6484" y="2199"/>
                  </a:lnTo>
                  <a:lnTo>
                    <a:pt x="6307" y="1814"/>
                  </a:lnTo>
                  <a:lnTo>
                    <a:pt x="6195" y="1525"/>
                  </a:lnTo>
                  <a:lnTo>
                    <a:pt x="6099" y="1300"/>
                  </a:lnTo>
                  <a:lnTo>
                    <a:pt x="6002" y="1124"/>
                  </a:lnTo>
                  <a:lnTo>
                    <a:pt x="5874" y="979"/>
                  </a:lnTo>
                  <a:lnTo>
                    <a:pt x="5746" y="883"/>
                  </a:lnTo>
                  <a:lnTo>
                    <a:pt x="5617" y="819"/>
                  </a:lnTo>
                  <a:lnTo>
                    <a:pt x="5489" y="770"/>
                  </a:lnTo>
                  <a:lnTo>
                    <a:pt x="5344" y="770"/>
                  </a:lnTo>
                  <a:lnTo>
                    <a:pt x="5216" y="803"/>
                  </a:lnTo>
                  <a:lnTo>
                    <a:pt x="5088" y="867"/>
                  </a:lnTo>
                  <a:lnTo>
                    <a:pt x="4959" y="947"/>
                  </a:lnTo>
                  <a:lnTo>
                    <a:pt x="4847" y="1059"/>
                  </a:lnTo>
                  <a:lnTo>
                    <a:pt x="4751" y="1188"/>
                  </a:lnTo>
                  <a:lnTo>
                    <a:pt x="4654" y="1332"/>
                  </a:lnTo>
                  <a:lnTo>
                    <a:pt x="4590" y="1509"/>
                  </a:lnTo>
                  <a:lnTo>
                    <a:pt x="4542" y="1701"/>
                  </a:lnTo>
                  <a:lnTo>
                    <a:pt x="4510" y="1910"/>
                  </a:lnTo>
                  <a:lnTo>
                    <a:pt x="4494" y="2295"/>
                  </a:lnTo>
                  <a:lnTo>
                    <a:pt x="4510" y="2424"/>
                  </a:lnTo>
                  <a:lnTo>
                    <a:pt x="4558" y="2568"/>
                  </a:lnTo>
                  <a:lnTo>
                    <a:pt x="4606" y="2728"/>
                  </a:lnTo>
                  <a:lnTo>
                    <a:pt x="4686" y="2921"/>
                  </a:lnTo>
                  <a:lnTo>
                    <a:pt x="4895" y="3322"/>
                  </a:lnTo>
                  <a:lnTo>
                    <a:pt x="5120" y="3756"/>
                  </a:lnTo>
                  <a:lnTo>
                    <a:pt x="5328" y="4189"/>
                  </a:lnTo>
                  <a:lnTo>
                    <a:pt x="5521" y="4590"/>
                  </a:lnTo>
                  <a:lnTo>
                    <a:pt x="5585" y="4767"/>
                  </a:lnTo>
                  <a:lnTo>
                    <a:pt x="5649" y="4927"/>
                  </a:lnTo>
                  <a:lnTo>
                    <a:pt x="5665" y="5072"/>
                  </a:lnTo>
                  <a:lnTo>
                    <a:pt x="5665" y="5200"/>
                  </a:lnTo>
                  <a:lnTo>
                    <a:pt x="5633" y="5425"/>
                  </a:lnTo>
                  <a:lnTo>
                    <a:pt x="5569" y="5617"/>
                  </a:lnTo>
                  <a:lnTo>
                    <a:pt x="5489" y="5762"/>
                  </a:lnTo>
                  <a:lnTo>
                    <a:pt x="5457" y="5826"/>
                  </a:lnTo>
                  <a:lnTo>
                    <a:pt x="5393" y="5874"/>
                  </a:lnTo>
                  <a:lnTo>
                    <a:pt x="5344" y="5922"/>
                  </a:lnTo>
                  <a:lnTo>
                    <a:pt x="5280" y="5938"/>
                  </a:lnTo>
                  <a:lnTo>
                    <a:pt x="5216" y="5954"/>
                  </a:lnTo>
                  <a:lnTo>
                    <a:pt x="5136" y="5970"/>
                  </a:lnTo>
                  <a:lnTo>
                    <a:pt x="5056" y="5954"/>
                  </a:lnTo>
                  <a:lnTo>
                    <a:pt x="4959" y="5938"/>
                  </a:lnTo>
                  <a:lnTo>
                    <a:pt x="4863" y="5906"/>
                  </a:lnTo>
                  <a:lnTo>
                    <a:pt x="4751" y="5858"/>
                  </a:lnTo>
                  <a:lnTo>
                    <a:pt x="4606" y="5762"/>
                  </a:lnTo>
                  <a:lnTo>
                    <a:pt x="4478" y="5665"/>
                  </a:lnTo>
                  <a:lnTo>
                    <a:pt x="4349" y="5537"/>
                  </a:lnTo>
                  <a:lnTo>
                    <a:pt x="4253" y="5393"/>
                  </a:lnTo>
                  <a:lnTo>
                    <a:pt x="4157" y="5232"/>
                  </a:lnTo>
                  <a:lnTo>
                    <a:pt x="4060" y="5072"/>
                  </a:lnTo>
                  <a:lnTo>
                    <a:pt x="3980" y="4895"/>
                  </a:lnTo>
                  <a:lnTo>
                    <a:pt x="3916" y="4735"/>
                  </a:lnTo>
                  <a:lnTo>
                    <a:pt x="3820" y="4398"/>
                  </a:lnTo>
                  <a:lnTo>
                    <a:pt x="3740" y="4093"/>
                  </a:lnTo>
                  <a:lnTo>
                    <a:pt x="3691" y="3868"/>
                  </a:lnTo>
                  <a:lnTo>
                    <a:pt x="3675" y="3723"/>
                  </a:lnTo>
                  <a:lnTo>
                    <a:pt x="3675" y="3483"/>
                  </a:lnTo>
                  <a:lnTo>
                    <a:pt x="3691" y="3258"/>
                  </a:lnTo>
                  <a:lnTo>
                    <a:pt x="3707" y="3033"/>
                  </a:lnTo>
                  <a:lnTo>
                    <a:pt x="3740" y="2793"/>
                  </a:lnTo>
                  <a:lnTo>
                    <a:pt x="3820" y="2327"/>
                  </a:lnTo>
                  <a:lnTo>
                    <a:pt x="3932" y="1862"/>
                  </a:lnTo>
                  <a:lnTo>
                    <a:pt x="4077" y="1396"/>
                  </a:lnTo>
                  <a:lnTo>
                    <a:pt x="4237" y="931"/>
                  </a:lnTo>
                  <a:lnTo>
                    <a:pt x="4590"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8;p13">
              <a:extLst>
                <a:ext uri="{FF2B5EF4-FFF2-40B4-BE49-F238E27FC236}">
                  <a16:creationId xmlns:a16="http://schemas.microsoft.com/office/drawing/2014/main" id="{72BE7A7E-B50A-5A21-44EB-3B5068E97CF3}"/>
                </a:ext>
              </a:extLst>
            </p:cNvPr>
            <p:cNvSpPr/>
            <p:nvPr/>
          </p:nvSpPr>
          <p:spPr>
            <a:xfrm>
              <a:off x="2662300" y="1687325"/>
              <a:ext cx="102725" cy="455400"/>
            </a:xfrm>
            <a:custGeom>
              <a:avLst/>
              <a:gdLst/>
              <a:ahLst/>
              <a:cxnLst/>
              <a:rect l="l" t="t" r="r" b="b"/>
              <a:pathLst>
                <a:path w="4109" h="18216" extrusionOk="0">
                  <a:moveTo>
                    <a:pt x="2889" y="0"/>
                  </a:moveTo>
                  <a:lnTo>
                    <a:pt x="0" y="13738"/>
                  </a:ln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82" y="14862"/>
                  </a:lnTo>
                  <a:lnTo>
                    <a:pt x="1910" y="15680"/>
                  </a:lnTo>
                  <a:lnTo>
                    <a:pt x="1974" y="16098"/>
                  </a:lnTo>
                  <a:lnTo>
                    <a:pt x="2055" y="16483"/>
                  </a:lnTo>
                  <a:lnTo>
                    <a:pt x="2151" y="16820"/>
                  </a:lnTo>
                  <a:lnTo>
                    <a:pt x="2231" y="17076"/>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061" y="15102"/>
                  </a:lnTo>
                  <a:lnTo>
                    <a:pt x="4029" y="13867"/>
                  </a:lnTo>
                  <a:lnTo>
                    <a:pt x="4029" y="13417"/>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9;p13">
              <a:extLst>
                <a:ext uri="{FF2B5EF4-FFF2-40B4-BE49-F238E27FC236}">
                  <a16:creationId xmlns:a16="http://schemas.microsoft.com/office/drawing/2014/main" id="{5B774E45-11D6-A358-E09B-6986475D70B1}"/>
                </a:ext>
              </a:extLst>
            </p:cNvPr>
            <p:cNvSpPr/>
            <p:nvPr/>
          </p:nvSpPr>
          <p:spPr>
            <a:xfrm>
              <a:off x="2662300" y="1687325"/>
              <a:ext cx="102725" cy="455400"/>
            </a:xfrm>
            <a:custGeom>
              <a:avLst/>
              <a:gdLst/>
              <a:ahLst/>
              <a:cxnLst/>
              <a:rect l="l" t="t" r="r" b="b"/>
              <a:pathLst>
                <a:path w="4109" h="18216" fill="none" extrusionOk="0">
                  <a:moveTo>
                    <a:pt x="0" y="13738"/>
                  </a:moveTo>
                  <a:lnTo>
                    <a:pt x="0" y="13738"/>
                  </a:lnTo>
                  <a:lnTo>
                    <a:pt x="97" y="13578"/>
                  </a:lnTo>
                  <a:lnTo>
                    <a:pt x="193" y="13433"/>
                  </a:lnTo>
                  <a:lnTo>
                    <a:pt x="321" y="13321"/>
                  </a:lnTo>
                  <a:lnTo>
                    <a:pt x="434" y="13225"/>
                  </a:lnTo>
                  <a:lnTo>
                    <a:pt x="562" y="13145"/>
                  </a:lnTo>
                  <a:lnTo>
                    <a:pt x="690" y="13096"/>
                  </a:lnTo>
                  <a:lnTo>
                    <a:pt x="835" y="13080"/>
                  </a:lnTo>
                  <a:lnTo>
                    <a:pt x="963" y="13096"/>
                  </a:lnTo>
                  <a:lnTo>
                    <a:pt x="1092" y="13128"/>
                  </a:lnTo>
                  <a:lnTo>
                    <a:pt x="1220" y="13193"/>
                  </a:lnTo>
                  <a:lnTo>
                    <a:pt x="1332" y="13289"/>
                  </a:lnTo>
                  <a:lnTo>
                    <a:pt x="1429" y="13417"/>
                  </a:lnTo>
                  <a:lnTo>
                    <a:pt x="1525" y="13562"/>
                  </a:lnTo>
                  <a:lnTo>
                    <a:pt x="1605" y="13754"/>
                  </a:lnTo>
                  <a:lnTo>
                    <a:pt x="1653" y="13979"/>
                  </a:lnTo>
                  <a:lnTo>
                    <a:pt x="1701" y="14236"/>
                  </a:lnTo>
                  <a:lnTo>
                    <a:pt x="1701" y="14236"/>
                  </a:lnTo>
                  <a:lnTo>
                    <a:pt x="1782" y="14862"/>
                  </a:lnTo>
                  <a:lnTo>
                    <a:pt x="1910" y="15680"/>
                  </a:lnTo>
                  <a:lnTo>
                    <a:pt x="1974" y="16098"/>
                  </a:lnTo>
                  <a:lnTo>
                    <a:pt x="2055" y="16483"/>
                  </a:lnTo>
                  <a:lnTo>
                    <a:pt x="2151" y="16820"/>
                  </a:lnTo>
                  <a:lnTo>
                    <a:pt x="2231" y="17076"/>
                  </a:lnTo>
                  <a:lnTo>
                    <a:pt x="2231" y="17076"/>
                  </a:lnTo>
                  <a:lnTo>
                    <a:pt x="2376" y="17430"/>
                  </a:lnTo>
                  <a:lnTo>
                    <a:pt x="2376" y="17430"/>
                  </a:lnTo>
                  <a:lnTo>
                    <a:pt x="2488" y="17622"/>
                  </a:lnTo>
                  <a:lnTo>
                    <a:pt x="2600" y="17767"/>
                  </a:lnTo>
                  <a:lnTo>
                    <a:pt x="2729" y="17911"/>
                  </a:lnTo>
                  <a:lnTo>
                    <a:pt x="2857" y="18023"/>
                  </a:lnTo>
                  <a:lnTo>
                    <a:pt x="3001" y="18104"/>
                  </a:lnTo>
                  <a:lnTo>
                    <a:pt x="3146" y="18168"/>
                  </a:lnTo>
                  <a:lnTo>
                    <a:pt x="3290" y="18200"/>
                  </a:lnTo>
                  <a:lnTo>
                    <a:pt x="3435" y="18216"/>
                  </a:lnTo>
                  <a:lnTo>
                    <a:pt x="3579" y="18184"/>
                  </a:lnTo>
                  <a:lnTo>
                    <a:pt x="3708" y="18136"/>
                  </a:lnTo>
                  <a:lnTo>
                    <a:pt x="3820" y="18055"/>
                  </a:lnTo>
                  <a:lnTo>
                    <a:pt x="3916" y="17959"/>
                  </a:lnTo>
                  <a:lnTo>
                    <a:pt x="4013" y="17815"/>
                  </a:lnTo>
                  <a:lnTo>
                    <a:pt x="4061" y="17638"/>
                  </a:lnTo>
                  <a:lnTo>
                    <a:pt x="4093" y="17446"/>
                  </a:lnTo>
                  <a:lnTo>
                    <a:pt x="4109" y="17205"/>
                  </a:lnTo>
                  <a:lnTo>
                    <a:pt x="4109" y="17205"/>
                  </a:lnTo>
                  <a:lnTo>
                    <a:pt x="4061" y="15102"/>
                  </a:lnTo>
                  <a:lnTo>
                    <a:pt x="4029" y="13867"/>
                  </a:lnTo>
                  <a:lnTo>
                    <a:pt x="4029" y="13417"/>
                  </a:lnTo>
                  <a:lnTo>
                    <a:pt x="3996" y="13145"/>
                  </a:lnTo>
                  <a:lnTo>
                    <a:pt x="3996" y="13145"/>
                  </a:lnTo>
                  <a:lnTo>
                    <a:pt x="3884" y="12230"/>
                  </a:lnTo>
                  <a:lnTo>
                    <a:pt x="3756" y="11379"/>
                  </a:lnTo>
                  <a:lnTo>
                    <a:pt x="3611" y="10561"/>
                  </a:lnTo>
                  <a:lnTo>
                    <a:pt x="3467" y="9758"/>
                  </a:lnTo>
                  <a:lnTo>
                    <a:pt x="3178" y="8234"/>
                  </a:lnTo>
                  <a:lnTo>
                    <a:pt x="3050" y="7495"/>
                  </a:lnTo>
                  <a:lnTo>
                    <a:pt x="2921" y="6741"/>
                  </a:lnTo>
                  <a:lnTo>
                    <a:pt x="2809" y="6003"/>
                  </a:lnTo>
                  <a:lnTo>
                    <a:pt x="2729" y="5232"/>
                  </a:lnTo>
                  <a:lnTo>
                    <a:pt x="2664" y="4462"/>
                  </a:lnTo>
                  <a:lnTo>
                    <a:pt x="2632" y="3644"/>
                  </a:lnTo>
                  <a:lnTo>
                    <a:pt x="2632" y="2809"/>
                  </a:lnTo>
                  <a:lnTo>
                    <a:pt x="2648" y="2360"/>
                  </a:lnTo>
                  <a:lnTo>
                    <a:pt x="2680" y="1926"/>
                  </a:lnTo>
                  <a:lnTo>
                    <a:pt x="2713" y="1461"/>
                  </a:lnTo>
                  <a:lnTo>
                    <a:pt x="2761" y="979"/>
                  </a:lnTo>
                  <a:lnTo>
                    <a:pt x="2809" y="498"/>
                  </a:lnTo>
                  <a:lnTo>
                    <a:pt x="28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0;p13">
              <a:extLst>
                <a:ext uri="{FF2B5EF4-FFF2-40B4-BE49-F238E27FC236}">
                  <a16:creationId xmlns:a16="http://schemas.microsoft.com/office/drawing/2014/main" id="{C8D4C8B1-F2F5-8FA5-8527-AFA64BB8FD8C}"/>
                </a:ext>
              </a:extLst>
            </p:cNvPr>
            <p:cNvSpPr/>
            <p:nvPr/>
          </p:nvSpPr>
          <p:spPr>
            <a:xfrm>
              <a:off x="1499550" y="3532150"/>
              <a:ext cx="877500" cy="1113800"/>
            </a:xfrm>
            <a:custGeom>
              <a:avLst/>
              <a:gdLst/>
              <a:ahLst/>
              <a:cxnLst/>
              <a:rect l="l" t="t" r="r" b="b"/>
              <a:pathLst>
                <a:path w="35100" h="44552" extrusionOk="0">
                  <a:moveTo>
                    <a:pt x="7720" y="0"/>
                  </a:moveTo>
                  <a:lnTo>
                    <a:pt x="1" y="2472"/>
                  </a:lnTo>
                  <a:lnTo>
                    <a:pt x="434" y="4028"/>
                  </a:lnTo>
                  <a:lnTo>
                    <a:pt x="883" y="5585"/>
                  </a:lnTo>
                  <a:lnTo>
                    <a:pt x="1269" y="6741"/>
                  </a:lnTo>
                  <a:lnTo>
                    <a:pt x="1670" y="7880"/>
                  </a:lnTo>
                  <a:lnTo>
                    <a:pt x="2087" y="9020"/>
                  </a:lnTo>
                  <a:lnTo>
                    <a:pt x="2520" y="10159"/>
                  </a:lnTo>
                  <a:lnTo>
                    <a:pt x="2970" y="11299"/>
                  </a:lnTo>
                  <a:lnTo>
                    <a:pt x="3435" y="12422"/>
                  </a:lnTo>
                  <a:lnTo>
                    <a:pt x="3917" y="13529"/>
                  </a:lnTo>
                  <a:lnTo>
                    <a:pt x="4430" y="14637"/>
                  </a:lnTo>
                  <a:lnTo>
                    <a:pt x="5120" y="16081"/>
                  </a:lnTo>
                  <a:lnTo>
                    <a:pt x="5859" y="17526"/>
                  </a:lnTo>
                  <a:lnTo>
                    <a:pt x="6629" y="18954"/>
                  </a:lnTo>
                  <a:lnTo>
                    <a:pt x="7415" y="20382"/>
                  </a:lnTo>
                  <a:lnTo>
                    <a:pt x="8250" y="21778"/>
                  </a:lnTo>
                  <a:lnTo>
                    <a:pt x="9100" y="23159"/>
                  </a:lnTo>
                  <a:lnTo>
                    <a:pt x="9967" y="24523"/>
                  </a:lnTo>
                  <a:lnTo>
                    <a:pt x="10866" y="25855"/>
                  </a:lnTo>
                  <a:lnTo>
                    <a:pt x="11797" y="27171"/>
                  </a:lnTo>
                  <a:lnTo>
                    <a:pt x="12744" y="28487"/>
                  </a:lnTo>
                  <a:lnTo>
                    <a:pt x="13707" y="29771"/>
                  </a:lnTo>
                  <a:lnTo>
                    <a:pt x="14685" y="31055"/>
                  </a:lnTo>
                  <a:lnTo>
                    <a:pt x="15697" y="32323"/>
                  </a:lnTo>
                  <a:lnTo>
                    <a:pt x="16724" y="33558"/>
                  </a:lnTo>
                  <a:lnTo>
                    <a:pt x="17783" y="34778"/>
                  </a:lnTo>
                  <a:lnTo>
                    <a:pt x="18858" y="35982"/>
                  </a:lnTo>
                  <a:lnTo>
                    <a:pt x="19949" y="37169"/>
                  </a:lnTo>
                  <a:lnTo>
                    <a:pt x="20511" y="37747"/>
                  </a:lnTo>
                  <a:lnTo>
                    <a:pt x="21089" y="38309"/>
                  </a:lnTo>
                  <a:lnTo>
                    <a:pt x="21667" y="38871"/>
                  </a:lnTo>
                  <a:lnTo>
                    <a:pt x="22244" y="39432"/>
                  </a:lnTo>
                  <a:lnTo>
                    <a:pt x="22822" y="39978"/>
                  </a:lnTo>
                  <a:lnTo>
                    <a:pt x="23432" y="40524"/>
                  </a:lnTo>
                  <a:lnTo>
                    <a:pt x="24026" y="41053"/>
                  </a:lnTo>
                  <a:lnTo>
                    <a:pt x="24636" y="41583"/>
                  </a:lnTo>
                  <a:lnTo>
                    <a:pt x="25262" y="42096"/>
                  </a:lnTo>
                  <a:lnTo>
                    <a:pt x="25888" y="42610"/>
                  </a:lnTo>
                  <a:lnTo>
                    <a:pt x="26513" y="43107"/>
                  </a:lnTo>
                  <a:lnTo>
                    <a:pt x="27155" y="43605"/>
                  </a:lnTo>
                  <a:lnTo>
                    <a:pt x="27797" y="44070"/>
                  </a:lnTo>
                  <a:lnTo>
                    <a:pt x="28455" y="44552"/>
                  </a:lnTo>
                  <a:lnTo>
                    <a:pt x="35100" y="36463"/>
                  </a:lnTo>
                  <a:lnTo>
                    <a:pt x="34072" y="35452"/>
                  </a:lnTo>
                  <a:lnTo>
                    <a:pt x="33029" y="34441"/>
                  </a:lnTo>
                  <a:lnTo>
                    <a:pt x="31970" y="33430"/>
                  </a:lnTo>
                  <a:lnTo>
                    <a:pt x="30943" y="32435"/>
                  </a:lnTo>
                  <a:lnTo>
                    <a:pt x="29370" y="30942"/>
                  </a:lnTo>
                  <a:lnTo>
                    <a:pt x="27829" y="29434"/>
                  </a:lnTo>
                  <a:lnTo>
                    <a:pt x="26305" y="27909"/>
                  </a:lnTo>
                  <a:lnTo>
                    <a:pt x="25551" y="27139"/>
                  </a:lnTo>
                  <a:lnTo>
                    <a:pt x="24796" y="26352"/>
                  </a:lnTo>
                  <a:lnTo>
                    <a:pt x="24058" y="25566"/>
                  </a:lnTo>
                  <a:lnTo>
                    <a:pt x="23336" y="24780"/>
                  </a:lnTo>
                  <a:lnTo>
                    <a:pt x="22614" y="23977"/>
                  </a:lnTo>
                  <a:lnTo>
                    <a:pt x="21891" y="23159"/>
                  </a:lnTo>
                  <a:lnTo>
                    <a:pt x="21185" y="22340"/>
                  </a:lnTo>
                  <a:lnTo>
                    <a:pt x="20495" y="21522"/>
                  </a:lnTo>
                  <a:lnTo>
                    <a:pt x="19821" y="20671"/>
                  </a:lnTo>
                  <a:lnTo>
                    <a:pt x="19147" y="19821"/>
                  </a:lnTo>
                  <a:lnTo>
                    <a:pt x="18072" y="18408"/>
                  </a:lnTo>
                  <a:lnTo>
                    <a:pt x="17013" y="16964"/>
                  </a:lnTo>
                  <a:lnTo>
                    <a:pt x="15969" y="15487"/>
                  </a:lnTo>
                  <a:lnTo>
                    <a:pt x="15472" y="14749"/>
                  </a:lnTo>
                  <a:lnTo>
                    <a:pt x="14974" y="13995"/>
                  </a:lnTo>
                  <a:lnTo>
                    <a:pt x="14493" y="13240"/>
                  </a:lnTo>
                  <a:lnTo>
                    <a:pt x="14011" y="12486"/>
                  </a:lnTo>
                  <a:lnTo>
                    <a:pt x="13546" y="11716"/>
                  </a:lnTo>
                  <a:lnTo>
                    <a:pt x="13081" y="10945"/>
                  </a:lnTo>
                  <a:lnTo>
                    <a:pt x="12631" y="10175"/>
                  </a:lnTo>
                  <a:lnTo>
                    <a:pt x="12182" y="9389"/>
                  </a:lnTo>
                  <a:lnTo>
                    <a:pt x="11749" y="8602"/>
                  </a:lnTo>
                  <a:lnTo>
                    <a:pt x="11331" y="7816"/>
                  </a:lnTo>
                  <a:lnTo>
                    <a:pt x="10834" y="6869"/>
                  </a:lnTo>
                  <a:lnTo>
                    <a:pt x="10336" y="5906"/>
                  </a:lnTo>
                  <a:lnTo>
                    <a:pt x="9871" y="4943"/>
                  </a:lnTo>
                  <a:lnTo>
                    <a:pt x="9421" y="3964"/>
                  </a:lnTo>
                  <a:lnTo>
                    <a:pt x="8988" y="2985"/>
                  </a:lnTo>
                  <a:lnTo>
                    <a:pt x="8555" y="1990"/>
                  </a:lnTo>
                  <a:lnTo>
                    <a:pt x="8138" y="995"/>
                  </a:lnTo>
                  <a:lnTo>
                    <a:pt x="772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1;p13">
              <a:extLst>
                <a:ext uri="{FF2B5EF4-FFF2-40B4-BE49-F238E27FC236}">
                  <a16:creationId xmlns:a16="http://schemas.microsoft.com/office/drawing/2014/main" id="{86C71A62-F612-DACA-02D6-662934A05A1F}"/>
                </a:ext>
              </a:extLst>
            </p:cNvPr>
            <p:cNvSpPr/>
            <p:nvPr/>
          </p:nvSpPr>
          <p:spPr>
            <a:xfrm>
              <a:off x="2114225" y="4381925"/>
              <a:ext cx="452200" cy="454625"/>
            </a:xfrm>
            <a:custGeom>
              <a:avLst/>
              <a:gdLst/>
              <a:ahLst/>
              <a:cxnLst/>
              <a:rect l="l" t="t" r="r" b="b"/>
              <a:pathLst>
                <a:path w="18088" h="18185" extrusionOk="0">
                  <a:moveTo>
                    <a:pt x="9453" y="1"/>
                  </a:moveTo>
                  <a:lnTo>
                    <a:pt x="9004" y="17"/>
                  </a:lnTo>
                  <a:lnTo>
                    <a:pt x="8555" y="65"/>
                  </a:lnTo>
                  <a:lnTo>
                    <a:pt x="8089" y="129"/>
                  </a:lnTo>
                  <a:lnTo>
                    <a:pt x="7624" y="225"/>
                  </a:lnTo>
                  <a:lnTo>
                    <a:pt x="7174" y="354"/>
                  </a:lnTo>
                  <a:lnTo>
                    <a:pt x="6693" y="530"/>
                  </a:lnTo>
                  <a:lnTo>
                    <a:pt x="6228" y="723"/>
                  </a:lnTo>
                  <a:lnTo>
                    <a:pt x="5762" y="948"/>
                  </a:lnTo>
                  <a:lnTo>
                    <a:pt x="5297" y="1204"/>
                  </a:lnTo>
                  <a:lnTo>
                    <a:pt x="4815" y="1493"/>
                  </a:lnTo>
                  <a:lnTo>
                    <a:pt x="4350" y="1830"/>
                  </a:lnTo>
                  <a:lnTo>
                    <a:pt x="3884" y="2199"/>
                  </a:lnTo>
                  <a:lnTo>
                    <a:pt x="3403" y="2601"/>
                  </a:lnTo>
                  <a:lnTo>
                    <a:pt x="2938" y="3034"/>
                  </a:lnTo>
                  <a:lnTo>
                    <a:pt x="2552" y="3435"/>
                  </a:lnTo>
                  <a:lnTo>
                    <a:pt x="2199" y="3836"/>
                  </a:lnTo>
                  <a:lnTo>
                    <a:pt x="1878" y="4238"/>
                  </a:lnTo>
                  <a:lnTo>
                    <a:pt x="1573" y="4639"/>
                  </a:lnTo>
                  <a:lnTo>
                    <a:pt x="1301" y="5040"/>
                  </a:lnTo>
                  <a:lnTo>
                    <a:pt x="1060" y="5441"/>
                  </a:lnTo>
                  <a:lnTo>
                    <a:pt x="851" y="5842"/>
                  </a:lnTo>
                  <a:lnTo>
                    <a:pt x="659" y="6260"/>
                  </a:lnTo>
                  <a:lnTo>
                    <a:pt x="482" y="6661"/>
                  </a:lnTo>
                  <a:lnTo>
                    <a:pt x="354" y="7062"/>
                  </a:lnTo>
                  <a:lnTo>
                    <a:pt x="225" y="7479"/>
                  </a:lnTo>
                  <a:lnTo>
                    <a:pt x="145" y="7881"/>
                  </a:lnTo>
                  <a:lnTo>
                    <a:pt x="65" y="8282"/>
                  </a:lnTo>
                  <a:lnTo>
                    <a:pt x="17" y="8667"/>
                  </a:lnTo>
                  <a:lnTo>
                    <a:pt x="1" y="9068"/>
                  </a:lnTo>
                  <a:lnTo>
                    <a:pt x="1" y="9469"/>
                  </a:lnTo>
                  <a:lnTo>
                    <a:pt x="17" y="9855"/>
                  </a:lnTo>
                  <a:lnTo>
                    <a:pt x="49" y="10240"/>
                  </a:lnTo>
                  <a:lnTo>
                    <a:pt x="113" y="10625"/>
                  </a:lnTo>
                  <a:lnTo>
                    <a:pt x="193" y="10994"/>
                  </a:lnTo>
                  <a:lnTo>
                    <a:pt x="289" y="11363"/>
                  </a:lnTo>
                  <a:lnTo>
                    <a:pt x="402" y="11732"/>
                  </a:lnTo>
                  <a:lnTo>
                    <a:pt x="530" y="12102"/>
                  </a:lnTo>
                  <a:lnTo>
                    <a:pt x="675" y="12455"/>
                  </a:lnTo>
                  <a:lnTo>
                    <a:pt x="851" y="12792"/>
                  </a:lnTo>
                  <a:lnTo>
                    <a:pt x="1028" y="13145"/>
                  </a:lnTo>
                  <a:lnTo>
                    <a:pt x="1220" y="13466"/>
                  </a:lnTo>
                  <a:lnTo>
                    <a:pt x="1429" y="13803"/>
                  </a:lnTo>
                  <a:lnTo>
                    <a:pt x="1654" y="14108"/>
                  </a:lnTo>
                  <a:lnTo>
                    <a:pt x="1894" y="14429"/>
                  </a:lnTo>
                  <a:lnTo>
                    <a:pt x="2151" y="14717"/>
                  </a:lnTo>
                  <a:lnTo>
                    <a:pt x="2408" y="15006"/>
                  </a:lnTo>
                  <a:lnTo>
                    <a:pt x="2681" y="15295"/>
                  </a:lnTo>
                  <a:lnTo>
                    <a:pt x="2970" y="15552"/>
                  </a:lnTo>
                  <a:lnTo>
                    <a:pt x="3275" y="15825"/>
                  </a:lnTo>
                  <a:lnTo>
                    <a:pt x="3580" y="16066"/>
                  </a:lnTo>
                  <a:lnTo>
                    <a:pt x="3900" y="16306"/>
                  </a:lnTo>
                  <a:lnTo>
                    <a:pt x="4221" y="16531"/>
                  </a:lnTo>
                  <a:lnTo>
                    <a:pt x="4558" y="16740"/>
                  </a:lnTo>
                  <a:lnTo>
                    <a:pt x="4896" y="16932"/>
                  </a:lnTo>
                  <a:lnTo>
                    <a:pt x="5249" y="17125"/>
                  </a:lnTo>
                  <a:lnTo>
                    <a:pt x="5602" y="17301"/>
                  </a:lnTo>
                  <a:lnTo>
                    <a:pt x="5955" y="17446"/>
                  </a:lnTo>
                  <a:lnTo>
                    <a:pt x="6324" y="17590"/>
                  </a:lnTo>
                  <a:lnTo>
                    <a:pt x="6693" y="17735"/>
                  </a:lnTo>
                  <a:lnTo>
                    <a:pt x="7078" y="17847"/>
                  </a:lnTo>
                  <a:lnTo>
                    <a:pt x="7447" y="17943"/>
                  </a:lnTo>
                  <a:lnTo>
                    <a:pt x="7832" y="18024"/>
                  </a:lnTo>
                  <a:lnTo>
                    <a:pt x="8218" y="18088"/>
                  </a:lnTo>
                  <a:lnTo>
                    <a:pt x="8603" y="18136"/>
                  </a:lnTo>
                  <a:lnTo>
                    <a:pt x="8988" y="18168"/>
                  </a:lnTo>
                  <a:lnTo>
                    <a:pt x="9389" y="18184"/>
                  </a:lnTo>
                  <a:lnTo>
                    <a:pt x="9774" y="18184"/>
                  </a:lnTo>
                  <a:lnTo>
                    <a:pt x="10160" y="18168"/>
                  </a:lnTo>
                  <a:lnTo>
                    <a:pt x="10545" y="18120"/>
                  </a:lnTo>
                  <a:lnTo>
                    <a:pt x="10930" y="18056"/>
                  </a:lnTo>
                  <a:lnTo>
                    <a:pt x="11315" y="17991"/>
                  </a:lnTo>
                  <a:lnTo>
                    <a:pt x="11700" y="17879"/>
                  </a:lnTo>
                  <a:lnTo>
                    <a:pt x="12085" y="17767"/>
                  </a:lnTo>
                  <a:lnTo>
                    <a:pt x="12455" y="17622"/>
                  </a:lnTo>
                  <a:lnTo>
                    <a:pt x="12824" y="17462"/>
                  </a:lnTo>
                  <a:lnTo>
                    <a:pt x="13193" y="17285"/>
                  </a:lnTo>
                  <a:lnTo>
                    <a:pt x="13546" y="17077"/>
                  </a:lnTo>
                  <a:lnTo>
                    <a:pt x="13899" y="16852"/>
                  </a:lnTo>
                  <a:lnTo>
                    <a:pt x="14380" y="16515"/>
                  </a:lnTo>
                  <a:lnTo>
                    <a:pt x="14830" y="16146"/>
                  </a:lnTo>
                  <a:lnTo>
                    <a:pt x="15247" y="15793"/>
                  </a:lnTo>
                  <a:lnTo>
                    <a:pt x="15632" y="15408"/>
                  </a:lnTo>
                  <a:lnTo>
                    <a:pt x="15985" y="15022"/>
                  </a:lnTo>
                  <a:lnTo>
                    <a:pt x="16306" y="14621"/>
                  </a:lnTo>
                  <a:lnTo>
                    <a:pt x="16611" y="14204"/>
                  </a:lnTo>
                  <a:lnTo>
                    <a:pt x="16868" y="13803"/>
                  </a:lnTo>
                  <a:lnTo>
                    <a:pt x="17109" y="13369"/>
                  </a:lnTo>
                  <a:lnTo>
                    <a:pt x="17317" y="12952"/>
                  </a:lnTo>
                  <a:lnTo>
                    <a:pt x="17510" y="12519"/>
                  </a:lnTo>
                  <a:lnTo>
                    <a:pt x="17670" y="12069"/>
                  </a:lnTo>
                  <a:lnTo>
                    <a:pt x="17799" y="11636"/>
                  </a:lnTo>
                  <a:lnTo>
                    <a:pt x="17895" y="11187"/>
                  </a:lnTo>
                  <a:lnTo>
                    <a:pt x="17975" y="10737"/>
                  </a:lnTo>
                  <a:lnTo>
                    <a:pt x="18040" y="10288"/>
                  </a:lnTo>
                  <a:lnTo>
                    <a:pt x="18072" y="9839"/>
                  </a:lnTo>
                  <a:lnTo>
                    <a:pt x="18088" y="9389"/>
                  </a:lnTo>
                  <a:lnTo>
                    <a:pt x="18072" y="8940"/>
                  </a:lnTo>
                  <a:lnTo>
                    <a:pt x="18040" y="8491"/>
                  </a:lnTo>
                  <a:lnTo>
                    <a:pt x="17975" y="8057"/>
                  </a:lnTo>
                  <a:lnTo>
                    <a:pt x="17911" y="7608"/>
                  </a:lnTo>
                  <a:lnTo>
                    <a:pt x="17815" y="7175"/>
                  </a:lnTo>
                  <a:lnTo>
                    <a:pt x="17686" y="6741"/>
                  </a:lnTo>
                  <a:lnTo>
                    <a:pt x="17558" y="6324"/>
                  </a:lnTo>
                  <a:lnTo>
                    <a:pt x="17398" y="5907"/>
                  </a:lnTo>
                  <a:lnTo>
                    <a:pt x="17221" y="5489"/>
                  </a:lnTo>
                  <a:lnTo>
                    <a:pt x="17044" y="5088"/>
                  </a:lnTo>
                  <a:lnTo>
                    <a:pt x="16836" y="4703"/>
                  </a:lnTo>
                  <a:lnTo>
                    <a:pt x="16611" y="4318"/>
                  </a:lnTo>
                  <a:lnTo>
                    <a:pt x="16370" y="3949"/>
                  </a:lnTo>
                  <a:lnTo>
                    <a:pt x="16114" y="3580"/>
                  </a:lnTo>
                  <a:lnTo>
                    <a:pt x="15841" y="3226"/>
                  </a:lnTo>
                  <a:lnTo>
                    <a:pt x="15552" y="2906"/>
                  </a:lnTo>
                  <a:lnTo>
                    <a:pt x="15247" y="2585"/>
                  </a:lnTo>
                  <a:lnTo>
                    <a:pt x="14942" y="2280"/>
                  </a:lnTo>
                  <a:lnTo>
                    <a:pt x="14605" y="1975"/>
                  </a:lnTo>
                  <a:lnTo>
                    <a:pt x="14268" y="1702"/>
                  </a:lnTo>
                  <a:lnTo>
                    <a:pt x="13915" y="1445"/>
                  </a:lnTo>
                  <a:lnTo>
                    <a:pt x="13562" y="1220"/>
                  </a:lnTo>
                  <a:lnTo>
                    <a:pt x="13193" y="996"/>
                  </a:lnTo>
                  <a:lnTo>
                    <a:pt x="12808" y="787"/>
                  </a:lnTo>
                  <a:lnTo>
                    <a:pt x="12422" y="611"/>
                  </a:lnTo>
                  <a:lnTo>
                    <a:pt x="12021" y="450"/>
                  </a:lnTo>
                  <a:lnTo>
                    <a:pt x="11604" y="322"/>
                  </a:lnTo>
                  <a:lnTo>
                    <a:pt x="11187" y="209"/>
                  </a:lnTo>
                  <a:lnTo>
                    <a:pt x="10769" y="113"/>
                  </a:lnTo>
                  <a:lnTo>
                    <a:pt x="10336" y="49"/>
                  </a:lnTo>
                  <a:lnTo>
                    <a:pt x="9887" y="17"/>
                  </a:lnTo>
                  <a:lnTo>
                    <a:pt x="9453"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p13">
              <a:extLst>
                <a:ext uri="{FF2B5EF4-FFF2-40B4-BE49-F238E27FC236}">
                  <a16:creationId xmlns:a16="http://schemas.microsoft.com/office/drawing/2014/main" id="{BD75FE37-0894-2408-6560-6CA38F029810}"/>
                </a:ext>
              </a:extLst>
            </p:cNvPr>
            <p:cNvSpPr/>
            <p:nvPr/>
          </p:nvSpPr>
          <p:spPr>
            <a:xfrm>
              <a:off x="2481350" y="4694075"/>
              <a:ext cx="76650" cy="90700"/>
            </a:xfrm>
            <a:custGeom>
              <a:avLst/>
              <a:gdLst/>
              <a:ahLst/>
              <a:cxnLst/>
              <a:rect l="l" t="t" r="r" b="b"/>
              <a:pathLst>
                <a:path w="3066" h="3628" extrusionOk="0">
                  <a:moveTo>
                    <a:pt x="1830" y="1"/>
                  </a:moveTo>
                  <a:lnTo>
                    <a:pt x="1685" y="17"/>
                  </a:lnTo>
                  <a:lnTo>
                    <a:pt x="1541" y="65"/>
                  </a:lnTo>
                  <a:lnTo>
                    <a:pt x="1397" y="113"/>
                  </a:lnTo>
                  <a:lnTo>
                    <a:pt x="1252" y="177"/>
                  </a:lnTo>
                  <a:lnTo>
                    <a:pt x="1108" y="257"/>
                  </a:lnTo>
                  <a:lnTo>
                    <a:pt x="963" y="370"/>
                  </a:lnTo>
                  <a:lnTo>
                    <a:pt x="835" y="482"/>
                  </a:lnTo>
                  <a:lnTo>
                    <a:pt x="690" y="611"/>
                  </a:lnTo>
                  <a:lnTo>
                    <a:pt x="562" y="755"/>
                  </a:lnTo>
                  <a:lnTo>
                    <a:pt x="450" y="915"/>
                  </a:lnTo>
                  <a:lnTo>
                    <a:pt x="353" y="1076"/>
                  </a:lnTo>
                  <a:lnTo>
                    <a:pt x="257" y="1236"/>
                  </a:lnTo>
                  <a:lnTo>
                    <a:pt x="177" y="1413"/>
                  </a:lnTo>
                  <a:lnTo>
                    <a:pt x="113" y="1590"/>
                  </a:lnTo>
                  <a:lnTo>
                    <a:pt x="64" y="1766"/>
                  </a:lnTo>
                  <a:lnTo>
                    <a:pt x="32" y="1943"/>
                  </a:lnTo>
                  <a:lnTo>
                    <a:pt x="16" y="2103"/>
                  </a:lnTo>
                  <a:lnTo>
                    <a:pt x="0" y="2280"/>
                  </a:lnTo>
                  <a:lnTo>
                    <a:pt x="16" y="2440"/>
                  </a:lnTo>
                  <a:lnTo>
                    <a:pt x="32" y="2601"/>
                  </a:lnTo>
                  <a:lnTo>
                    <a:pt x="64" y="2761"/>
                  </a:lnTo>
                  <a:lnTo>
                    <a:pt x="113" y="2906"/>
                  </a:lnTo>
                  <a:lnTo>
                    <a:pt x="177" y="3050"/>
                  </a:lnTo>
                  <a:lnTo>
                    <a:pt x="257" y="3178"/>
                  </a:lnTo>
                  <a:lnTo>
                    <a:pt x="353" y="3291"/>
                  </a:lnTo>
                  <a:lnTo>
                    <a:pt x="450" y="3387"/>
                  </a:lnTo>
                  <a:lnTo>
                    <a:pt x="578" y="3467"/>
                  </a:lnTo>
                  <a:lnTo>
                    <a:pt x="690" y="3531"/>
                  </a:lnTo>
                  <a:lnTo>
                    <a:pt x="819" y="3580"/>
                  </a:lnTo>
                  <a:lnTo>
                    <a:pt x="963" y="3612"/>
                  </a:lnTo>
                  <a:lnTo>
                    <a:pt x="1092" y="3628"/>
                  </a:lnTo>
                  <a:lnTo>
                    <a:pt x="1236" y="3628"/>
                  </a:lnTo>
                  <a:lnTo>
                    <a:pt x="1380" y="3612"/>
                  </a:lnTo>
                  <a:lnTo>
                    <a:pt x="1525" y="3564"/>
                  </a:lnTo>
                  <a:lnTo>
                    <a:pt x="1685" y="3515"/>
                  </a:lnTo>
                  <a:lnTo>
                    <a:pt x="1830" y="3451"/>
                  </a:lnTo>
                  <a:lnTo>
                    <a:pt x="1974" y="3371"/>
                  </a:lnTo>
                  <a:lnTo>
                    <a:pt x="2119" y="3259"/>
                  </a:lnTo>
                  <a:lnTo>
                    <a:pt x="2247" y="3146"/>
                  </a:lnTo>
                  <a:lnTo>
                    <a:pt x="2376" y="3018"/>
                  </a:lnTo>
                  <a:lnTo>
                    <a:pt x="2504" y="2873"/>
                  </a:lnTo>
                  <a:lnTo>
                    <a:pt x="2632" y="2713"/>
                  </a:lnTo>
                  <a:lnTo>
                    <a:pt x="2729" y="2552"/>
                  </a:lnTo>
                  <a:lnTo>
                    <a:pt x="2825" y="2392"/>
                  </a:lnTo>
                  <a:lnTo>
                    <a:pt x="2889" y="2215"/>
                  </a:lnTo>
                  <a:lnTo>
                    <a:pt x="2953" y="2039"/>
                  </a:lnTo>
                  <a:lnTo>
                    <a:pt x="3001" y="1862"/>
                  </a:lnTo>
                  <a:lnTo>
                    <a:pt x="3050" y="1686"/>
                  </a:lnTo>
                  <a:lnTo>
                    <a:pt x="3066" y="1525"/>
                  </a:lnTo>
                  <a:lnTo>
                    <a:pt x="3066" y="1349"/>
                  </a:lnTo>
                  <a:lnTo>
                    <a:pt x="3066" y="1188"/>
                  </a:lnTo>
                  <a:lnTo>
                    <a:pt x="3050" y="1028"/>
                  </a:lnTo>
                  <a:lnTo>
                    <a:pt x="3017" y="867"/>
                  </a:lnTo>
                  <a:lnTo>
                    <a:pt x="2953" y="723"/>
                  </a:lnTo>
                  <a:lnTo>
                    <a:pt x="2889" y="578"/>
                  </a:lnTo>
                  <a:lnTo>
                    <a:pt x="2825" y="450"/>
                  </a:lnTo>
                  <a:lnTo>
                    <a:pt x="2729" y="338"/>
                  </a:lnTo>
                  <a:lnTo>
                    <a:pt x="2616" y="241"/>
                  </a:lnTo>
                  <a:lnTo>
                    <a:pt x="2504" y="161"/>
                  </a:lnTo>
                  <a:lnTo>
                    <a:pt x="2392" y="97"/>
                  </a:lnTo>
                  <a:lnTo>
                    <a:pt x="2247" y="49"/>
                  </a:lnTo>
                  <a:lnTo>
                    <a:pt x="2119" y="17"/>
                  </a:lnTo>
                  <a:lnTo>
                    <a:pt x="1974"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p13">
              <a:extLst>
                <a:ext uri="{FF2B5EF4-FFF2-40B4-BE49-F238E27FC236}">
                  <a16:creationId xmlns:a16="http://schemas.microsoft.com/office/drawing/2014/main" id="{29EB9F1A-2396-A606-E997-5FEC096D90BB}"/>
                </a:ext>
              </a:extLst>
            </p:cNvPr>
            <p:cNvSpPr/>
            <p:nvPr/>
          </p:nvSpPr>
          <p:spPr>
            <a:xfrm>
              <a:off x="2546350" y="468000"/>
              <a:ext cx="968175" cy="1446050"/>
            </a:xfrm>
            <a:custGeom>
              <a:avLst/>
              <a:gdLst/>
              <a:ahLst/>
              <a:cxnLst/>
              <a:rect l="l" t="t" r="r" b="b"/>
              <a:pathLst>
                <a:path w="38727" h="57842" extrusionOk="0">
                  <a:moveTo>
                    <a:pt x="35853" y="1"/>
                  </a:moveTo>
                  <a:lnTo>
                    <a:pt x="35131" y="194"/>
                  </a:lnTo>
                  <a:lnTo>
                    <a:pt x="34425" y="402"/>
                  </a:lnTo>
                  <a:lnTo>
                    <a:pt x="33719" y="627"/>
                  </a:lnTo>
                  <a:lnTo>
                    <a:pt x="33013" y="852"/>
                  </a:lnTo>
                  <a:lnTo>
                    <a:pt x="32323" y="1092"/>
                  </a:lnTo>
                  <a:lnTo>
                    <a:pt x="31616" y="1349"/>
                  </a:lnTo>
                  <a:lnTo>
                    <a:pt x="30926" y="1606"/>
                  </a:lnTo>
                  <a:lnTo>
                    <a:pt x="30236" y="1895"/>
                  </a:lnTo>
                  <a:lnTo>
                    <a:pt x="29546" y="2184"/>
                  </a:lnTo>
                  <a:lnTo>
                    <a:pt x="28872" y="2489"/>
                  </a:lnTo>
                  <a:lnTo>
                    <a:pt x="28198" y="2810"/>
                  </a:lnTo>
                  <a:lnTo>
                    <a:pt x="27524" y="3131"/>
                  </a:lnTo>
                  <a:lnTo>
                    <a:pt x="26866" y="3468"/>
                  </a:lnTo>
                  <a:lnTo>
                    <a:pt x="26224" y="3821"/>
                  </a:lnTo>
                  <a:lnTo>
                    <a:pt x="25566" y="4190"/>
                  </a:lnTo>
                  <a:lnTo>
                    <a:pt x="24940" y="4559"/>
                  </a:lnTo>
                  <a:lnTo>
                    <a:pt x="24250" y="4976"/>
                  </a:lnTo>
                  <a:lnTo>
                    <a:pt x="23560" y="5409"/>
                  </a:lnTo>
                  <a:lnTo>
                    <a:pt x="22886" y="5859"/>
                  </a:lnTo>
                  <a:lnTo>
                    <a:pt x="22228" y="6324"/>
                  </a:lnTo>
                  <a:lnTo>
                    <a:pt x="21570" y="6790"/>
                  </a:lnTo>
                  <a:lnTo>
                    <a:pt x="20928" y="7271"/>
                  </a:lnTo>
                  <a:lnTo>
                    <a:pt x="20302" y="7769"/>
                  </a:lnTo>
                  <a:lnTo>
                    <a:pt x="19676" y="8282"/>
                  </a:lnTo>
                  <a:lnTo>
                    <a:pt x="19066" y="8796"/>
                  </a:lnTo>
                  <a:lnTo>
                    <a:pt x="18456" y="9325"/>
                  </a:lnTo>
                  <a:lnTo>
                    <a:pt x="17863" y="9871"/>
                  </a:lnTo>
                  <a:lnTo>
                    <a:pt x="17285" y="10433"/>
                  </a:lnTo>
                  <a:lnTo>
                    <a:pt x="16707" y="10994"/>
                  </a:lnTo>
                  <a:lnTo>
                    <a:pt x="16145" y="11572"/>
                  </a:lnTo>
                  <a:lnTo>
                    <a:pt x="15600" y="12150"/>
                  </a:lnTo>
                  <a:lnTo>
                    <a:pt x="15054" y="12744"/>
                  </a:lnTo>
                  <a:lnTo>
                    <a:pt x="14508" y="13354"/>
                  </a:lnTo>
                  <a:lnTo>
                    <a:pt x="13995" y="13964"/>
                  </a:lnTo>
                  <a:lnTo>
                    <a:pt x="13481" y="14589"/>
                  </a:lnTo>
                  <a:lnTo>
                    <a:pt x="12968" y="15215"/>
                  </a:lnTo>
                  <a:lnTo>
                    <a:pt x="12486" y="15857"/>
                  </a:lnTo>
                  <a:lnTo>
                    <a:pt x="12005" y="16499"/>
                  </a:lnTo>
                  <a:lnTo>
                    <a:pt x="11523" y="17157"/>
                  </a:lnTo>
                  <a:lnTo>
                    <a:pt x="11074" y="17815"/>
                  </a:lnTo>
                  <a:lnTo>
                    <a:pt x="10625" y="18489"/>
                  </a:lnTo>
                  <a:lnTo>
                    <a:pt x="10175" y="19163"/>
                  </a:lnTo>
                  <a:lnTo>
                    <a:pt x="9742" y="19837"/>
                  </a:lnTo>
                  <a:lnTo>
                    <a:pt x="9325" y="20527"/>
                  </a:lnTo>
                  <a:lnTo>
                    <a:pt x="8923" y="21218"/>
                  </a:lnTo>
                  <a:lnTo>
                    <a:pt x="8522" y="21908"/>
                  </a:lnTo>
                  <a:lnTo>
                    <a:pt x="8137" y="22598"/>
                  </a:lnTo>
                  <a:lnTo>
                    <a:pt x="7752" y="23304"/>
                  </a:lnTo>
                  <a:lnTo>
                    <a:pt x="7254" y="24299"/>
                  </a:lnTo>
                  <a:lnTo>
                    <a:pt x="6757" y="25310"/>
                  </a:lnTo>
                  <a:lnTo>
                    <a:pt x="6275" y="26321"/>
                  </a:lnTo>
                  <a:lnTo>
                    <a:pt x="5826" y="27348"/>
                  </a:lnTo>
                  <a:lnTo>
                    <a:pt x="5393" y="28375"/>
                  </a:lnTo>
                  <a:lnTo>
                    <a:pt x="4959" y="29403"/>
                  </a:lnTo>
                  <a:lnTo>
                    <a:pt x="4558" y="30446"/>
                  </a:lnTo>
                  <a:lnTo>
                    <a:pt x="4173" y="31489"/>
                  </a:lnTo>
                  <a:lnTo>
                    <a:pt x="3804" y="32548"/>
                  </a:lnTo>
                  <a:lnTo>
                    <a:pt x="3451" y="33607"/>
                  </a:lnTo>
                  <a:lnTo>
                    <a:pt x="3130" y="34667"/>
                  </a:lnTo>
                  <a:lnTo>
                    <a:pt x="2809" y="35742"/>
                  </a:lnTo>
                  <a:lnTo>
                    <a:pt x="2504" y="36801"/>
                  </a:lnTo>
                  <a:lnTo>
                    <a:pt x="2231" y="37892"/>
                  </a:lnTo>
                  <a:lnTo>
                    <a:pt x="1958" y="38968"/>
                  </a:lnTo>
                  <a:lnTo>
                    <a:pt x="1717" y="40059"/>
                  </a:lnTo>
                  <a:lnTo>
                    <a:pt x="1477" y="41150"/>
                  </a:lnTo>
                  <a:lnTo>
                    <a:pt x="1268" y="42242"/>
                  </a:lnTo>
                  <a:lnTo>
                    <a:pt x="1075" y="43333"/>
                  </a:lnTo>
                  <a:lnTo>
                    <a:pt x="899" y="44440"/>
                  </a:lnTo>
                  <a:lnTo>
                    <a:pt x="722" y="45548"/>
                  </a:lnTo>
                  <a:lnTo>
                    <a:pt x="578" y="46655"/>
                  </a:lnTo>
                  <a:lnTo>
                    <a:pt x="450" y="47762"/>
                  </a:lnTo>
                  <a:lnTo>
                    <a:pt x="337" y="48870"/>
                  </a:lnTo>
                  <a:lnTo>
                    <a:pt x="241" y="49977"/>
                  </a:lnTo>
                  <a:lnTo>
                    <a:pt x="161" y="51085"/>
                  </a:lnTo>
                  <a:lnTo>
                    <a:pt x="96" y="52208"/>
                  </a:lnTo>
                  <a:lnTo>
                    <a:pt x="48" y="53315"/>
                  </a:lnTo>
                  <a:lnTo>
                    <a:pt x="16" y="54439"/>
                  </a:lnTo>
                  <a:lnTo>
                    <a:pt x="0" y="55546"/>
                  </a:lnTo>
                  <a:lnTo>
                    <a:pt x="0" y="56670"/>
                  </a:lnTo>
                  <a:lnTo>
                    <a:pt x="16" y="57777"/>
                  </a:lnTo>
                  <a:lnTo>
                    <a:pt x="8394" y="57841"/>
                  </a:lnTo>
                  <a:lnTo>
                    <a:pt x="8458" y="56862"/>
                  </a:lnTo>
                  <a:lnTo>
                    <a:pt x="8522" y="55899"/>
                  </a:lnTo>
                  <a:lnTo>
                    <a:pt x="8602" y="54920"/>
                  </a:lnTo>
                  <a:lnTo>
                    <a:pt x="8699" y="53941"/>
                  </a:lnTo>
                  <a:lnTo>
                    <a:pt x="8811" y="52978"/>
                  </a:lnTo>
                  <a:lnTo>
                    <a:pt x="8939" y="51999"/>
                  </a:lnTo>
                  <a:lnTo>
                    <a:pt x="9068" y="51036"/>
                  </a:lnTo>
                  <a:lnTo>
                    <a:pt x="9228" y="50073"/>
                  </a:lnTo>
                  <a:lnTo>
                    <a:pt x="9389" y="49111"/>
                  </a:lnTo>
                  <a:lnTo>
                    <a:pt x="9565" y="48148"/>
                  </a:lnTo>
                  <a:lnTo>
                    <a:pt x="9758" y="47201"/>
                  </a:lnTo>
                  <a:lnTo>
                    <a:pt x="9950" y="46238"/>
                  </a:lnTo>
                  <a:lnTo>
                    <a:pt x="10175" y="45291"/>
                  </a:lnTo>
                  <a:lnTo>
                    <a:pt x="10400" y="44344"/>
                  </a:lnTo>
                  <a:lnTo>
                    <a:pt x="10625" y="43397"/>
                  </a:lnTo>
                  <a:lnTo>
                    <a:pt x="10881" y="42466"/>
                  </a:lnTo>
                  <a:lnTo>
                    <a:pt x="11154" y="41519"/>
                  </a:lnTo>
                  <a:lnTo>
                    <a:pt x="11427" y="40589"/>
                  </a:lnTo>
                  <a:lnTo>
                    <a:pt x="11716" y="39658"/>
                  </a:lnTo>
                  <a:lnTo>
                    <a:pt x="12021" y="38743"/>
                  </a:lnTo>
                  <a:lnTo>
                    <a:pt x="12342" y="37828"/>
                  </a:lnTo>
                  <a:lnTo>
                    <a:pt x="12679" y="36913"/>
                  </a:lnTo>
                  <a:lnTo>
                    <a:pt x="13032" y="36015"/>
                  </a:lnTo>
                  <a:lnTo>
                    <a:pt x="13401" y="35116"/>
                  </a:lnTo>
                  <a:lnTo>
                    <a:pt x="13834" y="34041"/>
                  </a:lnTo>
                  <a:lnTo>
                    <a:pt x="14284" y="32981"/>
                  </a:lnTo>
                  <a:lnTo>
                    <a:pt x="14781" y="31938"/>
                  </a:lnTo>
                  <a:lnTo>
                    <a:pt x="15279" y="30895"/>
                  </a:lnTo>
                  <a:lnTo>
                    <a:pt x="15824" y="29868"/>
                  </a:lnTo>
                  <a:lnTo>
                    <a:pt x="16370" y="28857"/>
                  </a:lnTo>
                  <a:lnTo>
                    <a:pt x="16964" y="27862"/>
                  </a:lnTo>
                  <a:lnTo>
                    <a:pt x="17574" y="26883"/>
                  </a:lnTo>
                  <a:lnTo>
                    <a:pt x="18200" y="25936"/>
                  </a:lnTo>
                  <a:lnTo>
                    <a:pt x="18858" y="24989"/>
                  </a:lnTo>
                  <a:lnTo>
                    <a:pt x="19532" y="24058"/>
                  </a:lnTo>
                  <a:lnTo>
                    <a:pt x="20238" y="23160"/>
                  </a:lnTo>
                  <a:lnTo>
                    <a:pt x="20960" y="22261"/>
                  </a:lnTo>
                  <a:lnTo>
                    <a:pt x="21698" y="21394"/>
                  </a:lnTo>
                  <a:lnTo>
                    <a:pt x="22469" y="20560"/>
                  </a:lnTo>
                  <a:lnTo>
                    <a:pt x="23255" y="19741"/>
                  </a:lnTo>
                  <a:lnTo>
                    <a:pt x="24073" y="18939"/>
                  </a:lnTo>
                  <a:lnTo>
                    <a:pt x="24908" y="18168"/>
                  </a:lnTo>
                  <a:lnTo>
                    <a:pt x="25759" y="17414"/>
                  </a:lnTo>
                  <a:lnTo>
                    <a:pt x="26641" y="16692"/>
                  </a:lnTo>
                  <a:lnTo>
                    <a:pt x="27540" y="16002"/>
                  </a:lnTo>
                  <a:lnTo>
                    <a:pt x="28455" y="15328"/>
                  </a:lnTo>
                  <a:lnTo>
                    <a:pt x="29402" y="14686"/>
                  </a:lnTo>
                  <a:lnTo>
                    <a:pt x="30349" y="14076"/>
                  </a:lnTo>
                  <a:lnTo>
                    <a:pt x="31328" y="13498"/>
                  </a:lnTo>
                  <a:lnTo>
                    <a:pt x="32339" y="12952"/>
                  </a:lnTo>
                  <a:lnTo>
                    <a:pt x="33350" y="12439"/>
                  </a:lnTo>
                  <a:lnTo>
                    <a:pt x="34393" y="11941"/>
                  </a:lnTo>
                  <a:lnTo>
                    <a:pt x="34906" y="11717"/>
                  </a:lnTo>
                  <a:lnTo>
                    <a:pt x="35452" y="11492"/>
                  </a:lnTo>
                  <a:lnTo>
                    <a:pt x="35982" y="11283"/>
                  </a:lnTo>
                  <a:lnTo>
                    <a:pt x="36527" y="11075"/>
                  </a:lnTo>
                  <a:lnTo>
                    <a:pt x="37057" y="10882"/>
                  </a:lnTo>
                  <a:lnTo>
                    <a:pt x="37619" y="10690"/>
                  </a:lnTo>
                  <a:lnTo>
                    <a:pt x="38164" y="10513"/>
                  </a:lnTo>
                  <a:lnTo>
                    <a:pt x="38726" y="10353"/>
                  </a:lnTo>
                  <a:lnTo>
                    <a:pt x="35853" y="1"/>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4;p13">
              <a:extLst>
                <a:ext uri="{FF2B5EF4-FFF2-40B4-BE49-F238E27FC236}">
                  <a16:creationId xmlns:a16="http://schemas.microsoft.com/office/drawing/2014/main" id="{C2C43525-3CB4-BD90-6BDC-AAED98F68AE1}"/>
                </a:ext>
              </a:extLst>
            </p:cNvPr>
            <p:cNvSpPr/>
            <p:nvPr/>
          </p:nvSpPr>
          <p:spPr>
            <a:xfrm>
              <a:off x="1378000" y="1514400"/>
              <a:ext cx="633950" cy="1731300"/>
            </a:xfrm>
            <a:custGeom>
              <a:avLst/>
              <a:gdLst/>
              <a:ahLst/>
              <a:cxnLst/>
              <a:rect l="l" t="t" r="r" b="b"/>
              <a:pathLst>
                <a:path w="25358" h="69252" extrusionOk="0">
                  <a:moveTo>
                    <a:pt x="15776" y="0"/>
                  </a:moveTo>
                  <a:lnTo>
                    <a:pt x="15166" y="963"/>
                  </a:lnTo>
                  <a:lnTo>
                    <a:pt x="14556" y="1942"/>
                  </a:lnTo>
                  <a:lnTo>
                    <a:pt x="13979" y="2905"/>
                  </a:lnTo>
                  <a:lnTo>
                    <a:pt x="13401" y="3884"/>
                  </a:lnTo>
                  <a:lnTo>
                    <a:pt x="12839" y="4879"/>
                  </a:lnTo>
                  <a:lnTo>
                    <a:pt x="12293" y="5874"/>
                  </a:lnTo>
                  <a:lnTo>
                    <a:pt x="11764" y="6869"/>
                  </a:lnTo>
                  <a:lnTo>
                    <a:pt x="11234" y="7880"/>
                  </a:lnTo>
                  <a:lnTo>
                    <a:pt x="10737" y="8892"/>
                  </a:lnTo>
                  <a:lnTo>
                    <a:pt x="10239" y="9903"/>
                  </a:lnTo>
                  <a:lnTo>
                    <a:pt x="9758" y="10930"/>
                  </a:lnTo>
                  <a:lnTo>
                    <a:pt x="9292" y="11957"/>
                  </a:lnTo>
                  <a:lnTo>
                    <a:pt x="8843" y="13000"/>
                  </a:lnTo>
                  <a:lnTo>
                    <a:pt x="8394" y="14027"/>
                  </a:lnTo>
                  <a:lnTo>
                    <a:pt x="7960" y="15070"/>
                  </a:lnTo>
                  <a:lnTo>
                    <a:pt x="7543" y="16113"/>
                  </a:lnTo>
                  <a:lnTo>
                    <a:pt x="6997" y="17558"/>
                  </a:lnTo>
                  <a:lnTo>
                    <a:pt x="6468" y="19018"/>
                  </a:lnTo>
                  <a:lnTo>
                    <a:pt x="5954" y="20479"/>
                  </a:lnTo>
                  <a:lnTo>
                    <a:pt x="5457" y="21939"/>
                  </a:lnTo>
                  <a:lnTo>
                    <a:pt x="4991" y="23416"/>
                  </a:lnTo>
                  <a:lnTo>
                    <a:pt x="4526" y="24892"/>
                  </a:lnTo>
                  <a:lnTo>
                    <a:pt x="4092" y="26385"/>
                  </a:lnTo>
                  <a:lnTo>
                    <a:pt x="3675" y="27877"/>
                  </a:lnTo>
                  <a:lnTo>
                    <a:pt x="3290" y="29386"/>
                  </a:lnTo>
                  <a:lnTo>
                    <a:pt x="2905" y="30894"/>
                  </a:lnTo>
                  <a:lnTo>
                    <a:pt x="2552" y="32403"/>
                  </a:lnTo>
                  <a:lnTo>
                    <a:pt x="2231" y="33912"/>
                  </a:lnTo>
                  <a:lnTo>
                    <a:pt x="1910" y="35436"/>
                  </a:lnTo>
                  <a:lnTo>
                    <a:pt x="1621" y="36961"/>
                  </a:lnTo>
                  <a:lnTo>
                    <a:pt x="1364" y="38486"/>
                  </a:lnTo>
                  <a:lnTo>
                    <a:pt x="1123" y="40026"/>
                  </a:lnTo>
                  <a:lnTo>
                    <a:pt x="899" y="41567"/>
                  </a:lnTo>
                  <a:lnTo>
                    <a:pt x="706" y="43092"/>
                  </a:lnTo>
                  <a:lnTo>
                    <a:pt x="530" y="44632"/>
                  </a:lnTo>
                  <a:lnTo>
                    <a:pt x="369" y="46189"/>
                  </a:lnTo>
                  <a:lnTo>
                    <a:pt x="257" y="47730"/>
                  </a:lnTo>
                  <a:lnTo>
                    <a:pt x="144" y="49270"/>
                  </a:lnTo>
                  <a:lnTo>
                    <a:pt x="80" y="50827"/>
                  </a:lnTo>
                  <a:lnTo>
                    <a:pt x="16" y="52368"/>
                  </a:lnTo>
                  <a:lnTo>
                    <a:pt x="0" y="53925"/>
                  </a:lnTo>
                  <a:lnTo>
                    <a:pt x="0" y="55465"/>
                  </a:lnTo>
                  <a:lnTo>
                    <a:pt x="16" y="57006"/>
                  </a:lnTo>
                  <a:lnTo>
                    <a:pt x="80" y="58563"/>
                  </a:lnTo>
                  <a:lnTo>
                    <a:pt x="160" y="60103"/>
                  </a:lnTo>
                  <a:lnTo>
                    <a:pt x="257" y="61644"/>
                  </a:lnTo>
                  <a:lnTo>
                    <a:pt x="401" y="63185"/>
                  </a:lnTo>
                  <a:lnTo>
                    <a:pt x="562" y="64725"/>
                  </a:lnTo>
                  <a:lnTo>
                    <a:pt x="722" y="65865"/>
                  </a:lnTo>
                  <a:lnTo>
                    <a:pt x="899" y="66988"/>
                  </a:lnTo>
                  <a:lnTo>
                    <a:pt x="1268" y="69251"/>
                  </a:lnTo>
                  <a:lnTo>
                    <a:pt x="9998" y="67903"/>
                  </a:lnTo>
                  <a:lnTo>
                    <a:pt x="9677" y="63907"/>
                  </a:lnTo>
                  <a:lnTo>
                    <a:pt x="9629" y="62912"/>
                  </a:lnTo>
                  <a:lnTo>
                    <a:pt x="9613" y="61901"/>
                  </a:lnTo>
                  <a:lnTo>
                    <a:pt x="9597" y="60906"/>
                  </a:lnTo>
                  <a:lnTo>
                    <a:pt x="9597" y="59895"/>
                  </a:lnTo>
                  <a:lnTo>
                    <a:pt x="9597" y="58884"/>
                  </a:lnTo>
                  <a:lnTo>
                    <a:pt x="9629" y="57857"/>
                  </a:lnTo>
                  <a:lnTo>
                    <a:pt x="9661" y="56846"/>
                  </a:lnTo>
                  <a:lnTo>
                    <a:pt x="9710" y="55834"/>
                  </a:lnTo>
                  <a:lnTo>
                    <a:pt x="9758" y="54807"/>
                  </a:lnTo>
                  <a:lnTo>
                    <a:pt x="9822" y="53796"/>
                  </a:lnTo>
                  <a:lnTo>
                    <a:pt x="9902" y="52785"/>
                  </a:lnTo>
                  <a:lnTo>
                    <a:pt x="9998" y="51774"/>
                  </a:lnTo>
                  <a:lnTo>
                    <a:pt x="10095" y="50779"/>
                  </a:lnTo>
                  <a:lnTo>
                    <a:pt x="10207" y="49768"/>
                  </a:lnTo>
                  <a:lnTo>
                    <a:pt x="10335" y="48773"/>
                  </a:lnTo>
                  <a:lnTo>
                    <a:pt x="10464" y="47794"/>
                  </a:lnTo>
                  <a:lnTo>
                    <a:pt x="10672" y="46414"/>
                  </a:lnTo>
                  <a:lnTo>
                    <a:pt x="10897" y="45034"/>
                  </a:lnTo>
                  <a:lnTo>
                    <a:pt x="11138" y="43669"/>
                  </a:lnTo>
                  <a:lnTo>
                    <a:pt x="11411" y="42305"/>
                  </a:lnTo>
                  <a:lnTo>
                    <a:pt x="11684" y="40941"/>
                  </a:lnTo>
                  <a:lnTo>
                    <a:pt x="11988" y="39577"/>
                  </a:lnTo>
                  <a:lnTo>
                    <a:pt x="12309" y="38213"/>
                  </a:lnTo>
                  <a:lnTo>
                    <a:pt x="12630" y="36865"/>
                  </a:lnTo>
                  <a:lnTo>
                    <a:pt x="12984" y="35501"/>
                  </a:lnTo>
                  <a:lnTo>
                    <a:pt x="13353" y="34152"/>
                  </a:lnTo>
                  <a:lnTo>
                    <a:pt x="13738" y="32820"/>
                  </a:lnTo>
                  <a:lnTo>
                    <a:pt x="14139" y="31472"/>
                  </a:lnTo>
                  <a:lnTo>
                    <a:pt x="14556" y="30140"/>
                  </a:lnTo>
                  <a:lnTo>
                    <a:pt x="14990" y="28808"/>
                  </a:lnTo>
                  <a:lnTo>
                    <a:pt x="15439" y="27492"/>
                  </a:lnTo>
                  <a:lnTo>
                    <a:pt x="15904" y="26176"/>
                  </a:lnTo>
                  <a:lnTo>
                    <a:pt x="16386" y="24860"/>
                  </a:lnTo>
                  <a:lnTo>
                    <a:pt x="16883" y="23544"/>
                  </a:lnTo>
                  <a:lnTo>
                    <a:pt x="17397" y="22244"/>
                  </a:lnTo>
                  <a:lnTo>
                    <a:pt x="17927" y="20960"/>
                  </a:lnTo>
                  <a:lnTo>
                    <a:pt x="18472" y="19660"/>
                  </a:lnTo>
                  <a:lnTo>
                    <a:pt x="19034" y="18392"/>
                  </a:lnTo>
                  <a:lnTo>
                    <a:pt x="19596" y="17109"/>
                  </a:lnTo>
                  <a:lnTo>
                    <a:pt x="20189" y="15841"/>
                  </a:lnTo>
                  <a:lnTo>
                    <a:pt x="20783" y="14589"/>
                  </a:lnTo>
                  <a:lnTo>
                    <a:pt x="21393" y="13337"/>
                  </a:lnTo>
                  <a:lnTo>
                    <a:pt x="22019" y="12085"/>
                  </a:lnTo>
                  <a:lnTo>
                    <a:pt x="22661" y="10849"/>
                  </a:lnTo>
                  <a:lnTo>
                    <a:pt x="23319" y="9630"/>
                  </a:lnTo>
                  <a:lnTo>
                    <a:pt x="23993" y="8410"/>
                  </a:lnTo>
                  <a:lnTo>
                    <a:pt x="24667" y="7206"/>
                  </a:lnTo>
                  <a:lnTo>
                    <a:pt x="25357" y="6003"/>
                  </a:lnTo>
                  <a:lnTo>
                    <a:pt x="15776"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5;p13">
              <a:extLst>
                <a:ext uri="{FF2B5EF4-FFF2-40B4-BE49-F238E27FC236}">
                  <a16:creationId xmlns:a16="http://schemas.microsoft.com/office/drawing/2014/main" id="{2696DA01-C78D-647E-4A2E-ED5F6EEEDEE8}"/>
                </a:ext>
              </a:extLst>
            </p:cNvPr>
            <p:cNvSpPr/>
            <p:nvPr/>
          </p:nvSpPr>
          <p:spPr>
            <a:xfrm>
              <a:off x="3457925" y="3547800"/>
              <a:ext cx="968150" cy="1805500"/>
            </a:xfrm>
            <a:custGeom>
              <a:avLst/>
              <a:gdLst/>
              <a:ahLst/>
              <a:cxnLst/>
              <a:rect l="l" t="t" r="r" b="b"/>
              <a:pathLst>
                <a:path w="38726" h="72220" extrusionOk="0">
                  <a:moveTo>
                    <a:pt x="8153" y="0"/>
                  </a:moveTo>
                  <a:lnTo>
                    <a:pt x="6821" y="177"/>
                  </a:lnTo>
                  <a:lnTo>
                    <a:pt x="6227" y="562"/>
                  </a:lnTo>
                  <a:lnTo>
                    <a:pt x="5633" y="963"/>
                  </a:lnTo>
                  <a:lnTo>
                    <a:pt x="5039" y="1364"/>
                  </a:lnTo>
                  <a:lnTo>
                    <a:pt x="4767" y="1589"/>
                  </a:lnTo>
                  <a:lnTo>
                    <a:pt x="4494" y="1814"/>
                  </a:lnTo>
                  <a:lnTo>
                    <a:pt x="4012" y="2231"/>
                  </a:lnTo>
                  <a:lnTo>
                    <a:pt x="3563" y="2664"/>
                  </a:lnTo>
                  <a:lnTo>
                    <a:pt x="3146" y="3098"/>
                  </a:lnTo>
                  <a:lnTo>
                    <a:pt x="2777" y="3547"/>
                  </a:lnTo>
                  <a:lnTo>
                    <a:pt x="2424" y="4012"/>
                  </a:lnTo>
                  <a:lnTo>
                    <a:pt x="2103" y="4478"/>
                  </a:lnTo>
                  <a:lnTo>
                    <a:pt x="1814" y="4959"/>
                  </a:lnTo>
                  <a:lnTo>
                    <a:pt x="1557" y="5473"/>
                  </a:lnTo>
                  <a:lnTo>
                    <a:pt x="1316" y="5970"/>
                  </a:lnTo>
                  <a:lnTo>
                    <a:pt x="1108" y="6500"/>
                  </a:lnTo>
                  <a:lnTo>
                    <a:pt x="915" y="7046"/>
                  </a:lnTo>
                  <a:lnTo>
                    <a:pt x="754" y="7591"/>
                  </a:lnTo>
                  <a:lnTo>
                    <a:pt x="626" y="8153"/>
                  </a:lnTo>
                  <a:lnTo>
                    <a:pt x="498" y="8731"/>
                  </a:lnTo>
                  <a:lnTo>
                    <a:pt x="401" y="9324"/>
                  </a:lnTo>
                  <a:lnTo>
                    <a:pt x="321" y="9934"/>
                  </a:lnTo>
                  <a:lnTo>
                    <a:pt x="241" y="10432"/>
                  </a:lnTo>
                  <a:lnTo>
                    <a:pt x="177" y="10929"/>
                  </a:lnTo>
                  <a:lnTo>
                    <a:pt x="112" y="11427"/>
                  </a:lnTo>
                  <a:lnTo>
                    <a:pt x="64" y="11924"/>
                  </a:lnTo>
                  <a:lnTo>
                    <a:pt x="32" y="12422"/>
                  </a:lnTo>
                  <a:lnTo>
                    <a:pt x="16" y="12919"/>
                  </a:lnTo>
                  <a:lnTo>
                    <a:pt x="0" y="13914"/>
                  </a:lnTo>
                  <a:lnTo>
                    <a:pt x="16" y="14909"/>
                  </a:lnTo>
                  <a:lnTo>
                    <a:pt x="64" y="15904"/>
                  </a:lnTo>
                  <a:lnTo>
                    <a:pt x="145" y="16900"/>
                  </a:lnTo>
                  <a:lnTo>
                    <a:pt x="257" y="17879"/>
                  </a:lnTo>
                  <a:lnTo>
                    <a:pt x="385" y="18874"/>
                  </a:lnTo>
                  <a:lnTo>
                    <a:pt x="546" y="19853"/>
                  </a:lnTo>
                  <a:lnTo>
                    <a:pt x="722" y="20848"/>
                  </a:lnTo>
                  <a:lnTo>
                    <a:pt x="931" y="21810"/>
                  </a:lnTo>
                  <a:lnTo>
                    <a:pt x="1140" y="22789"/>
                  </a:lnTo>
                  <a:lnTo>
                    <a:pt x="1364" y="23768"/>
                  </a:lnTo>
                  <a:lnTo>
                    <a:pt x="1605" y="24731"/>
                  </a:lnTo>
                  <a:lnTo>
                    <a:pt x="1862" y="25694"/>
                  </a:lnTo>
                  <a:lnTo>
                    <a:pt x="2504" y="28230"/>
                  </a:lnTo>
                  <a:lnTo>
                    <a:pt x="2825" y="29498"/>
                  </a:lnTo>
                  <a:lnTo>
                    <a:pt x="3178" y="30766"/>
                  </a:lnTo>
                  <a:lnTo>
                    <a:pt x="3547" y="32034"/>
                  </a:lnTo>
                  <a:lnTo>
                    <a:pt x="3932" y="33285"/>
                  </a:lnTo>
                  <a:lnTo>
                    <a:pt x="4349" y="34521"/>
                  </a:lnTo>
                  <a:lnTo>
                    <a:pt x="4558" y="35147"/>
                  </a:lnTo>
                  <a:lnTo>
                    <a:pt x="4799" y="35757"/>
                  </a:lnTo>
                  <a:lnTo>
                    <a:pt x="5136" y="36656"/>
                  </a:lnTo>
                  <a:lnTo>
                    <a:pt x="5489" y="37554"/>
                  </a:lnTo>
                  <a:lnTo>
                    <a:pt x="5858" y="38453"/>
                  </a:lnTo>
                  <a:lnTo>
                    <a:pt x="6243" y="39352"/>
                  </a:lnTo>
                  <a:lnTo>
                    <a:pt x="7013" y="41133"/>
                  </a:lnTo>
                  <a:lnTo>
                    <a:pt x="7832" y="42899"/>
                  </a:lnTo>
                  <a:lnTo>
                    <a:pt x="8667" y="44648"/>
                  </a:lnTo>
                  <a:lnTo>
                    <a:pt x="9533" y="46381"/>
                  </a:lnTo>
                  <a:lnTo>
                    <a:pt x="10432" y="48115"/>
                  </a:lnTo>
                  <a:lnTo>
                    <a:pt x="11331" y="49816"/>
                  </a:lnTo>
                  <a:lnTo>
                    <a:pt x="11780" y="50618"/>
                  </a:lnTo>
                  <a:lnTo>
                    <a:pt x="12261" y="51501"/>
                  </a:lnTo>
                  <a:lnTo>
                    <a:pt x="13224" y="53154"/>
                  </a:lnTo>
                  <a:lnTo>
                    <a:pt x="13610" y="53828"/>
                  </a:lnTo>
                  <a:lnTo>
                    <a:pt x="14027" y="54502"/>
                  </a:lnTo>
                  <a:lnTo>
                    <a:pt x="14476" y="55160"/>
                  </a:lnTo>
                  <a:lnTo>
                    <a:pt x="14910" y="55786"/>
                  </a:lnTo>
                  <a:lnTo>
                    <a:pt x="15407" y="56460"/>
                  </a:lnTo>
                  <a:lnTo>
                    <a:pt x="15664" y="56797"/>
                  </a:lnTo>
                  <a:lnTo>
                    <a:pt x="15985" y="57182"/>
                  </a:lnTo>
                  <a:lnTo>
                    <a:pt x="17301" y="58514"/>
                  </a:lnTo>
                  <a:lnTo>
                    <a:pt x="18633" y="59878"/>
                  </a:lnTo>
                  <a:lnTo>
                    <a:pt x="19997" y="61226"/>
                  </a:lnTo>
                  <a:lnTo>
                    <a:pt x="20671" y="61884"/>
                  </a:lnTo>
                  <a:lnTo>
                    <a:pt x="21345" y="62510"/>
                  </a:lnTo>
                  <a:lnTo>
                    <a:pt x="22019" y="63152"/>
                  </a:lnTo>
                  <a:lnTo>
                    <a:pt x="22709" y="63794"/>
                  </a:lnTo>
                  <a:lnTo>
                    <a:pt x="24106" y="65046"/>
                  </a:lnTo>
                  <a:lnTo>
                    <a:pt x="25518" y="66282"/>
                  </a:lnTo>
                  <a:lnTo>
                    <a:pt x="26962" y="67486"/>
                  </a:lnTo>
                  <a:lnTo>
                    <a:pt x="28407" y="68689"/>
                  </a:lnTo>
                  <a:lnTo>
                    <a:pt x="29851" y="69877"/>
                  </a:lnTo>
                  <a:lnTo>
                    <a:pt x="32692" y="72220"/>
                  </a:lnTo>
                  <a:lnTo>
                    <a:pt x="38726" y="65945"/>
                  </a:lnTo>
                  <a:lnTo>
                    <a:pt x="35388" y="62382"/>
                  </a:lnTo>
                  <a:lnTo>
                    <a:pt x="34666" y="61644"/>
                  </a:lnTo>
                  <a:lnTo>
                    <a:pt x="33959" y="60873"/>
                  </a:lnTo>
                  <a:lnTo>
                    <a:pt x="33253" y="60103"/>
                  </a:lnTo>
                  <a:lnTo>
                    <a:pt x="32547" y="59317"/>
                  </a:lnTo>
                  <a:lnTo>
                    <a:pt x="31167" y="57744"/>
                  </a:lnTo>
                  <a:lnTo>
                    <a:pt x="29819" y="56139"/>
                  </a:lnTo>
                  <a:lnTo>
                    <a:pt x="28503" y="54518"/>
                  </a:lnTo>
                  <a:lnTo>
                    <a:pt x="27219" y="52881"/>
                  </a:lnTo>
                  <a:lnTo>
                    <a:pt x="25983" y="51244"/>
                  </a:lnTo>
                  <a:lnTo>
                    <a:pt x="24796" y="49607"/>
                  </a:lnTo>
                  <a:lnTo>
                    <a:pt x="24298" y="48869"/>
                  </a:lnTo>
                  <a:lnTo>
                    <a:pt x="24073" y="48484"/>
                  </a:lnTo>
                  <a:lnTo>
                    <a:pt x="23849" y="48115"/>
                  </a:lnTo>
                  <a:lnTo>
                    <a:pt x="23865" y="48131"/>
                  </a:lnTo>
                  <a:lnTo>
                    <a:pt x="23865" y="48115"/>
                  </a:lnTo>
                  <a:lnTo>
                    <a:pt x="23801" y="47986"/>
                  </a:lnTo>
                  <a:lnTo>
                    <a:pt x="23688" y="47729"/>
                  </a:lnTo>
                  <a:lnTo>
                    <a:pt x="23030" y="46285"/>
                  </a:lnTo>
                  <a:lnTo>
                    <a:pt x="22388" y="44857"/>
                  </a:lnTo>
                  <a:lnTo>
                    <a:pt x="21778" y="43396"/>
                  </a:lnTo>
                  <a:lnTo>
                    <a:pt x="21201" y="41936"/>
                  </a:lnTo>
                  <a:lnTo>
                    <a:pt x="20639" y="40459"/>
                  </a:lnTo>
                  <a:lnTo>
                    <a:pt x="20109" y="38967"/>
                  </a:lnTo>
                  <a:lnTo>
                    <a:pt x="19612" y="37474"/>
                  </a:lnTo>
                  <a:lnTo>
                    <a:pt x="19371" y="36720"/>
                  </a:lnTo>
                  <a:lnTo>
                    <a:pt x="19146" y="35966"/>
                  </a:lnTo>
                  <a:lnTo>
                    <a:pt x="18874" y="35003"/>
                  </a:lnTo>
                  <a:lnTo>
                    <a:pt x="18585" y="33927"/>
                  </a:lnTo>
                  <a:lnTo>
                    <a:pt x="17991" y="31616"/>
                  </a:lnTo>
                  <a:lnTo>
                    <a:pt x="17429" y="29305"/>
                  </a:lnTo>
                  <a:lnTo>
                    <a:pt x="16932" y="27219"/>
                  </a:lnTo>
                  <a:lnTo>
                    <a:pt x="16787" y="26673"/>
                  </a:lnTo>
                  <a:lnTo>
                    <a:pt x="16659" y="26128"/>
                  </a:lnTo>
                  <a:lnTo>
                    <a:pt x="16547" y="25582"/>
                  </a:lnTo>
                  <a:lnTo>
                    <a:pt x="16434" y="25036"/>
                  </a:lnTo>
                  <a:lnTo>
                    <a:pt x="16242" y="23945"/>
                  </a:lnTo>
                  <a:lnTo>
                    <a:pt x="16081" y="22854"/>
                  </a:lnTo>
                  <a:lnTo>
                    <a:pt x="15953" y="21746"/>
                  </a:lnTo>
                  <a:lnTo>
                    <a:pt x="15824" y="20655"/>
                  </a:lnTo>
                  <a:lnTo>
                    <a:pt x="15632" y="18456"/>
                  </a:lnTo>
                  <a:lnTo>
                    <a:pt x="15423" y="16258"/>
                  </a:lnTo>
                  <a:lnTo>
                    <a:pt x="15327" y="15150"/>
                  </a:lnTo>
                  <a:lnTo>
                    <a:pt x="15198" y="14059"/>
                  </a:lnTo>
                  <a:lnTo>
                    <a:pt x="15054" y="12952"/>
                  </a:lnTo>
                  <a:lnTo>
                    <a:pt x="14877" y="11860"/>
                  </a:lnTo>
                  <a:lnTo>
                    <a:pt x="14669" y="10753"/>
                  </a:lnTo>
                  <a:lnTo>
                    <a:pt x="14540" y="10207"/>
                  </a:lnTo>
                  <a:lnTo>
                    <a:pt x="14412" y="9661"/>
                  </a:lnTo>
                  <a:lnTo>
                    <a:pt x="14219" y="8811"/>
                  </a:lnTo>
                  <a:lnTo>
                    <a:pt x="14027" y="7960"/>
                  </a:lnTo>
                  <a:lnTo>
                    <a:pt x="13898" y="7527"/>
                  </a:lnTo>
                  <a:lnTo>
                    <a:pt x="13770" y="7110"/>
                  </a:lnTo>
                  <a:lnTo>
                    <a:pt x="13626" y="6692"/>
                  </a:lnTo>
                  <a:lnTo>
                    <a:pt x="13465" y="6291"/>
                  </a:lnTo>
                  <a:lnTo>
                    <a:pt x="13192" y="5713"/>
                  </a:lnTo>
                  <a:lnTo>
                    <a:pt x="12887" y="5152"/>
                  </a:lnTo>
                  <a:lnTo>
                    <a:pt x="12566" y="4606"/>
                  </a:lnTo>
                  <a:lnTo>
                    <a:pt x="12213" y="4060"/>
                  </a:lnTo>
                  <a:lnTo>
                    <a:pt x="11844" y="3531"/>
                  </a:lnTo>
                  <a:lnTo>
                    <a:pt x="11443" y="3017"/>
                  </a:lnTo>
                  <a:lnTo>
                    <a:pt x="11010" y="2504"/>
                  </a:lnTo>
                  <a:lnTo>
                    <a:pt x="10544" y="2006"/>
                  </a:lnTo>
                  <a:lnTo>
                    <a:pt x="9999" y="1444"/>
                  </a:lnTo>
                  <a:lnTo>
                    <a:pt x="9726" y="1188"/>
                  </a:lnTo>
                  <a:lnTo>
                    <a:pt x="9453" y="931"/>
                  </a:lnTo>
                  <a:lnTo>
                    <a:pt x="9164" y="690"/>
                  </a:lnTo>
                  <a:lnTo>
                    <a:pt x="8843" y="449"/>
                  </a:lnTo>
                  <a:lnTo>
                    <a:pt x="8522" y="225"/>
                  </a:lnTo>
                  <a:lnTo>
                    <a:pt x="8153"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6;p13">
              <a:extLst>
                <a:ext uri="{FF2B5EF4-FFF2-40B4-BE49-F238E27FC236}">
                  <a16:creationId xmlns:a16="http://schemas.microsoft.com/office/drawing/2014/main" id="{15B78D45-BC92-264C-1ABC-64591ED923DC}"/>
                </a:ext>
              </a:extLst>
            </p:cNvPr>
            <p:cNvSpPr/>
            <p:nvPr/>
          </p:nvSpPr>
          <p:spPr>
            <a:xfrm>
              <a:off x="4243500" y="5181975"/>
              <a:ext cx="246375" cy="235925"/>
            </a:xfrm>
            <a:custGeom>
              <a:avLst/>
              <a:gdLst/>
              <a:ahLst/>
              <a:cxnLst/>
              <a:rect l="l" t="t" r="r" b="b"/>
              <a:pathLst>
                <a:path w="9855" h="9437" extrusionOk="0">
                  <a:moveTo>
                    <a:pt x="3211" y="0"/>
                  </a:moveTo>
                  <a:lnTo>
                    <a:pt x="3002" y="32"/>
                  </a:lnTo>
                  <a:lnTo>
                    <a:pt x="2857" y="64"/>
                  </a:lnTo>
                  <a:lnTo>
                    <a:pt x="2713" y="96"/>
                  </a:lnTo>
                  <a:lnTo>
                    <a:pt x="2424" y="209"/>
                  </a:lnTo>
                  <a:lnTo>
                    <a:pt x="2167" y="353"/>
                  </a:lnTo>
                  <a:lnTo>
                    <a:pt x="1895" y="498"/>
                  </a:lnTo>
                  <a:lnTo>
                    <a:pt x="1333" y="851"/>
                  </a:lnTo>
                  <a:lnTo>
                    <a:pt x="1060" y="1027"/>
                  </a:lnTo>
                  <a:lnTo>
                    <a:pt x="803" y="1236"/>
                  </a:lnTo>
                  <a:lnTo>
                    <a:pt x="546" y="1444"/>
                  </a:lnTo>
                  <a:lnTo>
                    <a:pt x="338" y="1685"/>
                  </a:lnTo>
                  <a:lnTo>
                    <a:pt x="242" y="1814"/>
                  </a:lnTo>
                  <a:lnTo>
                    <a:pt x="145" y="1942"/>
                  </a:lnTo>
                  <a:lnTo>
                    <a:pt x="65" y="2086"/>
                  </a:lnTo>
                  <a:lnTo>
                    <a:pt x="1" y="2231"/>
                  </a:ln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662" y="5938"/>
                  </a:lnTo>
                  <a:lnTo>
                    <a:pt x="9566" y="5633"/>
                  </a:lnTo>
                  <a:lnTo>
                    <a:pt x="9437" y="5344"/>
                  </a:lnTo>
                  <a:lnTo>
                    <a:pt x="9293" y="5039"/>
                  </a:lnTo>
                  <a:lnTo>
                    <a:pt x="9149" y="4767"/>
                  </a:lnTo>
                  <a:lnTo>
                    <a:pt x="8988" y="4478"/>
                  </a:lnTo>
                  <a:lnTo>
                    <a:pt x="8796" y="4221"/>
                  </a:lnTo>
                  <a:lnTo>
                    <a:pt x="8603" y="3964"/>
                  </a:lnTo>
                  <a:lnTo>
                    <a:pt x="8298" y="3611"/>
                  </a:lnTo>
                  <a:lnTo>
                    <a:pt x="7993" y="3290"/>
                  </a:lnTo>
                  <a:lnTo>
                    <a:pt x="7656" y="2985"/>
                  </a:lnTo>
                  <a:lnTo>
                    <a:pt x="7303" y="2680"/>
                  </a:lnTo>
                  <a:lnTo>
                    <a:pt x="6613" y="2102"/>
                  </a:lnTo>
                  <a:lnTo>
                    <a:pt x="6260" y="1814"/>
                  </a:lnTo>
                  <a:lnTo>
                    <a:pt x="5907" y="1525"/>
                  </a:lnTo>
                  <a:lnTo>
                    <a:pt x="5281" y="947"/>
                  </a:lnTo>
                  <a:lnTo>
                    <a:pt x="4960" y="674"/>
                  </a:lnTo>
                  <a:lnTo>
                    <a:pt x="4783" y="546"/>
                  </a:lnTo>
                  <a:lnTo>
                    <a:pt x="4607" y="433"/>
                  </a:lnTo>
                  <a:lnTo>
                    <a:pt x="4430" y="321"/>
                  </a:lnTo>
                  <a:lnTo>
                    <a:pt x="4238" y="225"/>
                  </a:lnTo>
                  <a:lnTo>
                    <a:pt x="4029" y="145"/>
                  </a:lnTo>
                  <a:lnTo>
                    <a:pt x="3836" y="80"/>
                  </a:lnTo>
                  <a:lnTo>
                    <a:pt x="3628" y="32"/>
                  </a:lnTo>
                  <a:lnTo>
                    <a:pt x="3419"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7;p13">
              <a:extLst>
                <a:ext uri="{FF2B5EF4-FFF2-40B4-BE49-F238E27FC236}">
                  <a16:creationId xmlns:a16="http://schemas.microsoft.com/office/drawing/2014/main" id="{98907814-5F0A-C528-B72D-22438CE7A7CB}"/>
                </a:ext>
              </a:extLst>
            </p:cNvPr>
            <p:cNvSpPr/>
            <p:nvPr/>
          </p:nvSpPr>
          <p:spPr>
            <a:xfrm>
              <a:off x="4243500" y="5181975"/>
              <a:ext cx="246375" cy="235925"/>
            </a:xfrm>
            <a:custGeom>
              <a:avLst/>
              <a:gdLst/>
              <a:ahLst/>
              <a:cxnLst/>
              <a:rect l="l" t="t" r="r" b="b"/>
              <a:pathLst>
                <a:path w="9855" h="9437" fill="none" extrusionOk="0">
                  <a:moveTo>
                    <a:pt x="1188" y="6773"/>
                  </a:moveTo>
                  <a:lnTo>
                    <a:pt x="1188" y="6773"/>
                  </a:lnTo>
                  <a:lnTo>
                    <a:pt x="1622" y="7094"/>
                  </a:lnTo>
                  <a:lnTo>
                    <a:pt x="2039" y="7383"/>
                  </a:lnTo>
                  <a:lnTo>
                    <a:pt x="2456" y="7655"/>
                  </a:lnTo>
                  <a:lnTo>
                    <a:pt x="2890" y="7912"/>
                  </a:lnTo>
                  <a:lnTo>
                    <a:pt x="3307" y="8153"/>
                  </a:lnTo>
                  <a:lnTo>
                    <a:pt x="3724" y="8362"/>
                  </a:lnTo>
                  <a:lnTo>
                    <a:pt x="4157" y="8554"/>
                  </a:lnTo>
                  <a:lnTo>
                    <a:pt x="4575" y="8747"/>
                  </a:lnTo>
                  <a:lnTo>
                    <a:pt x="5008" y="8907"/>
                  </a:lnTo>
                  <a:lnTo>
                    <a:pt x="5441" y="9036"/>
                  </a:lnTo>
                  <a:lnTo>
                    <a:pt x="5875" y="9164"/>
                  </a:lnTo>
                  <a:lnTo>
                    <a:pt x="6324" y="9260"/>
                  </a:lnTo>
                  <a:lnTo>
                    <a:pt x="6757" y="9341"/>
                  </a:lnTo>
                  <a:lnTo>
                    <a:pt x="7207" y="9389"/>
                  </a:lnTo>
                  <a:lnTo>
                    <a:pt x="7656" y="9437"/>
                  </a:lnTo>
                  <a:lnTo>
                    <a:pt x="8121" y="9437"/>
                  </a:lnTo>
                  <a:lnTo>
                    <a:pt x="8121" y="9437"/>
                  </a:lnTo>
                  <a:lnTo>
                    <a:pt x="8202" y="9437"/>
                  </a:lnTo>
                  <a:lnTo>
                    <a:pt x="8282" y="9405"/>
                  </a:lnTo>
                  <a:lnTo>
                    <a:pt x="8362" y="9341"/>
                  </a:lnTo>
                  <a:lnTo>
                    <a:pt x="8442" y="9276"/>
                  </a:lnTo>
                  <a:lnTo>
                    <a:pt x="8619" y="9084"/>
                  </a:lnTo>
                  <a:lnTo>
                    <a:pt x="8796" y="8859"/>
                  </a:lnTo>
                  <a:lnTo>
                    <a:pt x="9117" y="8410"/>
                  </a:lnTo>
                  <a:lnTo>
                    <a:pt x="9261" y="8217"/>
                  </a:lnTo>
                  <a:lnTo>
                    <a:pt x="9341" y="8137"/>
                  </a:lnTo>
                  <a:lnTo>
                    <a:pt x="9405" y="8089"/>
                  </a:lnTo>
                  <a:lnTo>
                    <a:pt x="9405" y="8089"/>
                  </a:lnTo>
                  <a:lnTo>
                    <a:pt x="9486" y="8008"/>
                  </a:lnTo>
                  <a:lnTo>
                    <a:pt x="9566" y="7912"/>
                  </a:lnTo>
                  <a:lnTo>
                    <a:pt x="9646" y="7816"/>
                  </a:lnTo>
                  <a:lnTo>
                    <a:pt x="9694" y="7720"/>
                  </a:lnTo>
                  <a:lnTo>
                    <a:pt x="9742" y="7607"/>
                  </a:lnTo>
                  <a:lnTo>
                    <a:pt x="9791" y="7495"/>
                  </a:lnTo>
                  <a:lnTo>
                    <a:pt x="9839" y="7254"/>
                  </a:lnTo>
                  <a:lnTo>
                    <a:pt x="9855" y="7013"/>
                  </a:lnTo>
                  <a:lnTo>
                    <a:pt x="9839" y="6757"/>
                  </a:lnTo>
                  <a:lnTo>
                    <a:pt x="9807" y="6500"/>
                  </a:lnTo>
                  <a:lnTo>
                    <a:pt x="9758" y="6259"/>
                  </a:lnTo>
                  <a:lnTo>
                    <a:pt x="9758" y="6259"/>
                  </a:lnTo>
                  <a:lnTo>
                    <a:pt x="9662" y="5938"/>
                  </a:lnTo>
                  <a:lnTo>
                    <a:pt x="9566" y="5633"/>
                  </a:lnTo>
                  <a:lnTo>
                    <a:pt x="9437" y="5344"/>
                  </a:lnTo>
                  <a:lnTo>
                    <a:pt x="9293" y="5039"/>
                  </a:lnTo>
                  <a:lnTo>
                    <a:pt x="9149" y="4767"/>
                  </a:lnTo>
                  <a:lnTo>
                    <a:pt x="8988" y="4478"/>
                  </a:lnTo>
                  <a:lnTo>
                    <a:pt x="8796" y="4221"/>
                  </a:lnTo>
                  <a:lnTo>
                    <a:pt x="8603" y="3964"/>
                  </a:lnTo>
                  <a:lnTo>
                    <a:pt x="8603" y="3964"/>
                  </a:lnTo>
                  <a:lnTo>
                    <a:pt x="8298" y="3611"/>
                  </a:lnTo>
                  <a:lnTo>
                    <a:pt x="7993" y="3290"/>
                  </a:lnTo>
                  <a:lnTo>
                    <a:pt x="7656" y="2985"/>
                  </a:lnTo>
                  <a:lnTo>
                    <a:pt x="7303" y="2680"/>
                  </a:lnTo>
                  <a:lnTo>
                    <a:pt x="6613" y="2102"/>
                  </a:lnTo>
                  <a:lnTo>
                    <a:pt x="6260" y="1814"/>
                  </a:lnTo>
                  <a:lnTo>
                    <a:pt x="5907" y="1525"/>
                  </a:lnTo>
                  <a:lnTo>
                    <a:pt x="5907" y="1525"/>
                  </a:lnTo>
                  <a:lnTo>
                    <a:pt x="5281" y="947"/>
                  </a:lnTo>
                  <a:lnTo>
                    <a:pt x="4960" y="674"/>
                  </a:lnTo>
                  <a:lnTo>
                    <a:pt x="4783" y="546"/>
                  </a:lnTo>
                  <a:lnTo>
                    <a:pt x="4607" y="433"/>
                  </a:lnTo>
                  <a:lnTo>
                    <a:pt x="4607" y="433"/>
                  </a:lnTo>
                  <a:lnTo>
                    <a:pt x="4430" y="321"/>
                  </a:lnTo>
                  <a:lnTo>
                    <a:pt x="4238" y="225"/>
                  </a:lnTo>
                  <a:lnTo>
                    <a:pt x="4029" y="145"/>
                  </a:lnTo>
                  <a:lnTo>
                    <a:pt x="3836" y="80"/>
                  </a:lnTo>
                  <a:lnTo>
                    <a:pt x="3628" y="32"/>
                  </a:lnTo>
                  <a:lnTo>
                    <a:pt x="3419" y="0"/>
                  </a:lnTo>
                  <a:lnTo>
                    <a:pt x="3211" y="0"/>
                  </a:lnTo>
                  <a:lnTo>
                    <a:pt x="3002" y="32"/>
                  </a:lnTo>
                  <a:lnTo>
                    <a:pt x="3002" y="32"/>
                  </a:lnTo>
                  <a:lnTo>
                    <a:pt x="2857" y="64"/>
                  </a:lnTo>
                  <a:lnTo>
                    <a:pt x="2713" y="96"/>
                  </a:lnTo>
                  <a:lnTo>
                    <a:pt x="2424" y="209"/>
                  </a:lnTo>
                  <a:lnTo>
                    <a:pt x="2167" y="353"/>
                  </a:lnTo>
                  <a:lnTo>
                    <a:pt x="1895" y="498"/>
                  </a:lnTo>
                  <a:lnTo>
                    <a:pt x="1895" y="498"/>
                  </a:lnTo>
                  <a:lnTo>
                    <a:pt x="1333" y="851"/>
                  </a:lnTo>
                  <a:lnTo>
                    <a:pt x="1060" y="1027"/>
                  </a:lnTo>
                  <a:lnTo>
                    <a:pt x="803" y="1236"/>
                  </a:lnTo>
                  <a:lnTo>
                    <a:pt x="546" y="1444"/>
                  </a:lnTo>
                  <a:lnTo>
                    <a:pt x="338" y="1685"/>
                  </a:lnTo>
                  <a:lnTo>
                    <a:pt x="242" y="1814"/>
                  </a:lnTo>
                  <a:lnTo>
                    <a:pt x="145" y="1942"/>
                  </a:lnTo>
                  <a:lnTo>
                    <a:pt x="65" y="2086"/>
                  </a:lnTo>
                  <a:lnTo>
                    <a:pt x="1" y="22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8;p13">
              <a:extLst>
                <a:ext uri="{FF2B5EF4-FFF2-40B4-BE49-F238E27FC236}">
                  <a16:creationId xmlns:a16="http://schemas.microsoft.com/office/drawing/2014/main" id="{ECECAEAD-4C9A-4013-A597-929996C3F0B8}"/>
                </a:ext>
              </a:extLst>
            </p:cNvPr>
            <p:cNvSpPr/>
            <p:nvPr/>
          </p:nvSpPr>
          <p:spPr>
            <a:xfrm>
              <a:off x="4282425" y="5139025"/>
              <a:ext cx="347875" cy="337850"/>
            </a:xfrm>
            <a:custGeom>
              <a:avLst/>
              <a:gdLst/>
              <a:ahLst/>
              <a:cxnLst/>
              <a:rect l="l" t="t" r="r" b="b"/>
              <a:pathLst>
                <a:path w="13915" h="13514" extrusionOk="0">
                  <a:moveTo>
                    <a:pt x="5746" y="1"/>
                  </a:moveTo>
                  <a:lnTo>
                    <a:pt x="5425" y="33"/>
                  </a:lnTo>
                  <a:lnTo>
                    <a:pt x="5088" y="113"/>
                  </a:lnTo>
                  <a:lnTo>
                    <a:pt x="4703" y="226"/>
                  </a:lnTo>
                  <a:lnTo>
                    <a:pt x="4286" y="402"/>
                  </a:lnTo>
                  <a:lnTo>
                    <a:pt x="3836" y="611"/>
                  </a:lnTo>
                  <a:lnTo>
                    <a:pt x="3291" y="932"/>
                  </a:lnTo>
                  <a:lnTo>
                    <a:pt x="2761" y="1253"/>
                  </a:lnTo>
                  <a:lnTo>
                    <a:pt x="2263" y="1606"/>
                  </a:lnTo>
                  <a:lnTo>
                    <a:pt x="1782" y="1959"/>
                  </a:lnTo>
                  <a:lnTo>
                    <a:pt x="1333" y="2328"/>
                  </a:lnTo>
                  <a:lnTo>
                    <a:pt x="1124" y="2521"/>
                  </a:lnTo>
                  <a:lnTo>
                    <a:pt x="931" y="2729"/>
                  </a:lnTo>
                  <a:lnTo>
                    <a:pt x="739" y="2922"/>
                  </a:lnTo>
                  <a:lnTo>
                    <a:pt x="578" y="3130"/>
                  </a:lnTo>
                  <a:lnTo>
                    <a:pt x="418" y="3323"/>
                  </a:lnTo>
                  <a:lnTo>
                    <a:pt x="273" y="3548"/>
                  </a:lnTo>
                  <a:lnTo>
                    <a:pt x="193" y="3644"/>
                  </a:lnTo>
                  <a:lnTo>
                    <a:pt x="145" y="3756"/>
                  </a:lnTo>
                  <a:lnTo>
                    <a:pt x="97" y="3885"/>
                  </a:lnTo>
                  <a:lnTo>
                    <a:pt x="65" y="3997"/>
                  </a:lnTo>
                  <a:lnTo>
                    <a:pt x="17" y="4238"/>
                  </a:lnTo>
                  <a:lnTo>
                    <a:pt x="1" y="4478"/>
                  </a:lnTo>
                  <a:lnTo>
                    <a:pt x="17" y="4735"/>
                  </a:lnTo>
                  <a:lnTo>
                    <a:pt x="65" y="4992"/>
                  </a:lnTo>
                  <a:lnTo>
                    <a:pt x="129" y="5249"/>
                  </a:lnTo>
                  <a:lnTo>
                    <a:pt x="225" y="5506"/>
                  </a:lnTo>
                  <a:lnTo>
                    <a:pt x="338" y="5762"/>
                  </a:lnTo>
                  <a:lnTo>
                    <a:pt x="466" y="6003"/>
                  </a:lnTo>
                  <a:lnTo>
                    <a:pt x="594" y="6244"/>
                  </a:lnTo>
                  <a:lnTo>
                    <a:pt x="739" y="6469"/>
                  </a:lnTo>
                  <a:lnTo>
                    <a:pt x="899" y="6693"/>
                  </a:lnTo>
                  <a:lnTo>
                    <a:pt x="1060" y="6902"/>
                  </a:lnTo>
                  <a:lnTo>
                    <a:pt x="1365" y="7271"/>
                  </a:lnTo>
                  <a:lnTo>
                    <a:pt x="1958" y="7897"/>
                  </a:lnTo>
                  <a:lnTo>
                    <a:pt x="2633" y="8555"/>
                  </a:lnTo>
                  <a:lnTo>
                    <a:pt x="3339" y="9229"/>
                  </a:lnTo>
                  <a:lnTo>
                    <a:pt x="4077" y="9871"/>
                  </a:lnTo>
                  <a:lnTo>
                    <a:pt x="4815" y="10497"/>
                  </a:lnTo>
                  <a:lnTo>
                    <a:pt x="5537" y="11075"/>
                  </a:lnTo>
                  <a:lnTo>
                    <a:pt x="6227" y="11588"/>
                  </a:lnTo>
                  <a:lnTo>
                    <a:pt x="6853" y="12021"/>
                  </a:lnTo>
                  <a:lnTo>
                    <a:pt x="7287" y="12278"/>
                  </a:lnTo>
                  <a:lnTo>
                    <a:pt x="7704" y="12519"/>
                  </a:lnTo>
                  <a:lnTo>
                    <a:pt x="8121" y="12728"/>
                  </a:lnTo>
                  <a:lnTo>
                    <a:pt x="8522" y="12904"/>
                  </a:lnTo>
                  <a:lnTo>
                    <a:pt x="8940" y="13065"/>
                  </a:lnTo>
                  <a:lnTo>
                    <a:pt x="9341" y="13209"/>
                  </a:lnTo>
                  <a:lnTo>
                    <a:pt x="9726" y="13321"/>
                  </a:lnTo>
                  <a:lnTo>
                    <a:pt x="10111" y="13402"/>
                  </a:lnTo>
                  <a:lnTo>
                    <a:pt x="10480" y="13466"/>
                  </a:lnTo>
                  <a:lnTo>
                    <a:pt x="10833" y="13498"/>
                  </a:lnTo>
                  <a:lnTo>
                    <a:pt x="11187" y="13514"/>
                  </a:lnTo>
                  <a:lnTo>
                    <a:pt x="11508" y="13498"/>
                  </a:lnTo>
                  <a:lnTo>
                    <a:pt x="11828" y="13466"/>
                  </a:lnTo>
                  <a:lnTo>
                    <a:pt x="12133" y="13402"/>
                  </a:lnTo>
                  <a:lnTo>
                    <a:pt x="12406" y="13305"/>
                  </a:lnTo>
                  <a:lnTo>
                    <a:pt x="12663" y="13193"/>
                  </a:lnTo>
                  <a:lnTo>
                    <a:pt x="12904" y="13065"/>
                  </a:lnTo>
                  <a:lnTo>
                    <a:pt x="13128" y="12904"/>
                  </a:lnTo>
                  <a:lnTo>
                    <a:pt x="13321" y="12712"/>
                  </a:lnTo>
                  <a:lnTo>
                    <a:pt x="13482" y="12519"/>
                  </a:lnTo>
                  <a:lnTo>
                    <a:pt x="13626" y="12278"/>
                  </a:lnTo>
                  <a:lnTo>
                    <a:pt x="13738" y="12021"/>
                  </a:lnTo>
                  <a:lnTo>
                    <a:pt x="13819" y="11749"/>
                  </a:lnTo>
                  <a:lnTo>
                    <a:pt x="13883" y="11444"/>
                  </a:lnTo>
                  <a:lnTo>
                    <a:pt x="13915" y="11123"/>
                  </a:lnTo>
                  <a:lnTo>
                    <a:pt x="13899" y="10770"/>
                  </a:lnTo>
                  <a:lnTo>
                    <a:pt x="13867" y="10401"/>
                  </a:lnTo>
                  <a:lnTo>
                    <a:pt x="13786" y="9999"/>
                  </a:lnTo>
                  <a:lnTo>
                    <a:pt x="13674" y="9582"/>
                  </a:lnTo>
                  <a:lnTo>
                    <a:pt x="13530" y="9133"/>
                  </a:lnTo>
                  <a:lnTo>
                    <a:pt x="13337" y="8667"/>
                  </a:lnTo>
                  <a:lnTo>
                    <a:pt x="13112" y="8186"/>
                  </a:lnTo>
                  <a:lnTo>
                    <a:pt x="12936" y="7817"/>
                  </a:lnTo>
                  <a:lnTo>
                    <a:pt x="12727" y="7415"/>
                  </a:lnTo>
                  <a:lnTo>
                    <a:pt x="12470" y="6998"/>
                  </a:lnTo>
                  <a:lnTo>
                    <a:pt x="12198" y="6581"/>
                  </a:lnTo>
                  <a:lnTo>
                    <a:pt x="11909" y="6132"/>
                  </a:lnTo>
                  <a:lnTo>
                    <a:pt x="11588" y="5682"/>
                  </a:lnTo>
                  <a:lnTo>
                    <a:pt x="10914" y="4767"/>
                  </a:lnTo>
                  <a:lnTo>
                    <a:pt x="10192" y="3869"/>
                  </a:lnTo>
                  <a:lnTo>
                    <a:pt x="9501" y="3018"/>
                  </a:lnTo>
                  <a:lnTo>
                    <a:pt x="8843" y="2232"/>
                  </a:lnTo>
                  <a:lnTo>
                    <a:pt x="8250" y="1558"/>
                  </a:lnTo>
                  <a:lnTo>
                    <a:pt x="7848" y="1076"/>
                  </a:lnTo>
                  <a:lnTo>
                    <a:pt x="7656" y="868"/>
                  </a:lnTo>
                  <a:lnTo>
                    <a:pt x="7447" y="675"/>
                  </a:lnTo>
                  <a:lnTo>
                    <a:pt x="7255" y="498"/>
                  </a:lnTo>
                  <a:lnTo>
                    <a:pt x="7030" y="338"/>
                  </a:lnTo>
                  <a:lnTo>
                    <a:pt x="6821" y="210"/>
                  </a:lnTo>
                  <a:lnTo>
                    <a:pt x="6581" y="113"/>
                  </a:lnTo>
                  <a:lnTo>
                    <a:pt x="6324" y="33"/>
                  </a:lnTo>
                  <a:lnTo>
                    <a:pt x="6051"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9;p13">
              <a:extLst>
                <a:ext uri="{FF2B5EF4-FFF2-40B4-BE49-F238E27FC236}">
                  <a16:creationId xmlns:a16="http://schemas.microsoft.com/office/drawing/2014/main" id="{8EDBDDB1-8560-6ECA-79CC-2B6E8FDA652F}"/>
                </a:ext>
              </a:extLst>
            </p:cNvPr>
            <p:cNvSpPr/>
            <p:nvPr/>
          </p:nvSpPr>
          <p:spPr>
            <a:xfrm>
              <a:off x="1999075" y="1565350"/>
              <a:ext cx="124000" cy="720225"/>
            </a:xfrm>
            <a:custGeom>
              <a:avLst/>
              <a:gdLst/>
              <a:ahLst/>
              <a:cxnLst/>
              <a:rect l="l" t="t" r="r" b="b"/>
              <a:pathLst>
                <a:path w="4960" h="28809" extrusionOk="0">
                  <a:moveTo>
                    <a:pt x="3772" y="1"/>
                  </a:moveTo>
                  <a:lnTo>
                    <a:pt x="3676" y="707"/>
                  </a:lnTo>
                  <a:lnTo>
                    <a:pt x="3651" y="929"/>
                  </a:lnTo>
                  <a:lnTo>
                    <a:pt x="3772" y="1"/>
                  </a:lnTo>
                  <a:close/>
                  <a:moveTo>
                    <a:pt x="3651" y="929"/>
                  </a:moveTo>
                  <a:lnTo>
                    <a:pt x="1" y="28808"/>
                  </a:lnTo>
                  <a:lnTo>
                    <a:pt x="418" y="26722"/>
                  </a:lnTo>
                  <a:lnTo>
                    <a:pt x="851" y="24700"/>
                  </a:lnTo>
                  <a:lnTo>
                    <a:pt x="1060" y="23785"/>
                  </a:lnTo>
                  <a:lnTo>
                    <a:pt x="1268" y="22999"/>
                  </a:lnTo>
                  <a:lnTo>
                    <a:pt x="1461" y="22341"/>
                  </a:lnTo>
                  <a:lnTo>
                    <a:pt x="1557" y="22068"/>
                  </a:lnTo>
                  <a:lnTo>
                    <a:pt x="1638" y="21859"/>
                  </a:lnTo>
                  <a:lnTo>
                    <a:pt x="1830" y="21458"/>
                  </a:lnTo>
                  <a:lnTo>
                    <a:pt x="2023" y="21089"/>
                  </a:lnTo>
                  <a:lnTo>
                    <a:pt x="2231" y="20720"/>
                  </a:lnTo>
                  <a:lnTo>
                    <a:pt x="2456" y="20351"/>
                  </a:lnTo>
                  <a:lnTo>
                    <a:pt x="2905" y="19644"/>
                  </a:lnTo>
                  <a:lnTo>
                    <a:pt x="3355" y="18938"/>
                  </a:lnTo>
                  <a:lnTo>
                    <a:pt x="3579" y="18585"/>
                  </a:lnTo>
                  <a:lnTo>
                    <a:pt x="3788" y="18216"/>
                  </a:lnTo>
                  <a:lnTo>
                    <a:pt x="3981" y="17847"/>
                  </a:lnTo>
                  <a:lnTo>
                    <a:pt x="4157" y="17462"/>
                  </a:lnTo>
                  <a:lnTo>
                    <a:pt x="4318" y="17077"/>
                  </a:lnTo>
                  <a:lnTo>
                    <a:pt x="4446" y="16675"/>
                  </a:lnTo>
                  <a:lnTo>
                    <a:pt x="4558" y="16258"/>
                  </a:lnTo>
                  <a:lnTo>
                    <a:pt x="4639" y="15809"/>
                  </a:lnTo>
                  <a:lnTo>
                    <a:pt x="4815" y="14830"/>
                  </a:lnTo>
                  <a:lnTo>
                    <a:pt x="4879" y="14332"/>
                  </a:lnTo>
                  <a:lnTo>
                    <a:pt x="4944" y="13819"/>
                  </a:lnTo>
                  <a:lnTo>
                    <a:pt x="4960" y="13562"/>
                  </a:lnTo>
                  <a:lnTo>
                    <a:pt x="4960" y="13273"/>
                  </a:lnTo>
                  <a:lnTo>
                    <a:pt x="4960" y="13000"/>
                  </a:lnTo>
                  <a:lnTo>
                    <a:pt x="4944" y="12711"/>
                  </a:lnTo>
                  <a:lnTo>
                    <a:pt x="4912" y="12406"/>
                  </a:lnTo>
                  <a:lnTo>
                    <a:pt x="4879" y="12085"/>
                  </a:lnTo>
                  <a:lnTo>
                    <a:pt x="4815" y="11748"/>
                  </a:lnTo>
                  <a:lnTo>
                    <a:pt x="4735" y="11395"/>
                  </a:lnTo>
                  <a:lnTo>
                    <a:pt x="4414" y="9983"/>
                  </a:lnTo>
                  <a:lnTo>
                    <a:pt x="4270" y="9277"/>
                  </a:lnTo>
                  <a:lnTo>
                    <a:pt x="4125" y="8571"/>
                  </a:lnTo>
                  <a:lnTo>
                    <a:pt x="3997" y="7849"/>
                  </a:lnTo>
                  <a:lnTo>
                    <a:pt x="3884" y="7126"/>
                  </a:lnTo>
                  <a:lnTo>
                    <a:pt x="3772" y="6420"/>
                  </a:lnTo>
                  <a:lnTo>
                    <a:pt x="3692" y="5698"/>
                  </a:lnTo>
                  <a:lnTo>
                    <a:pt x="3628" y="4976"/>
                  </a:lnTo>
                  <a:lnTo>
                    <a:pt x="3563" y="4254"/>
                  </a:lnTo>
                  <a:lnTo>
                    <a:pt x="3547" y="3547"/>
                  </a:lnTo>
                  <a:lnTo>
                    <a:pt x="3531" y="2825"/>
                  </a:lnTo>
                  <a:lnTo>
                    <a:pt x="3547" y="2119"/>
                  </a:lnTo>
                  <a:lnTo>
                    <a:pt x="3596" y="1413"/>
                  </a:lnTo>
                  <a:lnTo>
                    <a:pt x="3651" y="929"/>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0;p13">
              <a:extLst>
                <a:ext uri="{FF2B5EF4-FFF2-40B4-BE49-F238E27FC236}">
                  <a16:creationId xmlns:a16="http://schemas.microsoft.com/office/drawing/2014/main" id="{F9D9D895-ADA5-B397-7869-AF1685F22E13}"/>
                </a:ext>
              </a:extLst>
            </p:cNvPr>
            <p:cNvSpPr/>
            <p:nvPr/>
          </p:nvSpPr>
          <p:spPr>
            <a:xfrm>
              <a:off x="1999075" y="1565350"/>
              <a:ext cx="124000" cy="720225"/>
            </a:xfrm>
            <a:custGeom>
              <a:avLst/>
              <a:gdLst/>
              <a:ahLst/>
              <a:cxnLst/>
              <a:rect l="l" t="t" r="r" b="b"/>
              <a:pathLst>
                <a:path w="4960" h="28809" fill="none" extrusionOk="0">
                  <a:moveTo>
                    <a:pt x="3772" y="1"/>
                  </a:moveTo>
                  <a:lnTo>
                    <a:pt x="3772" y="1"/>
                  </a:lnTo>
                  <a:lnTo>
                    <a:pt x="3676" y="707"/>
                  </a:lnTo>
                  <a:lnTo>
                    <a:pt x="3596" y="1413"/>
                  </a:lnTo>
                  <a:lnTo>
                    <a:pt x="3547" y="2119"/>
                  </a:lnTo>
                  <a:lnTo>
                    <a:pt x="3531" y="2825"/>
                  </a:lnTo>
                  <a:lnTo>
                    <a:pt x="3547" y="3547"/>
                  </a:lnTo>
                  <a:lnTo>
                    <a:pt x="3563" y="4254"/>
                  </a:lnTo>
                  <a:lnTo>
                    <a:pt x="3628" y="4976"/>
                  </a:lnTo>
                  <a:lnTo>
                    <a:pt x="3692" y="5698"/>
                  </a:lnTo>
                  <a:lnTo>
                    <a:pt x="3772" y="6420"/>
                  </a:lnTo>
                  <a:lnTo>
                    <a:pt x="3884" y="7126"/>
                  </a:lnTo>
                  <a:lnTo>
                    <a:pt x="3997" y="7849"/>
                  </a:lnTo>
                  <a:lnTo>
                    <a:pt x="4125" y="8571"/>
                  </a:lnTo>
                  <a:lnTo>
                    <a:pt x="4270" y="9277"/>
                  </a:lnTo>
                  <a:lnTo>
                    <a:pt x="4414" y="9983"/>
                  </a:lnTo>
                  <a:lnTo>
                    <a:pt x="4735" y="11395"/>
                  </a:lnTo>
                  <a:lnTo>
                    <a:pt x="4735" y="11395"/>
                  </a:lnTo>
                  <a:lnTo>
                    <a:pt x="4815" y="11748"/>
                  </a:lnTo>
                  <a:lnTo>
                    <a:pt x="4879" y="12085"/>
                  </a:lnTo>
                  <a:lnTo>
                    <a:pt x="4912" y="12406"/>
                  </a:lnTo>
                  <a:lnTo>
                    <a:pt x="4944" y="12711"/>
                  </a:lnTo>
                  <a:lnTo>
                    <a:pt x="4960" y="13000"/>
                  </a:lnTo>
                  <a:lnTo>
                    <a:pt x="4960" y="13273"/>
                  </a:lnTo>
                  <a:lnTo>
                    <a:pt x="4960" y="13562"/>
                  </a:lnTo>
                  <a:lnTo>
                    <a:pt x="4944" y="13819"/>
                  </a:lnTo>
                  <a:lnTo>
                    <a:pt x="4879" y="14332"/>
                  </a:lnTo>
                  <a:lnTo>
                    <a:pt x="4815" y="14830"/>
                  </a:lnTo>
                  <a:lnTo>
                    <a:pt x="4639" y="15809"/>
                  </a:lnTo>
                  <a:lnTo>
                    <a:pt x="4639" y="15809"/>
                  </a:lnTo>
                  <a:lnTo>
                    <a:pt x="4558" y="16258"/>
                  </a:lnTo>
                  <a:lnTo>
                    <a:pt x="4446" y="16675"/>
                  </a:lnTo>
                  <a:lnTo>
                    <a:pt x="4318" y="17077"/>
                  </a:lnTo>
                  <a:lnTo>
                    <a:pt x="4157" y="17462"/>
                  </a:lnTo>
                  <a:lnTo>
                    <a:pt x="3981" y="17847"/>
                  </a:lnTo>
                  <a:lnTo>
                    <a:pt x="3788" y="18216"/>
                  </a:lnTo>
                  <a:lnTo>
                    <a:pt x="3579" y="18585"/>
                  </a:lnTo>
                  <a:lnTo>
                    <a:pt x="3355" y="18938"/>
                  </a:lnTo>
                  <a:lnTo>
                    <a:pt x="2905" y="19644"/>
                  </a:lnTo>
                  <a:lnTo>
                    <a:pt x="2456" y="20351"/>
                  </a:lnTo>
                  <a:lnTo>
                    <a:pt x="2231" y="20720"/>
                  </a:lnTo>
                  <a:lnTo>
                    <a:pt x="2023" y="21089"/>
                  </a:lnTo>
                  <a:lnTo>
                    <a:pt x="1830" y="21458"/>
                  </a:lnTo>
                  <a:lnTo>
                    <a:pt x="1638" y="21859"/>
                  </a:lnTo>
                  <a:lnTo>
                    <a:pt x="1638" y="21859"/>
                  </a:lnTo>
                  <a:lnTo>
                    <a:pt x="1557" y="22068"/>
                  </a:lnTo>
                  <a:lnTo>
                    <a:pt x="1461" y="22341"/>
                  </a:lnTo>
                  <a:lnTo>
                    <a:pt x="1268" y="22999"/>
                  </a:lnTo>
                  <a:lnTo>
                    <a:pt x="1060" y="23785"/>
                  </a:lnTo>
                  <a:lnTo>
                    <a:pt x="851" y="24700"/>
                  </a:lnTo>
                  <a:lnTo>
                    <a:pt x="418" y="26722"/>
                  </a:lnTo>
                  <a:lnTo>
                    <a:pt x="1" y="288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p13">
              <a:extLst>
                <a:ext uri="{FF2B5EF4-FFF2-40B4-BE49-F238E27FC236}">
                  <a16:creationId xmlns:a16="http://schemas.microsoft.com/office/drawing/2014/main" id="{1B5B72B0-04CF-AAEF-7060-126A45BFEA6A}"/>
                </a:ext>
              </a:extLst>
            </p:cNvPr>
            <p:cNvSpPr/>
            <p:nvPr/>
          </p:nvSpPr>
          <p:spPr>
            <a:xfrm>
              <a:off x="1605075" y="1575375"/>
              <a:ext cx="497150" cy="1084125"/>
            </a:xfrm>
            <a:custGeom>
              <a:avLst/>
              <a:gdLst/>
              <a:ahLst/>
              <a:cxnLst/>
              <a:rect l="l" t="t" r="r" b="b"/>
              <a:pathLst>
                <a:path w="19886" h="43365" extrusionOk="0">
                  <a:moveTo>
                    <a:pt x="16531" y="1"/>
                  </a:moveTo>
                  <a:lnTo>
                    <a:pt x="5040" y="15119"/>
                  </a:lnTo>
                  <a:lnTo>
                    <a:pt x="5072" y="15408"/>
                  </a:lnTo>
                  <a:lnTo>
                    <a:pt x="5088" y="15697"/>
                  </a:lnTo>
                  <a:lnTo>
                    <a:pt x="5104" y="15986"/>
                  </a:lnTo>
                  <a:lnTo>
                    <a:pt x="5104" y="16307"/>
                  </a:lnTo>
                  <a:lnTo>
                    <a:pt x="5088" y="16965"/>
                  </a:lnTo>
                  <a:lnTo>
                    <a:pt x="5024" y="17671"/>
                  </a:lnTo>
                  <a:lnTo>
                    <a:pt x="4944" y="18425"/>
                  </a:lnTo>
                  <a:lnTo>
                    <a:pt x="4815" y="19211"/>
                  </a:lnTo>
                  <a:lnTo>
                    <a:pt x="4671" y="20030"/>
                  </a:lnTo>
                  <a:lnTo>
                    <a:pt x="4494" y="20864"/>
                  </a:lnTo>
                  <a:lnTo>
                    <a:pt x="4286" y="21747"/>
                  </a:lnTo>
                  <a:lnTo>
                    <a:pt x="4077" y="22646"/>
                  </a:lnTo>
                  <a:lnTo>
                    <a:pt x="3596" y="24507"/>
                  </a:lnTo>
                  <a:lnTo>
                    <a:pt x="3066" y="26433"/>
                  </a:lnTo>
                  <a:lnTo>
                    <a:pt x="2520" y="28375"/>
                  </a:lnTo>
                  <a:lnTo>
                    <a:pt x="1975" y="30333"/>
                  </a:lnTo>
                  <a:lnTo>
                    <a:pt x="1461" y="32259"/>
                  </a:lnTo>
                  <a:lnTo>
                    <a:pt x="1204" y="33206"/>
                  </a:lnTo>
                  <a:lnTo>
                    <a:pt x="980" y="34137"/>
                  </a:lnTo>
                  <a:lnTo>
                    <a:pt x="771" y="35052"/>
                  </a:lnTo>
                  <a:lnTo>
                    <a:pt x="578" y="35950"/>
                  </a:lnTo>
                  <a:lnTo>
                    <a:pt x="402" y="36817"/>
                  </a:lnTo>
                  <a:lnTo>
                    <a:pt x="257" y="37651"/>
                  </a:lnTo>
                  <a:lnTo>
                    <a:pt x="145" y="38454"/>
                  </a:lnTo>
                  <a:lnTo>
                    <a:pt x="65" y="39224"/>
                  </a:lnTo>
                  <a:lnTo>
                    <a:pt x="17" y="39963"/>
                  </a:lnTo>
                  <a:lnTo>
                    <a:pt x="1" y="40653"/>
                  </a:lnTo>
                  <a:lnTo>
                    <a:pt x="17" y="40974"/>
                  </a:lnTo>
                  <a:lnTo>
                    <a:pt x="33" y="41295"/>
                  </a:lnTo>
                  <a:lnTo>
                    <a:pt x="65" y="41600"/>
                  </a:lnTo>
                  <a:lnTo>
                    <a:pt x="97" y="41888"/>
                  </a:lnTo>
                  <a:lnTo>
                    <a:pt x="129" y="42033"/>
                  </a:lnTo>
                  <a:lnTo>
                    <a:pt x="177" y="42177"/>
                  </a:lnTo>
                  <a:lnTo>
                    <a:pt x="241" y="42306"/>
                  </a:lnTo>
                  <a:lnTo>
                    <a:pt x="322" y="42434"/>
                  </a:lnTo>
                  <a:lnTo>
                    <a:pt x="418" y="42546"/>
                  </a:lnTo>
                  <a:lnTo>
                    <a:pt x="530" y="42659"/>
                  </a:lnTo>
                  <a:lnTo>
                    <a:pt x="643" y="42755"/>
                  </a:lnTo>
                  <a:lnTo>
                    <a:pt x="787" y="42851"/>
                  </a:lnTo>
                  <a:lnTo>
                    <a:pt x="931" y="42932"/>
                  </a:lnTo>
                  <a:lnTo>
                    <a:pt x="1092" y="43012"/>
                  </a:lnTo>
                  <a:lnTo>
                    <a:pt x="1268" y="43092"/>
                  </a:lnTo>
                  <a:lnTo>
                    <a:pt x="1461" y="43156"/>
                  </a:lnTo>
                  <a:lnTo>
                    <a:pt x="1654" y="43204"/>
                  </a:lnTo>
                  <a:lnTo>
                    <a:pt x="1862" y="43253"/>
                  </a:lnTo>
                  <a:lnTo>
                    <a:pt x="2071" y="43301"/>
                  </a:lnTo>
                  <a:lnTo>
                    <a:pt x="2312" y="43317"/>
                  </a:lnTo>
                  <a:lnTo>
                    <a:pt x="2777" y="43365"/>
                  </a:lnTo>
                  <a:lnTo>
                    <a:pt x="3291" y="43365"/>
                  </a:lnTo>
                  <a:lnTo>
                    <a:pt x="3836" y="43333"/>
                  </a:lnTo>
                  <a:lnTo>
                    <a:pt x="4398" y="43253"/>
                  </a:lnTo>
                  <a:lnTo>
                    <a:pt x="4992" y="43140"/>
                  </a:lnTo>
                  <a:lnTo>
                    <a:pt x="5586" y="42996"/>
                  </a:lnTo>
                  <a:lnTo>
                    <a:pt x="6212" y="42803"/>
                  </a:lnTo>
                  <a:lnTo>
                    <a:pt x="6837" y="42562"/>
                  </a:lnTo>
                  <a:lnTo>
                    <a:pt x="7463" y="42290"/>
                  </a:lnTo>
                  <a:lnTo>
                    <a:pt x="7784" y="42145"/>
                  </a:lnTo>
                  <a:lnTo>
                    <a:pt x="8105" y="41985"/>
                  </a:lnTo>
                  <a:lnTo>
                    <a:pt x="8410" y="41808"/>
                  </a:lnTo>
                  <a:lnTo>
                    <a:pt x="8731" y="41616"/>
                  </a:lnTo>
                  <a:lnTo>
                    <a:pt x="9036" y="41423"/>
                  </a:lnTo>
                  <a:lnTo>
                    <a:pt x="9357" y="41214"/>
                  </a:lnTo>
                  <a:lnTo>
                    <a:pt x="9662" y="40990"/>
                  </a:lnTo>
                  <a:lnTo>
                    <a:pt x="9967" y="40765"/>
                  </a:lnTo>
                  <a:lnTo>
                    <a:pt x="10272" y="40508"/>
                  </a:lnTo>
                  <a:lnTo>
                    <a:pt x="10561" y="40267"/>
                  </a:lnTo>
                  <a:lnTo>
                    <a:pt x="10850" y="39995"/>
                  </a:lnTo>
                  <a:lnTo>
                    <a:pt x="11139" y="39706"/>
                  </a:lnTo>
                  <a:lnTo>
                    <a:pt x="11427" y="39417"/>
                  </a:lnTo>
                  <a:lnTo>
                    <a:pt x="11700" y="39112"/>
                  </a:lnTo>
                  <a:lnTo>
                    <a:pt x="11973" y="38791"/>
                  </a:lnTo>
                  <a:lnTo>
                    <a:pt x="12230" y="38470"/>
                  </a:lnTo>
                  <a:lnTo>
                    <a:pt x="12487" y="38117"/>
                  </a:lnTo>
                  <a:lnTo>
                    <a:pt x="12743" y="37764"/>
                  </a:lnTo>
                  <a:lnTo>
                    <a:pt x="12984" y="37395"/>
                  </a:lnTo>
                  <a:lnTo>
                    <a:pt x="13209" y="37010"/>
                  </a:lnTo>
                  <a:lnTo>
                    <a:pt x="13434" y="36624"/>
                  </a:lnTo>
                  <a:lnTo>
                    <a:pt x="13642" y="36207"/>
                  </a:lnTo>
                  <a:lnTo>
                    <a:pt x="13835" y="35790"/>
                  </a:lnTo>
                  <a:lnTo>
                    <a:pt x="14027" y="35357"/>
                  </a:lnTo>
                  <a:lnTo>
                    <a:pt x="14204" y="34907"/>
                  </a:lnTo>
                  <a:lnTo>
                    <a:pt x="14380" y="34442"/>
                  </a:lnTo>
                  <a:lnTo>
                    <a:pt x="14525" y="33960"/>
                  </a:lnTo>
                  <a:lnTo>
                    <a:pt x="14669" y="33463"/>
                  </a:lnTo>
                  <a:lnTo>
                    <a:pt x="14798" y="32965"/>
                  </a:lnTo>
                  <a:lnTo>
                    <a:pt x="14926" y="32436"/>
                  </a:lnTo>
                  <a:lnTo>
                    <a:pt x="15343" y="30349"/>
                  </a:lnTo>
                  <a:lnTo>
                    <a:pt x="15664" y="28632"/>
                  </a:lnTo>
                  <a:lnTo>
                    <a:pt x="15921" y="27236"/>
                  </a:lnTo>
                  <a:lnTo>
                    <a:pt x="16114" y="26112"/>
                  </a:lnTo>
                  <a:lnTo>
                    <a:pt x="16403" y="24475"/>
                  </a:lnTo>
                  <a:lnTo>
                    <a:pt x="16515" y="23833"/>
                  </a:lnTo>
                  <a:lnTo>
                    <a:pt x="16643" y="23240"/>
                  </a:lnTo>
                  <a:lnTo>
                    <a:pt x="16788" y="22630"/>
                  </a:lnTo>
                  <a:lnTo>
                    <a:pt x="16980" y="21972"/>
                  </a:lnTo>
                  <a:lnTo>
                    <a:pt x="17237" y="21185"/>
                  </a:lnTo>
                  <a:lnTo>
                    <a:pt x="17542" y="20222"/>
                  </a:lnTo>
                  <a:lnTo>
                    <a:pt x="18473" y="17558"/>
                  </a:lnTo>
                  <a:lnTo>
                    <a:pt x="19885" y="13514"/>
                  </a:lnTo>
                  <a:lnTo>
                    <a:pt x="19131" y="1846"/>
                  </a:lnTo>
                  <a:lnTo>
                    <a:pt x="16531"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2;p13">
              <a:extLst>
                <a:ext uri="{FF2B5EF4-FFF2-40B4-BE49-F238E27FC236}">
                  <a16:creationId xmlns:a16="http://schemas.microsoft.com/office/drawing/2014/main" id="{9AD2754B-A0DC-8751-D024-01A352054BE5}"/>
                </a:ext>
              </a:extLst>
            </p:cNvPr>
            <p:cNvSpPr/>
            <p:nvPr/>
          </p:nvSpPr>
          <p:spPr>
            <a:xfrm>
              <a:off x="5035525" y="856000"/>
              <a:ext cx="940475" cy="1014300"/>
            </a:xfrm>
            <a:custGeom>
              <a:avLst/>
              <a:gdLst/>
              <a:ahLst/>
              <a:cxnLst/>
              <a:rect l="l" t="t" r="r" b="b"/>
              <a:pathLst>
                <a:path w="37619" h="40572" extrusionOk="0">
                  <a:moveTo>
                    <a:pt x="5730" y="0"/>
                  </a:moveTo>
                  <a:lnTo>
                    <a:pt x="0" y="7014"/>
                  </a:lnTo>
                  <a:lnTo>
                    <a:pt x="1990" y="8891"/>
                  </a:lnTo>
                  <a:lnTo>
                    <a:pt x="2969" y="9838"/>
                  </a:lnTo>
                  <a:lnTo>
                    <a:pt x="3932" y="10801"/>
                  </a:lnTo>
                  <a:lnTo>
                    <a:pt x="4911" y="11764"/>
                  </a:lnTo>
                  <a:lnTo>
                    <a:pt x="5874" y="12759"/>
                  </a:lnTo>
                  <a:lnTo>
                    <a:pt x="6821" y="13754"/>
                  </a:lnTo>
                  <a:lnTo>
                    <a:pt x="7768" y="14749"/>
                  </a:lnTo>
                  <a:lnTo>
                    <a:pt x="8699" y="15744"/>
                  </a:lnTo>
                  <a:lnTo>
                    <a:pt x="9613" y="16755"/>
                  </a:lnTo>
                  <a:lnTo>
                    <a:pt x="10865" y="18152"/>
                  </a:lnTo>
                  <a:lnTo>
                    <a:pt x="12101" y="19564"/>
                  </a:lnTo>
                  <a:lnTo>
                    <a:pt x="13321" y="20992"/>
                  </a:lnTo>
                  <a:lnTo>
                    <a:pt x="14508" y="22437"/>
                  </a:lnTo>
                  <a:lnTo>
                    <a:pt x="15696" y="23881"/>
                  </a:lnTo>
                  <a:lnTo>
                    <a:pt x="16851" y="25357"/>
                  </a:lnTo>
                  <a:lnTo>
                    <a:pt x="18007" y="26850"/>
                  </a:lnTo>
                  <a:lnTo>
                    <a:pt x="19146" y="28343"/>
                  </a:lnTo>
                  <a:lnTo>
                    <a:pt x="20254" y="29835"/>
                  </a:lnTo>
                  <a:lnTo>
                    <a:pt x="21361" y="31360"/>
                  </a:lnTo>
                  <a:lnTo>
                    <a:pt x="22469" y="32884"/>
                  </a:lnTo>
                  <a:lnTo>
                    <a:pt x="23544" y="34409"/>
                  </a:lnTo>
                  <a:lnTo>
                    <a:pt x="24619" y="35950"/>
                  </a:lnTo>
                  <a:lnTo>
                    <a:pt x="25694" y="37490"/>
                  </a:lnTo>
                  <a:lnTo>
                    <a:pt x="27813" y="40572"/>
                  </a:lnTo>
                  <a:lnTo>
                    <a:pt x="37619" y="34425"/>
                  </a:lnTo>
                  <a:lnTo>
                    <a:pt x="36864" y="33141"/>
                  </a:lnTo>
                  <a:lnTo>
                    <a:pt x="36094" y="31889"/>
                  </a:lnTo>
                  <a:lnTo>
                    <a:pt x="35292" y="30638"/>
                  </a:lnTo>
                  <a:lnTo>
                    <a:pt x="34473" y="29418"/>
                  </a:lnTo>
                  <a:lnTo>
                    <a:pt x="33639" y="28198"/>
                  </a:lnTo>
                  <a:lnTo>
                    <a:pt x="32772" y="26994"/>
                  </a:lnTo>
                  <a:lnTo>
                    <a:pt x="31889" y="25807"/>
                  </a:lnTo>
                  <a:lnTo>
                    <a:pt x="30990" y="24635"/>
                  </a:lnTo>
                  <a:lnTo>
                    <a:pt x="30076" y="23480"/>
                  </a:lnTo>
                  <a:lnTo>
                    <a:pt x="29145" y="22324"/>
                  </a:lnTo>
                  <a:lnTo>
                    <a:pt x="28214" y="21185"/>
                  </a:lnTo>
                  <a:lnTo>
                    <a:pt x="27251" y="20061"/>
                  </a:lnTo>
                  <a:lnTo>
                    <a:pt x="26288" y="18954"/>
                  </a:lnTo>
                  <a:lnTo>
                    <a:pt x="25309" y="17847"/>
                  </a:lnTo>
                  <a:lnTo>
                    <a:pt x="24314" y="16755"/>
                  </a:lnTo>
                  <a:lnTo>
                    <a:pt x="23303" y="15664"/>
                  </a:lnTo>
                  <a:lnTo>
                    <a:pt x="21778" y="14059"/>
                  </a:lnTo>
                  <a:lnTo>
                    <a:pt x="20238" y="12486"/>
                  </a:lnTo>
                  <a:lnTo>
                    <a:pt x="18665" y="10930"/>
                  </a:lnTo>
                  <a:lnTo>
                    <a:pt x="17060" y="9405"/>
                  </a:lnTo>
                  <a:lnTo>
                    <a:pt x="16258" y="8651"/>
                  </a:lnTo>
                  <a:lnTo>
                    <a:pt x="15439" y="7912"/>
                  </a:lnTo>
                  <a:lnTo>
                    <a:pt x="14621" y="7174"/>
                  </a:lnTo>
                  <a:lnTo>
                    <a:pt x="13786" y="6436"/>
                  </a:lnTo>
                  <a:lnTo>
                    <a:pt x="12952" y="5714"/>
                  </a:lnTo>
                  <a:lnTo>
                    <a:pt x="12117" y="5007"/>
                  </a:lnTo>
                  <a:lnTo>
                    <a:pt x="11266" y="4285"/>
                  </a:lnTo>
                  <a:lnTo>
                    <a:pt x="10400" y="3595"/>
                  </a:lnTo>
                  <a:lnTo>
                    <a:pt x="9260" y="2664"/>
                  </a:lnTo>
                  <a:lnTo>
                    <a:pt x="8089" y="1766"/>
                  </a:lnTo>
                  <a:lnTo>
                    <a:pt x="6917" y="867"/>
                  </a:lnTo>
                  <a:lnTo>
                    <a:pt x="5730" y="0"/>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3;p13">
              <a:extLst>
                <a:ext uri="{FF2B5EF4-FFF2-40B4-BE49-F238E27FC236}">
                  <a16:creationId xmlns:a16="http://schemas.microsoft.com/office/drawing/2014/main" id="{3096A37F-AA22-DA7E-A7F1-CD16114522F8}"/>
                </a:ext>
              </a:extLst>
            </p:cNvPr>
            <p:cNvSpPr/>
            <p:nvPr/>
          </p:nvSpPr>
          <p:spPr>
            <a:xfrm>
              <a:off x="4337800" y="1470675"/>
              <a:ext cx="889925" cy="752300"/>
            </a:xfrm>
            <a:custGeom>
              <a:avLst/>
              <a:gdLst/>
              <a:ahLst/>
              <a:cxnLst/>
              <a:rect l="l" t="t" r="r" b="b"/>
              <a:pathLst>
                <a:path w="35597" h="30092" extrusionOk="0">
                  <a:moveTo>
                    <a:pt x="915" y="0"/>
                  </a:moveTo>
                  <a:lnTo>
                    <a:pt x="819" y="32"/>
                  </a:lnTo>
                  <a:lnTo>
                    <a:pt x="803" y="48"/>
                  </a:lnTo>
                  <a:lnTo>
                    <a:pt x="787" y="80"/>
                  </a:lnTo>
                  <a:lnTo>
                    <a:pt x="803" y="112"/>
                  </a:lnTo>
                  <a:lnTo>
                    <a:pt x="835" y="145"/>
                  </a:lnTo>
                  <a:lnTo>
                    <a:pt x="899" y="193"/>
                  </a:lnTo>
                  <a:lnTo>
                    <a:pt x="979" y="241"/>
                  </a:lnTo>
                  <a:lnTo>
                    <a:pt x="1108" y="289"/>
                  </a:lnTo>
                  <a:lnTo>
                    <a:pt x="1252" y="337"/>
                  </a:lnTo>
                  <a:lnTo>
                    <a:pt x="1255" y="338"/>
                  </a:lnTo>
                  <a:lnTo>
                    <a:pt x="1255" y="338"/>
                  </a:lnTo>
                  <a:lnTo>
                    <a:pt x="1284" y="289"/>
                  </a:lnTo>
                  <a:lnTo>
                    <a:pt x="1300" y="225"/>
                  </a:lnTo>
                  <a:lnTo>
                    <a:pt x="1300" y="161"/>
                  </a:lnTo>
                  <a:lnTo>
                    <a:pt x="1268" y="112"/>
                  </a:lnTo>
                  <a:lnTo>
                    <a:pt x="1236" y="80"/>
                  </a:lnTo>
                  <a:lnTo>
                    <a:pt x="1188" y="48"/>
                  </a:lnTo>
                  <a:lnTo>
                    <a:pt x="1140" y="16"/>
                  </a:lnTo>
                  <a:lnTo>
                    <a:pt x="1027" y="0"/>
                  </a:lnTo>
                  <a:close/>
                  <a:moveTo>
                    <a:pt x="1255" y="338"/>
                  </a:moveTo>
                  <a:lnTo>
                    <a:pt x="1236" y="369"/>
                  </a:lnTo>
                  <a:lnTo>
                    <a:pt x="1172" y="449"/>
                  </a:lnTo>
                  <a:lnTo>
                    <a:pt x="1076" y="546"/>
                  </a:lnTo>
                  <a:lnTo>
                    <a:pt x="931" y="658"/>
                  </a:lnTo>
                  <a:lnTo>
                    <a:pt x="771" y="787"/>
                  </a:lnTo>
                  <a:lnTo>
                    <a:pt x="562" y="915"/>
                  </a:lnTo>
                  <a:lnTo>
                    <a:pt x="321" y="1059"/>
                  </a:lnTo>
                  <a:lnTo>
                    <a:pt x="32" y="1220"/>
                  </a:lnTo>
                  <a:lnTo>
                    <a:pt x="16" y="1252"/>
                  </a:lnTo>
                  <a:lnTo>
                    <a:pt x="0" y="1396"/>
                  </a:lnTo>
                  <a:lnTo>
                    <a:pt x="0" y="1637"/>
                  </a:lnTo>
                  <a:lnTo>
                    <a:pt x="16" y="2022"/>
                  </a:lnTo>
                  <a:lnTo>
                    <a:pt x="64" y="2552"/>
                  </a:lnTo>
                  <a:lnTo>
                    <a:pt x="177" y="3226"/>
                  </a:lnTo>
                  <a:lnTo>
                    <a:pt x="353" y="4093"/>
                  </a:lnTo>
                  <a:lnTo>
                    <a:pt x="466" y="4606"/>
                  </a:lnTo>
                  <a:lnTo>
                    <a:pt x="610" y="5168"/>
                  </a:lnTo>
                  <a:lnTo>
                    <a:pt x="771" y="5778"/>
                  </a:lnTo>
                  <a:lnTo>
                    <a:pt x="963" y="6436"/>
                  </a:lnTo>
                  <a:lnTo>
                    <a:pt x="1172" y="7158"/>
                  </a:lnTo>
                  <a:lnTo>
                    <a:pt x="1413" y="7944"/>
                  </a:lnTo>
                  <a:lnTo>
                    <a:pt x="1701" y="8779"/>
                  </a:lnTo>
                  <a:lnTo>
                    <a:pt x="2006" y="9694"/>
                  </a:lnTo>
                  <a:lnTo>
                    <a:pt x="2359" y="10657"/>
                  </a:lnTo>
                  <a:lnTo>
                    <a:pt x="2745" y="11700"/>
                  </a:lnTo>
                  <a:lnTo>
                    <a:pt x="3162" y="12807"/>
                  </a:lnTo>
                  <a:lnTo>
                    <a:pt x="3627" y="13995"/>
                  </a:lnTo>
                  <a:lnTo>
                    <a:pt x="4125" y="15247"/>
                  </a:lnTo>
                  <a:lnTo>
                    <a:pt x="4687" y="16579"/>
                  </a:lnTo>
                  <a:lnTo>
                    <a:pt x="5280" y="17991"/>
                  </a:lnTo>
                  <a:lnTo>
                    <a:pt x="5922" y="19483"/>
                  </a:lnTo>
                  <a:lnTo>
                    <a:pt x="6612" y="21056"/>
                  </a:lnTo>
                  <a:lnTo>
                    <a:pt x="7367" y="22709"/>
                  </a:lnTo>
                  <a:lnTo>
                    <a:pt x="7495" y="22982"/>
                  </a:lnTo>
                  <a:lnTo>
                    <a:pt x="7639" y="23239"/>
                  </a:lnTo>
                  <a:lnTo>
                    <a:pt x="7784" y="23496"/>
                  </a:lnTo>
                  <a:lnTo>
                    <a:pt x="7960" y="23752"/>
                  </a:lnTo>
                  <a:lnTo>
                    <a:pt x="8137" y="24009"/>
                  </a:lnTo>
                  <a:lnTo>
                    <a:pt x="8330" y="24250"/>
                  </a:lnTo>
                  <a:lnTo>
                    <a:pt x="8538" y="24491"/>
                  </a:lnTo>
                  <a:lnTo>
                    <a:pt x="8747" y="24731"/>
                  </a:lnTo>
                  <a:lnTo>
                    <a:pt x="8972" y="24956"/>
                  </a:lnTo>
                  <a:lnTo>
                    <a:pt x="9212" y="25181"/>
                  </a:lnTo>
                  <a:lnTo>
                    <a:pt x="9453" y="25405"/>
                  </a:lnTo>
                  <a:lnTo>
                    <a:pt x="9710" y="25630"/>
                  </a:lnTo>
                  <a:lnTo>
                    <a:pt x="10255" y="26047"/>
                  </a:lnTo>
                  <a:lnTo>
                    <a:pt x="10833" y="26449"/>
                  </a:lnTo>
                  <a:lnTo>
                    <a:pt x="11443" y="26834"/>
                  </a:lnTo>
                  <a:lnTo>
                    <a:pt x="12069" y="27187"/>
                  </a:lnTo>
                  <a:lnTo>
                    <a:pt x="12727" y="27540"/>
                  </a:lnTo>
                  <a:lnTo>
                    <a:pt x="13417" y="27861"/>
                  </a:lnTo>
                  <a:lnTo>
                    <a:pt x="14107" y="28166"/>
                  </a:lnTo>
                  <a:lnTo>
                    <a:pt x="14829" y="28439"/>
                  </a:lnTo>
                  <a:lnTo>
                    <a:pt x="15568" y="28695"/>
                  </a:lnTo>
                  <a:lnTo>
                    <a:pt x="16306" y="28936"/>
                  </a:lnTo>
                  <a:lnTo>
                    <a:pt x="17060" y="29161"/>
                  </a:lnTo>
                  <a:lnTo>
                    <a:pt x="17814" y="29353"/>
                  </a:lnTo>
                  <a:lnTo>
                    <a:pt x="18569" y="29530"/>
                  </a:lnTo>
                  <a:lnTo>
                    <a:pt x="19323" y="29674"/>
                  </a:lnTo>
                  <a:lnTo>
                    <a:pt x="20077" y="29803"/>
                  </a:lnTo>
                  <a:lnTo>
                    <a:pt x="20816" y="29899"/>
                  </a:lnTo>
                  <a:lnTo>
                    <a:pt x="21554" y="29995"/>
                  </a:lnTo>
                  <a:lnTo>
                    <a:pt x="22276" y="30044"/>
                  </a:lnTo>
                  <a:lnTo>
                    <a:pt x="22982" y="30076"/>
                  </a:lnTo>
                  <a:lnTo>
                    <a:pt x="23656" y="30092"/>
                  </a:lnTo>
                  <a:lnTo>
                    <a:pt x="24330" y="30076"/>
                  </a:lnTo>
                  <a:lnTo>
                    <a:pt x="24956" y="30044"/>
                  </a:lnTo>
                  <a:lnTo>
                    <a:pt x="25566" y="29979"/>
                  </a:lnTo>
                  <a:lnTo>
                    <a:pt x="26160" y="29899"/>
                  </a:lnTo>
                  <a:lnTo>
                    <a:pt x="26689" y="29787"/>
                  </a:lnTo>
                  <a:lnTo>
                    <a:pt x="27203" y="29642"/>
                  </a:lnTo>
                  <a:lnTo>
                    <a:pt x="28086" y="29370"/>
                  </a:lnTo>
                  <a:lnTo>
                    <a:pt x="28920" y="29081"/>
                  </a:lnTo>
                  <a:lnTo>
                    <a:pt x="29691" y="28792"/>
                  </a:lnTo>
                  <a:lnTo>
                    <a:pt x="30413" y="28519"/>
                  </a:lnTo>
                  <a:lnTo>
                    <a:pt x="31087" y="28230"/>
                  </a:lnTo>
                  <a:lnTo>
                    <a:pt x="31697" y="27941"/>
                  </a:lnTo>
                  <a:lnTo>
                    <a:pt x="32274" y="27652"/>
                  </a:lnTo>
                  <a:lnTo>
                    <a:pt x="32788" y="27379"/>
                  </a:lnTo>
                  <a:lnTo>
                    <a:pt x="33253" y="27091"/>
                  </a:lnTo>
                  <a:lnTo>
                    <a:pt x="33687" y="26802"/>
                  </a:lnTo>
                  <a:lnTo>
                    <a:pt x="34056" y="26513"/>
                  </a:lnTo>
                  <a:lnTo>
                    <a:pt x="34393" y="26208"/>
                  </a:lnTo>
                  <a:lnTo>
                    <a:pt x="34682" y="25919"/>
                  </a:lnTo>
                  <a:lnTo>
                    <a:pt x="34939" y="25630"/>
                  </a:lnTo>
                  <a:lnTo>
                    <a:pt x="35147" y="25341"/>
                  </a:lnTo>
                  <a:lnTo>
                    <a:pt x="35308" y="25052"/>
                  </a:lnTo>
                  <a:lnTo>
                    <a:pt x="35436" y="24747"/>
                  </a:lnTo>
                  <a:lnTo>
                    <a:pt x="35532" y="24459"/>
                  </a:lnTo>
                  <a:lnTo>
                    <a:pt x="35581" y="24154"/>
                  </a:lnTo>
                  <a:lnTo>
                    <a:pt x="35597" y="23865"/>
                  </a:lnTo>
                  <a:lnTo>
                    <a:pt x="35581" y="23560"/>
                  </a:lnTo>
                  <a:lnTo>
                    <a:pt x="35532" y="23271"/>
                  </a:lnTo>
                  <a:lnTo>
                    <a:pt x="35468" y="22966"/>
                  </a:lnTo>
                  <a:lnTo>
                    <a:pt x="35356" y="22661"/>
                  </a:lnTo>
                  <a:lnTo>
                    <a:pt x="35211" y="22356"/>
                  </a:lnTo>
                  <a:lnTo>
                    <a:pt x="35035" y="22067"/>
                  </a:lnTo>
                  <a:lnTo>
                    <a:pt x="34842" y="21762"/>
                  </a:lnTo>
                  <a:lnTo>
                    <a:pt x="34618" y="21457"/>
                  </a:lnTo>
                  <a:lnTo>
                    <a:pt x="34377" y="21153"/>
                  </a:lnTo>
                  <a:lnTo>
                    <a:pt x="34104" y="20848"/>
                  </a:lnTo>
                  <a:lnTo>
                    <a:pt x="33799" y="20543"/>
                  </a:lnTo>
                  <a:lnTo>
                    <a:pt x="33494" y="20222"/>
                  </a:lnTo>
                  <a:lnTo>
                    <a:pt x="33157" y="19917"/>
                  </a:lnTo>
                  <a:lnTo>
                    <a:pt x="32788" y="19612"/>
                  </a:lnTo>
                  <a:lnTo>
                    <a:pt x="32419" y="19291"/>
                  </a:lnTo>
                  <a:lnTo>
                    <a:pt x="32034" y="18986"/>
                  </a:lnTo>
                  <a:lnTo>
                    <a:pt x="31199" y="18360"/>
                  </a:lnTo>
                  <a:lnTo>
                    <a:pt x="30316" y="17734"/>
                  </a:lnTo>
                  <a:lnTo>
                    <a:pt x="29370" y="17092"/>
                  </a:lnTo>
                  <a:lnTo>
                    <a:pt x="28407" y="16450"/>
                  </a:lnTo>
                  <a:lnTo>
                    <a:pt x="26401" y="15166"/>
                  </a:lnTo>
                  <a:lnTo>
                    <a:pt x="24346" y="13866"/>
                  </a:lnTo>
                  <a:lnTo>
                    <a:pt x="23319" y="13208"/>
                  </a:lnTo>
                  <a:lnTo>
                    <a:pt x="22324" y="12534"/>
                  </a:lnTo>
                  <a:lnTo>
                    <a:pt x="21345" y="11876"/>
                  </a:lnTo>
                  <a:lnTo>
                    <a:pt x="20414" y="11202"/>
                  </a:lnTo>
                  <a:lnTo>
                    <a:pt x="19516" y="10528"/>
                  </a:lnTo>
                  <a:lnTo>
                    <a:pt x="19082" y="10175"/>
                  </a:lnTo>
                  <a:lnTo>
                    <a:pt x="18681" y="9838"/>
                  </a:lnTo>
                  <a:lnTo>
                    <a:pt x="18440" y="9662"/>
                  </a:lnTo>
                  <a:lnTo>
                    <a:pt x="18200" y="9485"/>
                  </a:lnTo>
                  <a:lnTo>
                    <a:pt x="17959" y="9308"/>
                  </a:lnTo>
                  <a:lnTo>
                    <a:pt x="17686" y="9132"/>
                  </a:lnTo>
                  <a:lnTo>
                    <a:pt x="17124" y="8811"/>
                  </a:lnTo>
                  <a:lnTo>
                    <a:pt x="16547" y="8522"/>
                  </a:lnTo>
                  <a:lnTo>
                    <a:pt x="15921" y="8233"/>
                  </a:lnTo>
                  <a:lnTo>
                    <a:pt x="15279" y="7960"/>
                  </a:lnTo>
                  <a:lnTo>
                    <a:pt x="14637" y="7688"/>
                  </a:lnTo>
                  <a:lnTo>
                    <a:pt x="13963" y="7431"/>
                  </a:lnTo>
                  <a:lnTo>
                    <a:pt x="12647" y="6917"/>
                  </a:lnTo>
                  <a:lnTo>
                    <a:pt x="11989" y="6660"/>
                  </a:lnTo>
                  <a:lnTo>
                    <a:pt x="11347" y="6404"/>
                  </a:lnTo>
                  <a:lnTo>
                    <a:pt x="10737" y="6131"/>
                  </a:lnTo>
                  <a:lnTo>
                    <a:pt x="10143" y="5858"/>
                  </a:lnTo>
                  <a:lnTo>
                    <a:pt x="9597" y="5569"/>
                  </a:lnTo>
                  <a:lnTo>
                    <a:pt x="9084" y="5264"/>
                  </a:lnTo>
                  <a:lnTo>
                    <a:pt x="8795" y="5088"/>
                  </a:lnTo>
                  <a:lnTo>
                    <a:pt x="8522" y="4895"/>
                  </a:lnTo>
                  <a:lnTo>
                    <a:pt x="8025" y="4510"/>
                  </a:lnTo>
                  <a:lnTo>
                    <a:pt x="7575" y="4141"/>
                  </a:lnTo>
                  <a:lnTo>
                    <a:pt x="7190" y="3788"/>
                  </a:lnTo>
                  <a:lnTo>
                    <a:pt x="6837" y="3419"/>
                  </a:lnTo>
                  <a:lnTo>
                    <a:pt x="6500" y="3081"/>
                  </a:lnTo>
                  <a:lnTo>
                    <a:pt x="5874" y="2423"/>
                  </a:lnTo>
                  <a:lnTo>
                    <a:pt x="5569" y="2119"/>
                  </a:lnTo>
                  <a:lnTo>
                    <a:pt x="5232" y="1830"/>
                  </a:lnTo>
                  <a:lnTo>
                    <a:pt x="4863" y="1573"/>
                  </a:lnTo>
                  <a:lnTo>
                    <a:pt x="4670" y="1445"/>
                  </a:lnTo>
                  <a:lnTo>
                    <a:pt x="4478" y="1316"/>
                  </a:lnTo>
                  <a:lnTo>
                    <a:pt x="4253" y="1204"/>
                  </a:lnTo>
                  <a:lnTo>
                    <a:pt x="4029" y="1091"/>
                  </a:lnTo>
                  <a:lnTo>
                    <a:pt x="3772" y="995"/>
                  </a:lnTo>
                  <a:lnTo>
                    <a:pt x="3515" y="899"/>
                  </a:lnTo>
                  <a:lnTo>
                    <a:pt x="3242" y="803"/>
                  </a:lnTo>
                  <a:lnTo>
                    <a:pt x="2937" y="722"/>
                  </a:lnTo>
                  <a:lnTo>
                    <a:pt x="2632" y="658"/>
                  </a:lnTo>
                  <a:lnTo>
                    <a:pt x="2279" y="578"/>
                  </a:lnTo>
                  <a:lnTo>
                    <a:pt x="1685" y="466"/>
                  </a:lnTo>
                  <a:lnTo>
                    <a:pt x="1255" y="338"/>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4;p13">
              <a:extLst>
                <a:ext uri="{FF2B5EF4-FFF2-40B4-BE49-F238E27FC236}">
                  <a16:creationId xmlns:a16="http://schemas.microsoft.com/office/drawing/2014/main" id="{98FB45D3-AEA3-5C8B-2838-92762F33B2A7}"/>
                </a:ext>
              </a:extLst>
            </p:cNvPr>
            <p:cNvSpPr/>
            <p:nvPr/>
          </p:nvSpPr>
          <p:spPr>
            <a:xfrm>
              <a:off x="4200575" y="1218300"/>
              <a:ext cx="443375" cy="446975"/>
            </a:xfrm>
            <a:custGeom>
              <a:avLst/>
              <a:gdLst/>
              <a:ahLst/>
              <a:cxnLst/>
              <a:rect l="l" t="t" r="r" b="b"/>
              <a:pathLst>
                <a:path w="17735" h="17879" extrusionOk="0">
                  <a:moveTo>
                    <a:pt x="9052" y="0"/>
                  </a:moveTo>
                  <a:lnTo>
                    <a:pt x="8667" y="16"/>
                  </a:lnTo>
                  <a:lnTo>
                    <a:pt x="8266" y="32"/>
                  </a:lnTo>
                  <a:lnTo>
                    <a:pt x="7881" y="81"/>
                  </a:lnTo>
                  <a:lnTo>
                    <a:pt x="7495" y="145"/>
                  </a:lnTo>
                  <a:lnTo>
                    <a:pt x="7094" y="225"/>
                  </a:lnTo>
                  <a:lnTo>
                    <a:pt x="6709" y="305"/>
                  </a:lnTo>
                  <a:lnTo>
                    <a:pt x="6340" y="402"/>
                  </a:lnTo>
                  <a:lnTo>
                    <a:pt x="5955" y="530"/>
                  </a:lnTo>
                  <a:lnTo>
                    <a:pt x="5586" y="658"/>
                  </a:lnTo>
                  <a:lnTo>
                    <a:pt x="5216" y="803"/>
                  </a:lnTo>
                  <a:lnTo>
                    <a:pt x="4863" y="963"/>
                  </a:lnTo>
                  <a:lnTo>
                    <a:pt x="4510" y="1140"/>
                  </a:lnTo>
                  <a:lnTo>
                    <a:pt x="4173" y="1332"/>
                  </a:lnTo>
                  <a:lnTo>
                    <a:pt x="3836" y="1525"/>
                  </a:lnTo>
                  <a:lnTo>
                    <a:pt x="3515" y="1750"/>
                  </a:lnTo>
                  <a:lnTo>
                    <a:pt x="3194" y="1974"/>
                  </a:lnTo>
                  <a:lnTo>
                    <a:pt x="2889" y="2231"/>
                  </a:lnTo>
                  <a:lnTo>
                    <a:pt x="2600" y="2488"/>
                  </a:lnTo>
                  <a:lnTo>
                    <a:pt x="2328" y="2761"/>
                  </a:lnTo>
                  <a:lnTo>
                    <a:pt x="2055" y="3034"/>
                  </a:lnTo>
                  <a:lnTo>
                    <a:pt x="1814" y="3339"/>
                  </a:lnTo>
                  <a:lnTo>
                    <a:pt x="1573" y="3643"/>
                  </a:lnTo>
                  <a:lnTo>
                    <a:pt x="1349" y="3980"/>
                  </a:lnTo>
                  <a:lnTo>
                    <a:pt x="1140" y="4318"/>
                  </a:lnTo>
                  <a:lnTo>
                    <a:pt x="947" y="4671"/>
                  </a:lnTo>
                  <a:lnTo>
                    <a:pt x="771" y="5024"/>
                  </a:lnTo>
                  <a:lnTo>
                    <a:pt x="610" y="5409"/>
                  </a:lnTo>
                  <a:lnTo>
                    <a:pt x="482" y="5794"/>
                  </a:lnTo>
                  <a:lnTo>
                    <a:pt x="370" y="6211"/>
                  </a:lnTo>
                  <a:lnTo>
                    <a:pt x="225" y="6773"/>
                  </a:lnTo>
                  <a:lnTo>
                    <a:pt x="129" y="7335"/>
                  </a:lnTo>
                  <a:lnTo>
                    <a:pt x="49" y="7880"/>
                  </a:lnTo>
                  <a:lnTo>
                    <a:pt x="17" y="8426"/>
                  </a:lnTo>
                  <a:lnTo>
                    <a:pt x="1" y="8956"/>
                  </a:lnTo>
                  <a:lnTo>
                    <a:pt x="17" y="9469"/>
                  </a:lnTo>
                  <a:lnTo>
                    <a:pt x="65" y="9967"/>
                  </a:lnTo>
                  <a:lnTo>
                    <a:pt x="129" y="10448"/>
                  </a:lnTo>
                  <a:lnTo>
                    <a:pt x="225" y="10930"/>
                  </a:lnTo>
                  <a:lnTo>
                    <a:pt x="354" y="11395"/>
                  </a:lnTo>
                  <a:lnTo>
                    <a:pt x="498" y="11844"/>
                  </a:lnTo>
                  <a:lnTo>
                    <a:pt x="675" y="12278"/>
                  </a:lnTo>
                  <a:lnTo>
                    <a:pt x="867" y="12695"/>
                  </a:lnTo>
                  <a:lnTo>
                    <a:pt x="1076" y="13096"/>
                  </a:lnTo>
                  <a:lnTo>
                    <a:pt x="1301" y="13497"/>
                  </a:lnTo>
                  <a:lnTo>
                    <a:pt x="1557" y="13867"/>
                  </a:lnTo>
                  <a:lnTo>
                    <a:pt x="1830" y="14220"/>
                  </a:lnTo>
                  <a:lnTo>
                    <a:pt x="2119" y="14573"/>
                  </a:lnTo>
                  <a:lnTo>
                    <a:pt x="2424" y="14910"/>
                  </a:lnTo>
                  <a:lnTo>
                    <a:pt x="2729" y="15215"/>
                  </a:lnTo>
                  <a:lnTo>
                    <a:pt x="3066" y="15520"/>
                  </a:lnTo>
                  <a:lnTo>
                    <a:pt x="3419" y="15792"/>
                  </a:lnTo>
                  <a:lnTo>
                    <a:pt x="3772" y="16065"/>
                  </a:lnTo>
                  <a:lnTo>
                    <a:pt x="4141" y="16306"/>
                  </a:lnTo>
                  <a:lnTo>
                    <a:pt x="4526" y="16547"/>
                  </a:lnTo>
                  <a:lnTo>
                    <a:pt x="4928" y="16755"/>
                  </a:lnTo>
                  <a:lnTo>
                    <a:pt x="5313" y="16948"/>
                  </a:lnTo>
                  <a:lnTo>
                    <a:pt x="5730" y="17125"/>
                  </a:lnTo>
                  <a:lnTo>
                    <a:pt x="6147" y="17285"/>
                  </a:lnTo>
                  <a:lnTo>
                    <a:pt x="6565" y="17429"/>
                  </a:lnTo>
                  <a:lnTo>
                    <a:pt x="6998" y="17542"/>
                  </a:lnTo>
                  <a:lnTo>
                    <a:pt x="7415" y="17654"/>
                  </a:lnTo>
                  <a:lnTo>
                    <a:pt x="7848" y="17734"/>
                  </a:lnTo>
                  <a:lnTo>
                    <a:pt x="8298" y="17799"/>
                  </a:lnTo>
                  <a:lnTo>
                    <a:pt x="8731" y="17847"/>
                  </a:lnTo>
                  <a:lnTo>
                    <a:pt x="9164" y="17879"/>
                  </a:lnTo>
                  <a:lnTo>
                    <a:pt x="9598" y="17879"/>
                  </a:lnTo>
                  <a:lnTo>
                    <a:pt x="10031" y="17863"/>
                  </a:lnTo>
                  <a:lnTo>
                    <a:pt x="10464" y="17831"/>
                  </a:lnTo>
                  <a:lnTo>
                    <a:pt x="10898" y="17766"/>
                  </a:lnTo>
                  <a:lnTo>
                    <a:pt x="11315" y="17686"/>
                  </a:lnTo>
                  <a:lnTo>
                    <a:pt x="11748" y="17590"/>
                  </a:lnTo>
                  <a:lnTo>
                    <a:pt x="12150" y="17462"/>
                  </a:lnTo>
                  <a:lnTo>
                    <a:pt x="12567" y="17317"/>
                  </a:lnTo>
                  <a:lnTo>
                    <a:pt x="12952" y="17157"/>
                  </a:lnTo>
                  <a:lnTo>
                    <a:pt x="13353" y="16964"/>
                  </a:lnTo>
                  <a:lnTo>
                    <a:pt x="13722" y="16755"/>
                  </a:lnTo>
                  <a:lnTo>
                    <a:pt x="14091" y="16515"/>
                  </a:lnTo>
                  <a:lnTo>
                    <a:pt x="14444" y="16258"/>
                  </a:lnTo>
                  <a:lnTo>
                    <a:pt x="14798" y="15985"/>
                  </a:lnTo>
                  <a:lnTo>
                    <a:pt x="15119" y="15680"/>
                  </a:lnTo>
                  <a:lnTo>
                    <a:pt x="15440" y="15343"/>
                  </a:lnTo>
                  <a:lnTo>
                    <a:pt x="15728" y="14990"/>
                  </a:lnTo>
                  <a:lnTo>
                    <a:pt x="16017" y="14605"/>
                  </a:lnTo>
                  <a:lnTo>
                    <a:pt x="16274" y="14204"/>
                  </a:lnTo>
                  <a:lnTo>
                    <a:pt x="16515" y="13786"/>
                  </a:lnTo>
                  <a:lnTo>
                    <a:pt x="16756" y="13321"/>
                  </a:lnTo>
                  <a:lnTo>
                    <a:pt x="16948" y="12839"/>
                  </a:lnTo>
                  <a:lnTo>
                    <a:pt x="17141" y="12342"/>
                  </a:lnTo>
                  <a:lnTo>
                    <a:pt x="17301" y="11812"/>
                  </a:lnTo>
                  <a:lnTo>
                    <a:pt x="17446" y="11251"/>
                  </a:lnTo>
                  <a:lnTo>
                    <a:pt x="17558" y="10673"/>
                  </a:lnTo>
                  <a:lnTo>
                    <a:pt x="17638" y="10063"/>
                  </a:lnTo>
                  <a:lnTo>
                    <a:pt x="17702" y="9421"/>
                  </a:lnTo>
                  <a:lnTo>
                    <a:pt x="17735" y="8859"/>
                  </a:lnTo>
                  <a:lnTo>
                    <a:pt x="17735" y="8330"/>
                  </a:lnTo>
                  <a:lnTo>
                    <a:pt x="17718" y="7816"/>
                  </a:lnTo>
                  <a:lnTo>
                    <a:pt x="17686" y="7319"/>
                  </a:lnTo>
                  <a:lnTo>
                    <a:pt x="17622" y="6837"/>
                  </a:lnTo>
                  <a:lnTo>
                    <a:pt x="17542" y="6372"/>
                  </a:lnTo>
                  <a:lnTo>
                    <a:pt x="17430" y="5922"/>
                  </a:lnTo>
                  <a:lnTo>
                    <a:pt x="17317" y="5489"/>
                  </a:lnTo>
                  <a:lnTo>
                    <a:pt x="17173" y="5072"/>
                  </a:lnTo>
                  <a:lnTo>
                    <a:pt x="17012" y="4671"/>
                  </a:lnTo>
                  <a:lnTo>
                    <a:pt x="16836" y="4285"/>
                  </a:lnTo>
                  <a:lnTo>
                    <a:pt x="16643" y="3932"/>
                  </a:lnTo>
                  <a:lnTo>
                    <a:pt x="16435" y="3579"/>
                  </a:lnTo>
                  <a:lnTo>
                    <a:pt x="16194" y="3242"/>
                  </a:lnTo>
                  <a:lnTo>
                    <a:pt x="15953" y="2937"/>
                  </a:lnTo>
                  <a:lnTo>
                    <a:pt x="15696" y="2632"/>
                  </a:lnTo>
                  <a:lnTo>
                    <a:pt x="15440" y="2360"/>
                  </a:lnTo>
                  <a:lnTo>
                    <a:pt x="15151" y="2087"/>
                  </a:lnTo>
                  <a:lnTo>
                    <a:pt x="14862" y="1846"/>
                  </a:lnTo>
                  <a:lnTo>
                    <a:pt x="14541" y="1605"/>
                  </a:lnTo>
                  <a:lnTo>
                    <a:pt x="14236" y="1381"/>
                  </a:lnTo>
                  <a:lnTo>
                    <a:pt x="13899" y="1188"/>
                  </a:lnTo>
                  <a:lnTo>
                    <a:pt x="13562" y="995"/>
                  </a:lnTo>
                  <a:lnTo>
                    <a:pt x="13225" y="835"/>
                  </a:lnTo>
                  <a:lnTo>
                    <a:pt x="12872" y="674"/>
                  </a:lnTo>
                  <a:lnTo>
                    <a:pt x="12519" y="546"/>
                  </a:lnTo>
                  <a:lnTo>
                    <a:pt x="12150" y="418"/>
                  </a:lnTo>
                  <a:lnTo>
                    <a:pt x="11764" y="305"/>
                  </a:lnTo>
                  <a:lnTo>
                    <a:pt x="11395" y="225"/>
                  </a:lnTo>
                  <a:lnTo>
                    <a:pt x="11010" y="145"/>
                  </a:lnTo>
                  <a:lnTo>
                    <a:pt x="10625" y="81"/>
                  </a:lnTo>
                  <a:lnTo>
                    <a:pt x="10240" y="32"/>
                  </a:lnTo>
                  <a:lnTo>
                    <a:pt x="9838" y="16"/>
                  </a:lnTo>
                  <a:lnTo>
                    <a:pt x="9453" y="0"/>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5;p13">
              <a:extLst>
                <a:ext uri="{FF2B5EF4-FFF2-40B4-BE49-F238E27FC236}">
                  <a16:creationId xmlns:a16="http://schemas.microsoft.com/office/drawing/2014/main" id="{1050E8CB-6503-38BD-DEEB-826C6FF8B327}"/>
                </a:ext>
              </a:extLst>
            </p:cNvPr>
            <p:cNvSpPr/>
            <p:nvPr/>
          </p:nvSpPr>
          <p:spPr>
            <a:xfrm>
              <a:off x="4510725" y="1302550"/>
              <a:ext cx="133225" cy="205850"/>
            </a:xfrm>
            <a:custGeom>
              <a:avLst/>
              <a:gdLst/>
              <a:ahLst/>
              <a:cxnLst/>
              <a:rect l="l" t="t" r="r" b="b"/>
              <a:pathLst>
                <a:path w="5329" h="8234" extrusionOk="0">
                  <a:moveTo>
                    <a:pt x="3868" y="1"/>
                  </a:moveTo>
                  <a:lnTo>
                    <a:pt x="3852" y="49"/>
                  </a:lnTo>
                  <a:lnTo>
                    <a:pt x="3547" y="273"/>
                  </a:lnTo>
                  <a:lnTo>
                    <a:pt x="3226" y="530"/>
                  </a:lnTo>
                  <a:lnTo>
                    <a:pt x="2889" y="835"/>
                  </a:lnTo>
                  <a:lnTo>
                    <a:pt x="2536" y="1172"/>
                  </a:lnTo>
                  <a:lnTo>
                    <a:pt x="2183" y="1573"/>
                  </a:lnTo>
                  <a:lnTo>
                    <a:pt x="1830" y="2039"/>
                  </a:lnTo>
                  <a:lnTo>
                    <a:pt x="1493" y="2536"/>
                  </a:lnTo>
                  <a:lnTo>
                    <a:pt x="1316" y="2809"/>
                  </a:lnTo>
                  <a:lnTo>
                    <a:pt x="1156" y="3098"/>
                  </a:lnTo>
                  <a:lnTo>
                    <a:pt x="835" y="3708"/>
                  </a:lnTo>
                  <a:lnTo>
                    <a:pt x="578" y="4270"/>
                  </a:lnTo>
                  <a:lnTo>
                    <a:pt x="369" y="4799"/>
                  </a:lnTo>
                  <a:lnTo>
                    <a:pt x="209" y="5281"/>
                  </a:lnTo>
                  <a:lnTo>
                    <a:pt x="97" y="5714"/>
                  </a:lnTo>
                  <a:lnTo>
                    <a:pt x="32" y="6131"/>
                  </a:lnTo>
                  <a:lnTo>
                    <a:pt x="0" y="6324"/>
                  </a:lnTo>
                  <a:lnTo>
                    <a:pt x="0" y="6500"/>
                  </a:lnTo>
                  <a:lnTo>
                    <a:pt x="0" y="6661"/>
                  </a:lnTo>
                  <a:lnTo>
                    <a:pt x="16" y="6821"/>
                  </a:lnTo>
                  <a:lnTo>
                    <a:pt x="32" y="6982"/>
                  </a:lnTo>
                  <a:lnTo>
                    <a:pt x="64" y="7126"/>
                  </a:lnTo>
                  <a:lnTo>
                    <a:pt x="113" y="7255"/>
                  </a:lnTo>
                  <a:lnTo>
                    <a:pt x="161" y="7383"/>
                  </a:lnTo>
                  <a:lnTo>
                    <a:pt x="209" y="7495"/>
                  </a:lnTo>
                  <a:lnTo>
                    <a:pt x="273" y="7608"/>
                  </a:lnTo>
                  <a:lnTo>
                    <a:pt x="353" y="7704"/>
                  </a:lnTo>
                  <a:lnTo>
                    <a:pt x="418" y="7784"/>
                  </a:lnTo>
                  <a:lnTo>
                    <a:pt x="514" y="7865"/>
                  </a:lnTo>
                  <a:lnTo>
                    <a:pt x="594" y="7945"/>
                  </a:lnTo>
                  <a:lnTo>
                    <a:pt x="706" y="8009"/>
                  </a:lnTo>
                  <a:lnTo>
                    <a:pt x="803" y="8073"/>
                  </a:lnTo>
                  <a:lnTo>
                    <a:pt x="1027" y="8153"/>
                  </a:lnTo>
                  <a:lnTo>
                    <a:pt x="1268" y="8218"/>
                  </a:lnTo>
                  <a:lnTo>
                    <a:pt x="1429" y="8234"/>
                  </a:lnTo>
                  <a:lnTo>
                    <a:pt x="1605" y="8234"/>
                  </a:lnTo>
                  <a:lnTo>
                    <a:pt x="1798" y="8202"/>
                  </a:lnTo>
                  <a:lnTo>
                    <a:pt x="2006" y="8170"/>
                  </a:lnTo>
                  <a:lnTo>
                    <a:pt x="2231" y="8121"/>
                  </a:lnTo>
                  <a:lnTo>
                    <a:pt x="2472" y="8057"/>
                  </a:lnTo>
                  <a:lnTo>
                    <a:pt x="2713" y="7993"/>
                  </a:lnTo>
                  <a:lnTo>
                    <a:pt x="2969" y="7897"/>
                  </a:lnTo>
                  <a:lnTo>
                    <a:pt x="3210" y="7800"/>
                  </a:lnTo>
                  <a:lnTo>
                    <a:pt x="3467" y="7688"/>
                  </a:lnTo>
                  <a:lnTo>
                    <a:pt x="3708" y="7576"/>
                  </a:lnTo>
                  <a:lnTo>
                    <a:pt x="3948" y="7447"/>
                  </a:lnTo>
                  <a:lnTo>
                    <a:pt x="4173" y="7303"/>
                  </a:lnTo>
                  <a:lnTo>
                    <a:pt x="4382" y="7158"/>
                  </a:lnTo>
                  <a:lnTo>
                    <a:pt x="4574" y="7014"/>
                  </a:lnTo>
                  <a:lnTo>
                    <a:pt x="4751" y="6853"/>
                  </a:lnTo>
                  <a:lnTo>
                    <a:pt x="4799" y="6821"/>
                  </a:lnTo>
                  <a:lnTo>
                    <a:pt x="4863" y="6805"/>
                  </a:lnTo>
                  <a:lnTo>
                    <a:pt x="4975" y="6805"/>
                  </a:lnTo>
                  <a:lnTo>
                    <a:pt x="5104" y="6821"/>
                  </a:lnTo>
                  <a:lnTo>
                    <a:pt x="5152" y="6821"/>
                  </a:lnTo>
                  <a:lnTo>
                    <a:pt x="5216" y="6805"/>
                  </a:lnTo>
                  <a:lnTo>
                    <a:pt x="5264" y="6436"/>
                  </a:lnTo>
                  <a:lnTo>
                    <a:pt x="5296" y="6051"/>
                  </a:lnTo>
                  <a:lnTo>
                    <a:pt x="5329" y="5570"/>
                  </a:lnTo>
                  <a:lnTo>
                    <a:pt x="5329" y="5120"/>
                  </a:lnTo>
                  <a:lnTo>
                    <a:pt x="5329" y="4671"/>
                  </a:lnTo>
                  <a:lnTo>
                    <a:pt x="5296" y="4238"/>
                  </a:lnTo>
                  <a:lnTo>
                    <a:pt x="5264" y="3820"/>
                  </a:lnTo>
                  <a:lnTo>
                    <a:pt x="5216" y="3403"/>
                  </a:lnTo>
                  <a:lnTo>
                    <a:pt x="5136" y="3002"/>
                  </a:lnTo>
                  <a:lnTo>
                    <a:pt x="5056" y="2633"/>
                  </a:lnTo>
                  <a:lnTo>
                    <a:pt x="4943" y="2247"/>
                  </a:lnTo>
                  <a:lnTo>
                    <a:pt x="4831" y="1894"/>
                  </a:lnTo>
                  <a:lnTo>
                    <a:pt x="4703" y="1541"/>
                  </a:lnTo>
                  <a:lnTo>
                    <a:pt x="4558" y="1220"/>
                  </a:lnTo>
                  <a:lnTo>
                    <a:pt x="4414" y="883"/>
                  </a:lnTo>
                  <a:lnTo>
                    <a:pt x="4237" y="578"/>
                  </a:lnTo>
                  <a:lnTo>
                    <a:pt x="4061" y="290"/>
                  </a:lnTo>
                  <a:lnTo>
                    <a:pt x="3868" y="1"/>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6;p13">
              <a:extLst>
                <a:ext uri="{FF2B5EF4-FFF2-40B4-BE49-F238E27FC236}">
                  <a16:creationId xmlns:a16="http://schemas.microsoft.com/office/drawing/2014/main" id="{AE23DE30-B088-E0F4-3396-1EC02AE84B08}"/>
                </a:ext>
              </a:extLst>
            </p:cNvPr>
            <p:cNvSpPr/>
            <p:nvPr/>
          </p:nvSpPr>
          <p:spPr>
            <a:xfrm>
              <a:off x="4578925" y="1441375"/>
              <a:ext cx="87900" cy="99925"/>
            </a:xfrm>
            <a:custGeom>
              <a:avLst/>
              <a:gdLst/>
              <a:ahLst/>
              <a:cxnLst/>
              <a:rect l="l" t="t" r="r" b="b"/>
              <a:pathLst>
                <a:path w="3516" h="3997" extrusionOk="0">
                  <a:moveTo>
                    <a:pt x="1766" y="1"/>
                  </a:moveTo>
                  <a:lnTo>
                    <a:pt x="1589" y="17"/>
                  </a:lnTo>
                  <a:lnTo>
                    <a:pt x="1413" y="49"/>
                  </a:lnTo>
                  <a:lnTo>
                    <a:pt x="1252" y="97"/>
                  </a:lnTo>
                  <a:lnTo>
                    <a:pt x="1092" y="161"/>
                  </a:lnTo>
                  <a:lnTo>
                    <a:pt x="931" y="257"/>
                  </a:lnTo>
                  <a:lnTo>
                    <a:pt x="787" y="354"/>
                  </a:lnTo>
                  <a:lnTo>
                    <a:pt x="659" y="466"/>
                  </a:lnTo>
                  <a:lnTo>
                    <a:pt x="530" y="594"/>
                  </a:lnTo>
                  <a:lnTo>
                    <a:pt x="418" y="739"/>
                  </a:lnTo>
                  <a:lnTo>
                    <a:pt x="306" y="899"/>
                  </a:lnTo>
                  <a:lnTo>
                    <a:pt x="225" y="1060"/>
                  </a:lnTo>
                  <a:lnTo>
                    <a:pt x="145" y="1236"/>
                  </a:lnTo>
                  <a:lnTo>
                    <a:pt x="81" y="1429"/>
                  </a:lnTo>
                  <a:lnTo>
                    <a:pt x="33" y="1621"/>
                  </a:lnTo>
                  <a:lnTo>
                    <a:pt x="17" y="1830"/>
                  </a:lnTo>
                  <a:lnTo>
                    <a:pt x="1" y="2023"/>
                  </a:lnTo>
                  <a:lnTo>
                    <a:pt x="17" y="2231"/>
                  </a:lnTo>
                  <a:lnTo>
                    <a:pt x="33" y="2424"/>
                  </a:lnTo>
                  <a:lnTo>
                    <a:pt x="81" y="2617"/>
                  </a:lnTo>
                  <a:lnTo>
                    <a:pt x="129" y="2793"/>
                  </a:lnTo>
                  <a:lnTo>
                    <a:pt x="209" y="2970"/>
                  </a:lnTo>
                  <a:lnTo>
                    <a:pt x="289" y="3130"/>
                  </a:lnTo>
                  <a:lnTo>
                    <a:pt x="386" y="3275"/>
                  </a:lnTo>
                  <a:lnTo>
                    <a:pt x="498" y="3419"/>
                  </a:lnTo>
                  <a:lnTo>
                    <a:pt x="627" y="3547"/>
                  </a:lnTo>
                  <a:lnTo>
                    <a:pt x="771" y="3660"/>
                  </a:lnTo>
                  <a:lnTo>
                    <a:pt x="915" y="3756"/>
                  </a:lnTo>
                  <a:lnTo>
                    <a:pt x="1060" y="3852"/>
                  </a:lnTo>
                  <a:lnTo>
                    <a:pt x="1220" y="3916"/>
                  </a:lnTo>
                  <a:lnTo>
                    <a:pt x="1397" y="3965"/>
                  </a:lnTo>
                  <a:lnTo>
                    <a:pt x="1573" y="3981"/>
                  </a:lnTo>
                  <a:lnTo>
                    <a:pt x="1750" y="3997"/>
                  </a:lnTo>
                  <a:lnTo>
                    <a:pt x="1926" y="3981"/>
                  </a:lnTo>
                  <a:lnTo>
                    <a:pt x="2103" y="3949"/>
                  </a:lnTo>
                  <a:lnTo>
                    <a:pt x="2280" y="3900"/>
                  </a:lnTo>
                  <a:lnTo>
                    <a:pt x="2440" y="3836"/>
                  </a:lnTo>
                  <a:lnTo>
                    <a:pt x="2584" y="3740"/>
                  </a:lnTo>
                  <a:lnTo>
                    <a:pt x="2729" y="3644"/>
                  </a:lnTo>
                  <a:lnTo>
                    <a:pt x="2873" y="3531"/>
                  </a:lnTo>
                  <a:lnTo>
                    <a:pt x="3002" y="3403"/>
                  </a:lnTo>
                  <a:lnTo>
                    <a:pt x="3114" y="3258"/>
                  </a:lnTo>
                  <a:lnTo>
                    <a:pt x="3210" y="3098"/>
                  </a:lnTo>
                  <a:lnTo>
                    <a:pt x="3307" y="2937"/>
                  </a:lnTo>
                  <a:lnTo>
                    <a:pt x="3371" y="2761"/>
                  </a:lnTo>
                  <a:lnTo>
                    <a:pt x="3435" y="2568"/>
                  </a:lnTo>
                  <a:lnTo>
                    <a:pt x="3483" y="2376"/>
                  </a:lnTo>
                  <a:lnTo>
                    <a:pt x="3515" y="2167"/>
                  </a:lnTo>
                  <a:lnTo>
                    <a:pt x="3515" y="1975"/>
                  </a:lnTo>
                  <a:lnTo>
                    <a:pt x="3515" y="1766"/>
                  </a:lnTo>
                  <a:lnTo>
                    <a:pt x="3483" y="1573"/>
                  </a:lnTo>
                  <a:lnTo>
                    <a:pt x="3451" y="1381"/>
                  </a:lnTo>
                  <a:lnTo>
                    <a:pt x="3387" y="1204"/>
                  </a:lnTo>
                  <a:lnTo>
                    <a:pt x="3323" y="1028"/>
                  </a:lnTo>
                  <a:lnTo>
                    <a:pt x="3226" y="867"/>
                  </a:lnTo>
                  <a:lnTo>
                    <a:pt x="3130" y="707"/>
                  </a:lnTo>
                  <a:lnTo>
                    <a:pt x="3018" y="578"/>
                  </a:lnTo>
                  <a:lnTo>
                    <a:pt x="2889" y="450"/>
                  </a:lnTo>
                  <a:lnTo>
                    <a:pt x="2761" y="338"/>
                  </a:lnTo>
                  <a:lnTo>
                    <a:pt x="2617" y="225"/>
                  </a:lnTo>
                  <a:lnTo>
                    <a:pt x="2456" y="145"/>
                  </a:lnTo>
                  <a:lnTo>
                    <a:pt x="2296" y="81"/>
                  </a:lnTo>
                  <a:lnTo>
                    <a:pt x="2119" y="33"/>
                  </a:lnTo>
                  <a:lnTo>
                    <a:pt x="1943" y="1"/>
                  </a:lnTo>
                  <a:close/>
                </a:path>
              </a:pathLst>
            </a:custGeom>
            <a:solidFill>
              <a:srgbClr val="693E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7;p13">
              <a:extLst>
                <a:ext uri="{FF2B5EF4-FFF2-40B4-BE49-F238E27FC236}">
                  <a16:creationId xmlns:a16="http://schemas.microsoft.com/office/drawing/2014/main" id="{7B04B6FD-9ECD-A011-02D3-8DEBC718B053}"/>
                </a:ext>
              </a:extLst>
            </p:cNvPr>
            <p:cNvSpPr/>
            <p:nvPr/>
          </p:nvSpPr>
          <p:spPr>
            <a:xfrm>
              <a:off x="3539775" y="2774225"/>
              <a:ext cx="438150" cy="400050"/>
            </a:xfrm>
            <a:custGeom>
              <a:avLst/>
              <a:gdLst/>
              <a:ahLst/>
              <a:cxnLst/>
              <a:rect l="l" t="t" r="r" b="b"/>
              <a:pathLst>
                <a:path w="17526" h="16002" extrusionOk="0">
                  <a:moveTo>
                    <a:pt x="8811" y="1"/>
                  </a:moveTo>
                  <a:lnTo>
                    <a:pt x="8394" y="17"/>
                  </a:lnTo>
                  <a:lnTo>
                    <a:pt x="7992" y="33"/>
                  </a:lnTo>
                  <a:lnTo>
                    <a:pt x="7575" y="81"/>
                  </a:lnTo>
                  <a:lnTo>
                    <a:pt x="7174" y="145"/>
                  </a:lnTo>
                  <a:lnTo>
                    <a:pt x="6773" y="226"/>
                  </a:lnTo>
                  <a:lnTo>
                    <a:pt x="6372" y="338"/>
                  </a:lnTo>
                  <a:lnTo>
                    <a:pt x="5970" y="450"/>
                  </a:lnTo>
                  <a:lnTo>
                    <a:pt x="5585" y="579"/>
                  </a:lnTo>
                  <a:lnTo>
                    <a:pt x="5200" y="723"/>
                  </a:lnTo>
                  <a:lnTo>
                    <a:pt x="4831" y="900"/>
                  </a:lnTo>
                  <a:lnTo>
                    <a:pt x="4462" y="1076"/>
                  </a:lnTo>
                  <a:lnTo>
                    <a:pt x="4109" y="1285"/>
                  </a:lnTo>
                  <a:lnTo>
                    <a:pt x="3756" y="1493"/>
                  </a:lnTo>
                  <a:lnTo>
                    <a:pt x="3419" y="1734"/>
                  </a:lnTo>
                  <a:lnTo>
                    <a:pt x="3081" y="1975"/>
                  </a:lnTo>
                  <a:lnTo>
                    <a:pt x="2777" y="2248"/>
                  </a:lnTo>
                  <a:lnTo>
                    <a:pt x="2472" y="2537"/>
                  </a:lnTo>
                  <a:lnTo>
                    <a:pt x="2183" y="2842"/>
                  </a:lnTo>
                  <a:lnTo>
                    <a:pt x="1894" y="3162"/>
                  </a:lnTo>
                  <a:lnTo>
                    <a:pt x="1637" y="3500"/>
                  </a:lnTo>
                  <a:lnTo>
                    <a:pt x="1396" y="3853"/>
                  </a:lnTo>
                  <a:lnTo>
                    <a:pt x="1172" y="4222"/>
                  </a:lnTo>
                  <a:lnTo>
                    <a:pt x="963" y="4607"/>
                  </a:lnTo>
                  <a:lnTo>
                    <a:pt x="770" y="5008"/>
                  </a:lnTo>
                  <a:lnTo>
                    <a:pt x="594" y="5441"/>
                  </a:lnTo>
                  <a:lnTo>
                    <a:pt x="433" y="5875"/>
                  </a:lnTo>
                  <a:lnTo>
                    <a:pt x="305" y="6324"/>
                  </a:lnTo>
                  <a:lnTo>
                    <a:pt x="193" y="6806"/>
                  </a:lnTo>
                  <a:lnTo>
                    <a:pt x="96" y="7303"/>
                  </a:lnTo>
                  <a:lnTo>
                    <a:pt x="32" y="7801"/>
                  </a:lnTo>
                  <a:lnTo>
                    <a:pt x="16" y="8186"/>
                  </a:lnTo>
                  <a:lnTo>
                    <a:pt x="0" y="8571"/>
                  </a:lnTo>
                  <a:lnTo>
                    <a:pt x="32" y="8940"/>
                  </a:lnTo>
                  <a:lnTo>
                    <a:pt x="80" y="9293"/>
                  </a:lnTo>
                  <a:lnTo>
                    <a:pt x="145" y="9662"/>
                  </a:lnTo>
                  <a:lnTo>
                    <a:pt x="241" y="10015"/>
                  </a:lnTo>
                  <a:lnTo>
                    <a:pt x="353" y="10352"/>
                  </a:lnTo>
                  <a:lnTo>
                    <a:pt x="498" y="10689"/>
                  </a:lnTo>
                  <a:lnTo>
                    <a:pt x="642" y="11010"/>
                  </a:lnTo>
                  <a:lnTo>
                    <a:pt x="819" y="11331"/>
                  </a:lnTo>
                  <a:lnTo>
                    <a:pt x="1027" y="11652"/>
                  </a:lnTo>
                  <a:lnTo>
                    <a:pt x="1236" y="11957"/>
                  </a:lnTo>
                  <a:lnTo>
                    <a:pt x="1461" y="12246"/>
                  </a:lnTo>
                  <a:lnTo>
                    <a:pt x="1701" y="12535"/>
                  </a:lnTo>
                  <a:lnTo>
                    <a:pt x="1974" y="12808"/>
                  </a:lnTo>
                  <a:lnTo>
                    <a:pt x="2247" y="13081"/>
                  </a:lnTo>
                  <a:lnTo>
                    <a:pt x="2536" y="13337"/>
                  </a:lnTo>
                  <a:lnTo>
                    <a:pt x="2841" y="13578"/>
                  </a:lnTo>
                  <a:lnTo>
                    <a:pt x="3146" y="13819"/>
                  </a:lnTo>
                  <a:lnTo>
                    <a:pt x="3483" y="14044"/>
                  </a:lnTo>
                  <a:lnTo>
                    <a:pt x="3820" y="14252"/>
                  </a:lnTo>
                  <a:lnTo>
                    <a:pt x="4173" y="14461"/>
                  </a:lnTo>
                  <a:lnTo>
                    <a:pt x="4526" y="14653"/>
                  </a:lnTo>
                  <a:lnTo>
                    <a:pt x="4895" y="14830"/>
                  </a:lnTo>
                  <a:lnTo>
                    <a:pt x="5264" y="15007"/>
                  </a:lnTo>
                  <a:lnTo>
                    <a:pt x="5649" y="15151"/>
                  </a:lnTo>
                  <a:lnTo>
                    <a:pt x="6034" y="15295"/>
                  </a:lnTo>
                  <a:lnTo>
                    <a:pt x="6420" y="15440"/>
                  </a:lnTo>
                  <a:lnTo>
                    <a:pt x="6821" y="15552"/>
                  </a:lnTo>
                  <a:lnTo>
                    <a:pt x="7222" y="15665"/>
                  </a:lnTo>
                  <a:lnTo>
                    <a:pt x="7623" y="15745"/>
                  </a:lnTo>
                  <a:lnTo>
                    <a:pt x="8025" y="15825"/>
                  </a:lnTo>
                  <a:lnTo>
                    <a:pt x="8442" y="15889"/>
                  </a:lnTo>
                  <a:lnTo>
                    <a:pt x="8843" y="15937"/>
                  </a:lnTo>
                  <a:lnTo>
                    <a:pt x="9244" y="15986"/>
                  </a:lnTo>
                  <a:lnTo>
                    <a:pt x="9662" y="16002"/>
                  </a:lnTo>
                  <a:lnTo>
                    <a:pt x="10464" y="16002"/>
                  </a:lnTo>
                  <a:lnTo>
                    <a:pt x="10865" y="15969"/>
                  </a:lnTo>
                  <a:lnTo>
                    <a:pt x="11250" y="15937"/>
                  </a:lnTo>
                  <a:lnTo>
                    <a:pt x="11652" y="15873"/>
                  </a:lnTo>
                  <a:lnTo>
                    <a:pt x="12037" y="15809"/>
                  </a:lnTo>
                  <a:lnTo>
                    <a:pt x="12406" y="15713"/>
                  </a:lnTo>
                  <a:lnTo>
                    <a:pt x="12775" y="15600"/>
                  </a:lnTo>
                  <a:lnTo>
                    <a:pt x="13144" y="15488"/>
                  </a:lnTo>
                  <a:lnTo>
                    <a:pt x="13497" y="15344"/>
                  </a:lnTo>
                  <a:lnTo>
                    <a:pt x="13834" y="15183"/>
                  </a:lnTo>
                  <a:lnTo>
                    <a:pt x="14171" y="15007"/>
                  </a:lnTo>
                  <a:lnTo>
                    <a:pt x="14492" y="14814"/>
                  </a:lnTo>
                  <a:lnTo>
                    <a:pt x="14813" y="14605"/>
                  </a:lnTo>
                  <a:lnTo>
                    <a:pt x="15102" y="14381"/>
                  </a:lnTo>
                  <a:lnTo>
                    <a:pt x="15391" y="14124"/>
                  </a:lnTo>
                  <a:lnTo>
                    <a:pt x="15664" y="13851"/>
                  </a:lnTo>
                  <a:lnTo>
                    <a:pt x="15921" y="13562"/>
                  </a:lnTo>
                  <a:lnTo>
                    <a:pt x="16145" y="13257"/>
                  </a:lnTo>
                  <a:lnTo>
                    <a:pt x="16370" y="12936"/>
                  </a:lnTo>
                  <a:lnTo>
                    <a:pt x="16579" y="12583"/>
                  </a:lnTo>
                  <a:lnTo>
                    <a:pt x="16771" y="12214"/>
                  </a:lnTo>
                  <a:lnTo>
                    <a:pt x="16932" y="11829"/>
                  </a:lnTo>
                  <a:lnTo>
                    <a:pt x="17076" y="11428"/>
                  </a:lnTo>
                  <a:lnTo>
                    <a:pt x="17204" y="10994"/>
                  </a:lnTo>
                  <a:lnTo>
                    <a:pt x="17317" y="10545"/>
                  </a:lnTo>
                  <a:lnTo>
                    <a:pt x="17397" y="10064"/>
                  </a:lnTo>
                  <a:lnTo>
                    <a:pt x="17461" y="9566"/>
                  </a:lnTo>
                  <a:lnTo>
                    <a:pt x="17509" y="9004"/>
                  </a:lnTo>
                  <a:lnTo>
                    <a:pt x="17525" y="8475"/>
                  </a:lnTo>
                  <a:lnTo>
                    <a:pt x="17509" y="7945"/>
                  </a:lnTo>
                  <a:lnTo>
                    <a:pt x="17477" y="7431"/>
                  </a:lnTo>
                  <a:lnTo>
                    <a:pt x="17413" y="6950"/>
                  </a:lnTo>
                  <a:lnTo>
                    <a:pt x="17333" y="6469"/>
                  </a:lnTo>
                  <a:lnTo>
                    <a:pt x="17221" y="6019"/>
                  </a:lnTo>
                  <a:lnTo>
                    <a:pt x="17092" y="5570"/>
                  </a:lnTo>
                  <a:lnTo>
                    <a:pt x="16948" y="5153"/>
                  </a:lnTo>
                  <a:lnTo>
                    <a:pt x="16787" y="4735"/>
                  </a:lnTo>
                  <a:lnTo>
                    <a:pt x="16595" y="4350"/>
                  </a:lnTo>
                  <a:lnTo>
                    <a:pt x="16386" y="3965"/>
                  </a:lnTo>
                  <a:lnTo>
                    <a:pt x="16161" y="3612"/>
                  </a:lnTo>
                  <a:lnTo>
                    <a:pt x="15921" y="3275"/>
                  </a:lnTo>
                  <a:lnTo>
                    <a:pt x="15664" y="2954"/>
                  </a:lnTo>
                  <a:lnTo>
                    <a:pt x="15391" y="2649"/>
                  </a:lnTo>
                  <a:lnTo>
                    <a:pt x="15118" y="2360"/>
                  </a:lnTo>
                  <a:lnTo>
                    <a:pt x="14813" y="2087"/>
                  </a:lnTo>
                  <a:lnTo>
                    <a:pt x="14492" y="1830"/>
                  </a:lnTo>
                  <a:lnTo>
                    <a:pt x="14171" y="1590"/>
                  </a:lnTo>
                  <a:lnTo>
                    <a:pt x="13834" y="1365"/>
                  </a:lnTo>
                  <a:lnTo>
                    <a:pt x="13497" y="1156"/>
                  </a:lnTo>
                  <a:lnTo>
                    <a:pt x="13144" y="964"/>
                  </a:lnTo>
                  <a:lnTo>
                    <a:pt x="12775" y="787"/>
                  </a:lnTo>
                  <a:lnTo>
                    <a:pt x="12406" y="643"/>
                  </a:lnTo>
                  <a:lnTo>
                    <a:pt x="12021" y="498"/>
                  </a:lnTo>
                  <a:lnTo>
                    <a:pt x="11636" y="370"/>
                  </a:lnTo>
                  <a:lnTo>
                    <a:pt x="11234" y="274"/>
                  </a:lnTo>
                  <a:lnTo>
                    <a:pt x="10833" y="177"/>
                  </a:lnTo>
                  <a:lnTo>
                    <a:pt x="10432" y="113"/>
                  </a:lnTo>
                  <a:lnTo>
                    <a:pt x="10031" y="65"/>
                  </a:lnTo>
                  <a:lnTo>
                    <a:pt x="9629" y="17"/>
                  </a:lnTo>
                  <a:lnTo>
                    <a:pt x="9212" y="1"/>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8;p13">
              <a:extLst>
                <a:ext uri="{FF2B5EF4-FFF2-40B4-BE49-F238E27FC236}">
                  <a16:creationId xmlns:a16="http://schemas.microsoft.com/office/drawing/2014/main" id="{45462603-B464-5226-8EAD-B2E1AC1AE9E3}"/>
                </a:ext>
              </a:extLst>
            </p:cNvPr>
            <p:cNvSpPr/>
            <p:nvPr/>
          </p:nvSpPr>
          <p:spPr>
            <a:xfrm>
              <a:off x="3586300" y="2767425"/>
              <a:ext cx="437775" cy="400425"/>
            </a:xfrm>
            <a:custGeom>
              <a:avLst/>
              <a:gdLst/>
              <a:ahLst/>
              <a:cxnLst/>
              <a:rect l="l" t="t" r="r" b="b"/>
              <a:pathLst>
                <a:path w="17511" h="16017" extrusionOk="0">
                  <a:moveTo>
                    <a:pt x="8796" y="0"/>
                  </a:moveTo>
                  <a:lnTo>
                    <a:pt x="8394" y="16"/>
                  </a:lnTo>
                  <a:lnTo>
                    <a:pt x="7977" y="48"/>
                  </a:lnTo>
                  <a:lnTo>
                    <a:pt x="7576" y="96"/>
                  </a:lnTo>
                  <a:lnTo>
                    <a:pt x="7175" y="161"/>
                  </a:lnTo>
                  <a:lnTo>
                    <a:pt x="6773" y="241"/>
                  </a:lnTo>
                  <a:lnTo>
                    <a:pt x="6372" y="337"/>
                  </a:lnTo>
                  <a:lnTo>
                    <a:pt x="5971" y="465"/>
                  </a:lnTo>
                  <a:lnTo>
                    <a:pt x="5586" y="594"/>
                  </a:lnTo>
                  <a:lnTo>
                    <a:pt x="5201" y="738"/>
                  </a:lnTo>
                  <a:lnTo>
                    <a:pt x="4831" y="899"/>
                  </a:lnTo>
                  <a:lnTo>
                    <a:pt x="4462" y="1091"/>
                  </a:lnTo>
                  <a:lnTo>
                    <a:pt x="4093" y="1284"/>
                  </a:lnTo>
                  <a:lnTo>
                    <a:pt x="3756" y="1509"/>
                  </a:lnTo>
                  <a:lnTo>
                    <a:pt x="3419" y="1733"/>
                  </a:lnTo>
                  <a:lnTo>
                    <a:pt x="3082" y="1990"/>
                  </a:lnTo>
                  <a:lnTo>
                    <a:pt x="2761" y="2263"/>
                  </a:lnTo>
                  <a:lnTo>
                    <a:pt x="2456" y="2552"/>
                  </a:lnTo>
                  <a:lnTo>
                    <a:pt x="2167" y="2857"/>
                  </a:lnTo>
                  <a:lnTo>
                    <a:pt x="1895" y="3162"/>
                  </a:lnTo>
                  <a:lnTo>
                    <a:pt x="1638" y="3499"/>
                  </a:lnTo>
                  <a:lnTo>
                    <a:pt x="1397" y="3852"/>
                  </a:lnTo>
                  <a:lnTo>
                    <a:pt x="1156" y="4237"/>
                  </a:lnTo>
                  <a:lnTo>
                    <a:pt x="948" y="4622"/>
                  </a:lnTo>
                  <a:lnTo>
                    <a:pt x="755" y="5023"/>
                  </a:lnTo>
                  <a:lnTo>
                    <a:pt x="595" y="5441"/>
                  </a:lnTo>
                  <a:lnTo>
                    <a:pt x="434" y="5890"/>
                  </a:lnTo>
                  <a:lnTo>
                    <a:pt x="306" y="6339"/>
                  </a:lnTo>
                  <a:lnTo>
                    <a:pt x="193" y="6821"/>
                  </a:lnTo>
                  <a:lnTo>
                    <a:pt x="97" y="7302"/>
                  </a:lnTo>
                  <a:lnTo>
                    <a:pt x="33" y="7816"/>
                  </a:lnTo>
                  <a:lnTo>
                    <a:pt x="1" y="8201"/>
                  </a:lnTo>
                  <a:lnTo>
                    <a:pt x="1" y="8570"/>
                  </a:lnTo>
                  <a:lnTo>
                    <a:pt x="33" y="8939"/>
                  </a:lnTo>
                  <a:lnTo>
                    <a:pt x="81" y="9308"/>
                  </a:lnTo>
                  <a:lnTo>
                    <a:pt x="145" y="9661"/>
                  </a:lnTo>
                  <a:lnTo>
                    <a:pt x="242" y="10015"/>
                  </a:lnTo>
                  <a:lnTo>
                    <a:pt x="354" y="10368"/>
                  </a:lnTo>
                  <a:lnTo>
                    <a:pt x="482" y="10705"/>
                  </a:lnTo>
                  <a:lnTo>
                    <a:pt x="643" y="11026"/>
                  </a:lnTo>
                  <a:lnTo>
                    <a:pt x="819" y="11347"/>
                  </a:lnTo>
                  <a:lnTo>
                    <a:pt x="1012" y="11668"/>
                  </a:lnTo>
                  <a:lnTo>
                    <a:pt x="1220" y="11956"/>
                  </a:lnTo>
                  <a:lnTo>
                    <a:pt x="1461" y="12261"/>
                  </a:lnTo>
                  <a:lnTo>
                    <a:pt x="1702" y="12550"/>
                  </a:lnTo>
                  <a:lnTo>
                    <a:pt x="1959" y="12823"/>
                  </a:lnTo>
                  <a:lnTo>
                    <a:pt x="2248" y="13080"/>
                  </a:lnTo>
                  <a:lnTo>
                    <a:pt x="2536" y="13337"/>
                  </a:lnTo>
                  <a:lnTo>
                    <a:pt x="2841" y="13593"/>
                  </a:lnTo>
                  <a:lnTo>
                    <a:pt x="3146" y="13834"/>
                  </a:lnTo>
                  <a:lnTo>
                    <a:pt x="3483" y="14059"/>
                  </a:lnTo>
                  <a:lnTo>
                    <a:pt x="3820" y="14267"/>
                  </a:lnTo>
                  <a:lnTo>
                    <a:pt x="4157" y="14476"/>
                  </a:lnTo>
                  <a:lnTo>
                    <a:pt x="4527" y="14669"/>
                  </a:lnTo>
                  <a:lnTo>
                    <a:pt x="4880" y="14845"/>
                  </a:lnTo>
                  <a:lnTo>
                    <a:pt x="5265" y="15006"/>
                  </a:lnTo>
                  <a:lnTo>
                    <a:pt x="5634" y="15166"/>
                  </a:lnTo>
                  <a:lnTo>
                    <a:pt x="6035" y="15311"/>
                  </a:lnTo>
                  <a:lnTo>
                    <a:pt x="6420" y="15439"/>
                  </a:lnTo>
                  <a:lnTo>
                    <a:pt x="6822" y="15567"/>
                  </a:lnTo>
                  <a:lnTo>
                    <a:pt x="7223" y="15664"/>
                  </a:lnTo>
                  <a:lnTo>
                    <a:pt x="7624" y="15760"/>
                  </a:lnTo>
                  <a:lnTo>
                    <a:pt x="8025" y="15840"/>
                  </a:lnTo>
                  <a:lnTo>
                    <a:pt x="8426" y="15904"/>
                  </a:lnTo>
                  <a:lnTo>
                    <a:pt x="8844" y="15953"/>
                  </a:lnTo>
                  <a:lnTo>
                    <a:pt x="9245" y="15985"/>
                  </a:lnTo>
                  <a:lnTo>
                    <a:pt x="9646" y="16017"/>
                  </a:lnTo>
                  <a:lnTo>
                    <a:pt x="10063" y="16017"/>
                  </a:lnTo>
                  <a:lnTo>
                    <a:pt x="10465" y="16001"/>
                  </a:lnTo>
                  <a:lnTo>
                    <a:pt x="10866" y="15985"/>
                  </a:lnTo>
                  <a:lnTo>
                    <a:pt x="11251" y="15937"/>
                  </a:lnTo>
                  <a:lnTo>
                    <a:pt x="11636" y="15888"/>
                  </a:lnTo>
                  <a:lnTo>
                    <a:pt x="12021" y="15808"/>
                  </a:lnTo>
                  <a:lnTo>
                    <a:pt x="12407" y="15728"/>
                  </a:lnTo>
                  <a:lnTo>
                    <a:pt x="12776" y="15616"/>
                  </a:lnTo>
                  <a:lnTo>
                    <a:pt x="13145" y="15503"/>
                  </a:lnTo>
                  <a:lnTo>
                    <a:pt x="13498" y="15359"/>
                  </a:lnTo>
                  <a:lnTo>
                    <a:pt x="13835" y="15198"/>
                  </a:lnTo>
                  <a:lnTo>
                    <a:pt x="14172" y="15022"/>
                  </a:lnTo>
                  <a:lnTo>
                    <a:pt x="14493" y="14829"/>
                  </a:lnTo>
                  <a:lnTo>
                    <a:pt x="14798" y="14621"/>
                  </a:lnTo>
                  <a:lnTo>
                    <a:pt x="15103" y="14380"/>
                  </a:lnTo>
                  <a:lnTo>
                    <a:pt x="15392" y="14139"/>
                  </a:lnTo>
                  <a:lnTo>
                    <a:pt x="15648" y="13866"/>
                  </a:lnTo>
                  <a:lnTo>
                    <a:pt x="15905" y="13577"/>
                  </a:lnTo>
                  <a:lnTo>
                    <a:pt x="16146" y="13272"/>
                  </a:lnTo>
                  <a:lnTo>
                    <a:pt x="16371" y="12951"/>
                  </a:lnTo>
                  <a:lnTo>
                    <a:pt x="16579" y="12598"/>
                  </a:lnTo>
                  <a:lnTo>
                    <a:pt x="16756" y="12229"/>
                  </a:lnTo>
                  <a:lnTo>
                    <a:pt x="16932" y="11844"/>
                  </a:lnTo>
                  <a:lnTo>
                    <a:pt x="17077" y="11427"/>
                  </a:lnTo>
                  <a:lnTo>
                    <a:pt x="17205" y="10994"/>
                  </a:lnTo>
                  <a:lnTo>
                    <a:pt x="17317" y="10544"/>
                  </a:lnTo>
                  <a:lnTo>
                    <a:pt x="17398" y="10079"/>
                  </a:lnTo>
                  <a:lnTo>
                    <a:pt x="17462" y="9581"/>
                  </a:lnTo>
                  <a:lnTo>
                    <a:pt x="17494" y="9019"/>
                  </a:lnTo>
                  <a:lnTo>
                    <a:pt x="17510" y="8474"/>
                  </a:lnTo>
                  <a:lnTo>
                    <a:pt x="17510" y="7960"/>
                  </a:lnTo>
                  <a:lnTo>
                    <a:pt x="17462" y="7447"/>
                  </a:lnTo>
                  <a:lnTo>
                    <a:pt x="17414" y="6949"/>
                  </a:lnTo>
                  <a:lnTo>
                    <a:pt x="17334" y="6484"/>
                  </a:lnTo>
                  <a:lnTo>
                    <a:pt x="17221" y="6018"/>
                  </a:lnTo>
                  <a:lnTo>
                    <a:pt x="17093" y="5585"/>
                  </a:lnTo>
                  <a:lnTo>
                    <a:pt x="16948" y="5152"/>
                  </a:lnTo>
                  <a:lnTo>
                    <a:pt x="16772" y="4750"/>
                  </a:lnTo>
                  <a:lnTo>
                    <a:pt x="16595" y="4365"/>
                  </a:lnTo>
                  <a:lnTo>
                    <a:pt x="16387" y="3980"/>
                  </a:lnTo>
                  <a:lnTo>
                    <a:pt x="16162" y="3627"/>
                  </a:lnTo>
                  <a:lnTo>
                    <a:pt x="15921" y="3290"/>
                  </a:lnTo>
                  <a:lnTo>
                    <a:pt x="15664" y="2969"/>
                  </a:lnTo>
                  <a:lnTo>
                    <a:pt x="15392" y="2648"/>
                  </a:lnTo>
                  <a:lnTo>
                    <a:pt x="15103" y="2359"/>
                  </a:lnTo>
                  <a:lnTo>
                    <a:pt x="14814" y="2086"/>
                  </a:lnTo>
                  <a:lnTo>
                    <a:pt x="14493" y="1830"/>
                  </a:lnTo>
                  <a:lnTo>
                    <a:pt x="14172" y="1589"/>
                  </a:lnTo>
                  <a:lnTo>
                    <a:pt x="13835" y="1364"/>
                  </a:lnTo>
                  <a:lnTo>
                    <a:pt x="13482" y="1172"/>
                  </a:lnTo>
                  <a:lnTo>
                    <a:pt x="13129" y="979"/>
                  </a:lnTo>
                  <a:lnTo>
                    <a:pt x="12776" y="802"/>
                  </a:lnTo>
                  <a:lnTo>
                    <a:pt x="12390" y="642"/>
                  </a:lnTo>
                  <a:lnTo>
                    <a:pt x="12021" y="514"/>
                  </a:lnTo>
                  <a:lnTo>
                    <a:pt x="11620" y="385"/>
                  </a:lnTo>
                  <a:lnTo>
                    <a:pt x="11235" y="289"/>
                  </a:lnTo>
                  <a:lnTo>
                    <a:pt x="10834" y="193"/>
                  </a:lnTo>
                  <a:lnTo>
                    <a:pt x="10433" y="128"/>
                  </a:lnTo>
                  <a:lnTo>
                    <a:pt x="10031" y="64"/>
                  </a:lnTo>
                  <a:lnTo>
                    <a:pt x="9630" y="32"/>
                  </a:lnTo>
                  <a:lnTo>
                    <a:pt x="9213" y="16"/>
                  </a:lnTo>
                  <a:lnTo>
                    <a:pt x="8796"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9;p13">
              <a:extLst>
                <a:ext uri="{FF2B5EF4-FFF2-40B4-BE49-F238E27FC236}">
                  <a16:creationId xmlns:a16="http://schemas.microsoft.com/office/drawing/2014/main" id="{AC78E81C-0255-CABB-6072-16DDE6E9FA3B}"/>
                </a:ext>
              </a:extLst>
            </p:cNvPr>
            <p:cNvSpPr/>
            <p:nvPr/>
          </p:nvSpPr>
          <p:spPr>
            <a:xfrm>
              <a:off x="3574275" y="3089600"/>
              <a:ext cx="1548325" cy="589825"/>
            </a:xfrm>
            <a:custGeom>
              <a:avLst/>
              <a:gdLst/>
              <a:ahLst/>
              <a:cxnLst/>
              <a:rect l="l" t="t" r="r" b="b"/>
              <a:pathLst>
                <a:path w="61933" h="23593" extrusionOk="0">
                  <a:moveTo>
                    <a:pt x="6163" y="0"/>
                  </a:moveTo>
                  <a:lnTo>
                    <a:pt x="0" y="9485"/>
                  </a:lnTo>
                  <a:lnTo>
                    <a:pt x="1316" y="10336"/>
                  </a:lnTo>
                  <a:lnTo>
                    <a:pt x="1974" y="10753"/>
                  </a:lnTo>
                  <a:lnTo>
                    <a:pt x="2632" y="11170"/>
                  </a:lnTo>
                  <a:lnTo>
                    <a:pt x="3627" y="11748"/>
                  </a:lnTo>
                  <a:lnTo>
                    <a:pt x="4622" y="12310"/>
                  </a:lnTo>
                  <a:lnTo>
                    <a:pt x="5633" y="12855"/>
                  </a:lnTo>
                  <a:lnTo>
                    <a:pt x="6661" y="13401"/>
                  </a:lnTo>
                  <a:lnTo>
                    <a:pt x="7688" y="13915"/>
                  </a:lnTo>
                  <a:lnTo>
                    <a:pt x="8731" y="14412"/>
                  </a:lnTo>
                  <a:lnTo>
                    <a:pt x="9774" y="14910"/>
                  </a:lnTo>
                  <a:lnTo>
                    <a:pt x="10801" y="15375"/>
                  </a:lnTo>
                  <a:lnTo>
                    <a:pt x="12310" y="16017"/>
                  </a:lnTo>
                  <a:lnTo>
                    <a:pt x="13818" y="16627"/>
                  </a:lnTo>
                  <a:lnTo>
                    <a:pt x="15343" y="17221"/>
                  </a:lnTo>
                  <a:lnTo>
                    <a:pt x="16884" y="17782"/>
                  </a:lnTo>
                  <a:lnTo>
                    <a:pt x="18424" y="18312"/>
                  </a:lnTo>
                  <a:lnTo>
                    <a:pt x="19965" y="18826"/>
                  </a:lnTo>
                  <a:lnTo>
                    <a:pt x="21538" y="19307"/>
                  </a:lnTo>
                  <a:lnTo>
                    <a:pt x="23095" y="19756"/>
                  </a:lnTo>
                  <a:lnTo>
                    <a:pt x="24667" y="20190"/>
                  </a:lnTo>
                  <a:lnTo>
                    <a:pt x="26256" y="20607"/>
                  </a:lnTo>
                  <a:lnTo>
                    <a:pt x="27845" y="20976"/>
                  </a:lnTo>
                  <a:lnTo>
                    <a:pt x="29434" y="21345"/>
                  </a:lnTo>
                  <a:lnTo>
                    <a:pt x="31039" y="21666"/>
                  </a:lnTo>
                  <a:lnTo>
                    <a:pt x="32628" y="21971"/>
                  </a:lnTo>
                  <a:lnTo>
                    <a:pt x="34232" y="22260"/>
                  </a:lnTo>
                  <a:lnTo>
                    <a:pt x="35853" y="22517"/>
                  </a:lnTo>
                  <a:lnTo>
                    <a:pt x="37073" y="22693"/>
                  </a:lnTo>
                  <a:lnTo>
                    <a:pt x="38325" y="22854"/>
                  </a:lnTo>
                  <a:lnTo>
                    <a:pt x="39577" y="23014"/>
                  </a:lnTo>
                  <a:lnTo>
                    <a:pt x="40829" y="23143"/>
                  </a:lnTo>
                  <a:lnTo>
                    <a:pt x="42096" y="23255"/>
                  </a:lnTo>
                  <a:lnTo>
                    <a:pt x="43348" y="23351"/>
                  </a:lnTo>
                  <a:lnTo>
                    <a:pt x="44600" y="23432"/>
                  </a:lnTo>
                  <a:lnTo>
                    <a:pt x="45836" y="23496"/>
                  </a:lnTo>
                  <a:lnTo>
                    <a:pt x="46799" y="23528"/>
                  </a:lnTo>
                  <a:lnTo>
                    <a:pt x="47858" y="23560"/>
                  </a:lnTo>
                  <a:lnTo>
                    <a:pt x="48917" y="23592"/>
                  </a:lnTo>
                  <a:lnTo>
                    <a:pt x="49415" y="23592"/>
                  </a:lnTo>
                  <a:lnTo>
                    <a:pt x="49864" y="23576"/>
                  </a:lnTo>
                  <a:lnTo>
                    <a:pt x="51886" y="23560"/>
                  </a:lnTo>
                  <a:lnTo>
                    <a:pt x="52945" y="23528"/>
                  </a:lnTo>
                  <a:lnTo>
                    <a:pt x="53443" y="23496"/>
                  </a:lnTo>
                  <a:lnTo>
                    <a:pt x="53892" y="23464"/>
                  </a:lnTo>
                  <a:lnTo>
                    <a:pt x="55914" y="23335"/>
                  </a:lnTo>
                  <a:lnTo>
                    <a:pt x="56669" y="23287"/>
                  </a:lnTo>
                  <a:lnTo>
                    <a:pt x="57423" y="23223"/>
                  </a:lnTo>
                  <a:lnTo>
                    <a:pt x="58177" y="23143"/>
                  </a:lnTo>
                  <a:lnTo>
                    <a:pt x="58932" y="23046"/>
                  </a:lnTo>
                  <a:lnTo>
                    <a:pt x="60424" y="22854"/>
                  </a:lnTo>
                  <a:lnTo>
                    <a:pt x="61933" y="22661"/>
                  </a:lnTo>
                  <a:lnTo>
                    <a:pt x="60906" y="13883"/>
                  </a:lnTo>
                  <a:lnTo>
                    <a:pt x="59558" y="13931"/>
                  </a:lnTo>
                  <a:lnTo>
                    <a:pt x="58225" y="13995"/>
                  </a:lnTo>
                  <a:lnTo>
                    <a:pt x="56877" y="14043"/>
                  </a:lnTo>
                  <a:lnTo>
                    <a:pt x="56203" y="14059"/>
                  </a:lnTo>
                  <a:lnTo>
                    <a:pt x="55529" y="14043"/>
                  </a:lnTo>
                  <a:lnTo>
                    <a:pt x="52849" y="14011"/>
                  </a:lnTo>
                  <a:lnTo>
                    <a:pt x="50602" y="13883"/>
                  </a:lnTo>
                  <a:lnTo>
                    <a:pt x="48372" y="13738"/>
                  </a:lnTo>
                  <a:lnTo>
                    <a:pt x="45675" y="13449"/>
                  </a:lnTo>
                  <a:lnTo>
                    <a:pt x="44311" y="13273"/>
                  </a:lnTo>
                  <a:lnTo>
                    <a:pt x="43637" y="13192"/>
                  </a:lnTo>
                  <a:lnTo>
                    <a:pt x="43011" y="13080"/>
                  </a:lnTo>
                  <a:lnTo>
                    <a:pt x="41808" y="12904"/>
                  </a:lnTo>
                  <a:lnTo>
                    <a:pt x="40604" y="12695"/>
                  </a:lnTo>
                  <a:lnTo>
                    <a:pt x="39384" y="12470"/>
                  </a:lnTo>
                  <a:lnTo>
                    <a:pt x="38180" y="12246"/>
                  </a:lnTo>
                  <a:lnTo>
                    <a:pt x="36977" y="11989"/>
                  </a:lnTo>
                  <a:lnTo>
                    <a:pt x="35789" y="11732"/>
                  </a:lnTo>
                  <a:lnTo>
                    <a:pt x="34586" y="11443"/>
                  </a:lnTo>
                  <a:lnTo>
                    <a:pt x="33382" y="11154"/>
                  </a:lnTo>
                  <a:lnTo>
                    <a:pt x="32194" y="10849"/>
                  </a:lnTo>
                  <a:lnTo>
                    <a:pt x="31007" y="10528"/>
                  </a:lnTo>
                  <a:lnTo>
                    <a:pt x="29819" y="10191"/>
                  </a:lnTo>
                  <a:lnTo>
                    <a:pt x="28631" y="9838"/>
                  </a:lnTo>
                  <a:lnTo>
                    <a:pt x="27460" y="9469"/>
                  </a:lnTo>
                  <a:lnTo>
                    <a:pt x="26272" y="9084"/>
                  </a:lnTo>
                  <a:lnTo>
                    <a:pt x="25101" y="8683"/>
                  </a:lnTo>
                  <a:lnTo>
                    <a:pt x="23945" y="8281"/>
                  </a:lnTo>
                  <a:lnTo>
                    <a:pt x="22774" y="7864"/>
                  </a:lnTo>
                  <a:lnTo>
                    <a:pt x="21618" y="7415"/>
                  </a:lnTo>
                  <a:lnTo>
                    <a:pt x="20479" y="6965"/>
                  </a:lnTo>
                  <a:lnTo>
                    <a:pt x="19323" y="6516"/>
                  </a:lnTo>
                  <a:lnTo>
                    <a:pt x="18184" y="6035"/>
                  </a:lnTo>
                  <a:lnTo>
                    <a:pt x="17060" y="5553"/>
                  </a:lnTo>
                  <a:lnTo>
                    <a:pt x="15937" y="5056"/>
                  </a:lnTo>
                  <a:lnTo>
                    <a:pt x="14813" y="4542"/>
                  </a:lnTo>
                  <a:lnTo>
                    <a:pt x="13706" y="4012"/>
                  </a:lnTo>
                  <a:lnTo>
                    <a:pt x="12599" y="3467"/>
                  </a:lnTo>
                  <a:lnTo>
                    <a:pt x="11507" y="2921"/>
                  </a:lnTo>
                  <a:lnTo>
                    <a:pt x="10416" y="2359"/>
                  </a:lnTo>
                  <a:lnTo>
                    <a:pt x="9341" y="1798"/>
                  </a:lnTo>
                  <a:lnTo>
                    <a:pt x="8265" y="1204"/>
                  </a:lnTo>
                  <a:lnTo>
                    <a:pt x="7206" y="610"/>
                  </a:lnTo>
                  <a:lnTo>
                    <a:pt x="6163"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0;p13">
              <a:extLst>
                <a:ext uri="{FF2B5EF4-FFF2-40B4-BE49-F238E27FC236}">
                  <a16:creationId xmlns:a16="http://schemas.microsoft.com/office/drawing/2014/main" id="{B900CC8C-8D34-FCA1-EC18-551A04B6EAEE}"/>
                </a:ext>
              </a:extLst>
            </p:cNvPr>
            <p:cNvSpPr/>
            <p:nvPr/>
          </p:nvSpPr>
          <p:spPr>
            <a:xfrm>
              <a:off x="2666300" y="2218550"/>
              <a:ext cx="1311625" cy="1262250"/>
            </a:xfrm>
            <a:custGeom>
              <a:avLst/>
              <a:gdLst/>
              <a:ahLst/>
              <a:cxnLst/>
              <a:rect l="l" t="t" r="r" b="b"/>
              <a:pathLst>
                <a:path w="52465" h="50490" extrusionOk="0">
                  <a:moveTo>
                    <a:pt x="8122" y="0"/>
                  </a:moveTo>
                  <a:lnTo>
                    <a:pt x="1" y="3499"/>
                  </a:lnTo>
                  <a:lnTo>
                    <a:pt x="402" y="4494"/>
                  </a:lnTo>
                  <a:lnTo>
                    <a:pt x="803" y="5505"/>
                  </a:lnTo>
                  <a:lnTo>
                    <a:pt x="1237" y="6500"/>
                  </a:lnTo>
                  <a:lnTo>
                    <a:pt x="1670" y="7479"/>
                  </a:lnTo>
                  <a:lnTo>
                    <a:pt x="2119" y="8474"/>
                  </a:lnTo>
                  <a:lnTo>
                    <a:pt x="2569" y="9453"/>
                  </a:lnTo>
                  <a:lnTo>
                    <a:pt x="3050" y="10432"/>
                  </a:lnTo>
                  <a:lnTo>
                    <a:pt x="3532" y="11395"/>
                  </a:lnTo>
                  <a:lnTo>
                    <a:pt x="4045" y="12358"/>
                  </a:lnTo>
                  <a:lnTo>
                    <a:pt x="4559" y="13305"/>
                  </a:lnTo>
                  <a:lnTo>
                    <a:pt x="5072" y="14268"/>
                  </a:lnTo>
                  <a:lnTo>
                    <a:pt x="5618" y="15198"/>
                  </a:lnTo>
                  <a:lnTo>
                    <a:pt x="6164" y="16145"/>
                  </a:lnTo>
                  <a:lnTo>
                    <a:pt x="6741" y="17060"/>
                  </a:lnTo>
                  <a:lnTo>
                    <a:pt x="7319" y="17991"/>
                  </a:lnTo>
                  <a:lnTo>
                    <a:pt x="7897" y="18906"/>
                  </a:lnTo>
                  <a:lnTo>
                    <a:pt x="8507" y="19804"/>
                  </a:lnTo>
                  <a:lnTo>
                    <a:pt x="9117" y="20703"/>
                  </a:lnTo>
                  <a:lnTo>
                    <a:pt x="9742" y="21586"/>
                  </a:lnTo>
                  <a:lnTo>
                    <a:pt x="10384" y="22469"/>
                  </a:lnTo>
                  <a:lnTo>
                    <a:pt x="11026" y="23335"/>
                  </a:lnTo>
                  <a:lnTo>
                    <a:pt x="11684" y="24202"/>
                  </a:lnTo>
                  <a:lnTo>
                    <a:pt x="12358" y="25052"/>
                  </a:lnTo>
                  <a:lnTo>
                    <a:pt x="13049" y="25903"/>
                  </a:lnTo>
                  <a:lnTo>
                    <a:pt x="13739" y="26738"/>
                  </a:lnTo>
                  <a:lnTo>
                    <a:pt x="14445" y="27556"/>
                  </a:lnTo>
                  <a:lnTo>
                    <a:pt x="15167" y="28375"/>
                  </a:lnTo>
                  <a:lnTo>
                    <a:pt x="15905" y="29177"/>
                  </a:lnTo>
                  <a:lnTo>
                    <a:pt x="16643" y="29963"/>
                  </a:lnTo>
                  <a:lnTo>
                    <a:pt x="17398" y="30750"/>
                  </a:lnTo>
                  <a:lnTo>
                    <a:pt x="18152" y="31520"/>
                  </a:lnTo>
                  <a:lnTo>
                    <a:pt x="18938" y="32274"/>
                  </a:lnTo>
                  <a:lnTo>
                    <a:pt x="19612" y="32932"/>
                  </a:lnTo>
                  <a:lnTo>
                    <a:pt x="20319" y="33590"/>
                  </a:lnTo>
                  <a:lnTo>
                    <a:pt x="21009" y="34232"/>
                  </a:lnTo>
                  <a:lnTo>
                    <a:pt x="21731" y="34874"/>
                  </a:lnTo>
                  <a:lnTo>
                    <a:pt x="22437" y="35500"/>
                  </a:lnTo>
                  <a:lnTo>
                    <a:pt x="23175" y="36110"/>
                  </a:lnTo>
                  <a:lnTo>
                    <a:pt x="23898" y="36720"/>
                  </a:lnTo>
                  <a:lnTo>
                    <a:pt x="24636" y="37314"/>
                  </a:lnTo>
                  <a:lnTo>
                    <a:pt x="25390" y="37908"/>
                  </a:lnTo>
                  <a:lnTo>
                    <a:pt x="26144" y="38485"/>
                  </a:lnTo>
                  <a:lnTo>
                    <a:pt x="26899" y="39063"/>
                  </a:lnTo>
                  <a:lnTo>
                    <a:pt x="27669" y="39625"/>
                  </a:lnTo>
                  <a:lnTo>
                    <a:pt x="28439" y="40187"/>
                  </a:lnTo>
                  <a:lnTo>
                    <a:pt x="29226" y="40732"/>
                  </a:lnTo>
                  <a:lnTo>
                    <a:pt x="30012" y="41262"/>
                  </a:lnTo>
                  <a:lnTo>
                    <a:pt x="30799" y="41791"/>
                  </a:lnTo>
                  <a:lnTo>
                    <a:pt x="31601" y="42321"/>
                  </a:lnTo>
                  <a:lnTo>
                    <a:pt x="32403" y="42819"/>
                  </a:lnTo>
                  <a:lnTo>
                    <a:pt x="33206" y="43316"/>
                  </a:lnTo>
                  <a:lnTo>
                    <a:pt x="34024" y="43814"/>
                  </a:lnTo>
                  <a:lnTo>
                    <a:pt x="34843" y="44295"/>
                  </a:lnTo>
                  <a:lnTo>
                    <a:pt x="35677" y="44760"/>
                  </a:lnTo>
                  <a:lnTo>
                    <a:pt x="36512" y="45226"/>
                  </a:lnTo>
                  <a:lnTo>
                    <a:pt x="37346" y="45675"/>
                  </a:lnTo>
                  <a:lnTo>
                    <a:pt x="38181" y="46125"/>
                  </a:lnTo>
                  <a:lnTo>
                    <a:pt x="39032" y="46558"/>
                  </a:lnTo>
                  <a:lnTo>
                    <a:pt x="39882" y="46975"/>
                  </a:lnTo>
                  <a:lnTo>
                    <a:pt x="40749" y="47392"/>
                  </a:lnTo>
                  <a:lnTo>
                    <a:pt x="41615" y="47794"/>
                  </a:lnTo>
                  <a:lnTo>
                    <a:pt x="42482" y="48179"/>
                  </a:lnTo>
                  <a:lnTo>
                    <a:pt x="43349" y="48564"/>
                  </a:lnTo>
                  <a:lnTo>
                    <a:pt x="44215" y="48933"/>
                  </a:lnTo>
                  <a:lnTo>
                    <a:pt x="46173" y="49736"/>
                  </a:lnTo>
                  <a:lnTo>
                    <a:pt x="47136" y="50121"/>
                  </a:lnTo>
                  <a:lnTo>
                    <a:pt x="48083" y="50490"/>
                  </a:lnTo>
                  <a:lnTo>
                    <a:pt x="52464" y="40074"/>
                  </a:lnTo>
                  <a:lnTo>
                    <a:pt x="50699" y="39304"/>
                  </a:lnTo>
                  <a:lnTo>
                    <a:pt x="48950" y="38517"/>
                  </a:lnTo>
                  <a:lnTo>
                    <a:pt x="47216" y="37699"/>
                  </a:lnTo>
                  <a:lnTo>
                    <a:pt x="45483" y="36864"/>
                  </a:lnTo>
                  <a:lnTo>
                    <a:pt x="43766" y="36014"/>
                  </a:lnTo>
                  <a:lnTo>
                    <a:pt x="42065" y="35131"/>
                  </a:lnTo>
                  <a:lnTo>
                    <a:pt x="40396" y="34200"/>
                  </a:lnTo>
                  <a:lnTo>
                    <a:pt x="38727" y="33269"/>
                  </a:lnTo>
                  <a:lnTo>
                    <a:pt x="37908" y="32772"/>
                  </a:lnTo>
                  <a:lnTo>
                    <a:pt x="37090" y="32274"/>
                  </a:lnTo>
                  <a:lnTo>
                    <a:pt x="36271" y="31777"/>
                  </a:lnTo>
                  <a:lnTo>
                    <a:pt x="35469" y="31263"/>
                  </a:lnTo>
                  <a:lnTo>
                    <a:pt x="34666" y="30750"/>
                  </a:lnTo>
                  <a:lnTo>
                    <a:pt x="33864" y="30220"/>
                  </a:lnTo>
                  <a:lnTo>
                    <a:pt x="33077" y="29675"/>
                  </a:lnTo>
                  <a:lnTo>
                    <a:pt x="32291" y="29129"/>
                  </a:lnTo>
                  <a:lnTo>
                    <a:pt x="31521" y="28567"/>
                  </a:lnTo>
                  <a:lnTo>
                    <a:pt x="30750" y="27989"/>
                  </a:lnTo>
                  <a:lnTo>
                    <a:pt x="29996" y="27412"/>
                  </a:lnTo>
                  <a:lnTo>
                    <a:pt x="29242" y="26818"/>
                  </a:lnTo>
                  <a:lnTo>
                    <a:pt x="28487" y="26224"/>
                  </a:lnTo>
                  <a:lnTo>
                    <a:pt x="27749" y="25614"/>
                  </a:lnTo>
                  <a:lnTo>
                    <a:pt x="27027" y="24988"/>
                  </a:lnTo>
                  <a:lnTo>
                    <a:pt x="26305" y="24346"/>
                  </a:lnTo>
                  <a:lnTo>
                    <a:pt x="25599" y="23704"/>
                  </a:lnTo>
                  <a:lnTo>
                    <a:pt x="24893" y="23062"/>
                  </a:lnTo>
                  <a:lnTo>
                    <a:pt x="24202" y="22404"/>
                  </a:lnTo>
                  <a:lnTo>
                    <a:pt x="23512" y="21746"/>
                  </a:lnTo>
                  <a:lnTo>
                    <a:pt x="22838" y="21072"/>
                  </a:lnTo>
                  <a:lnTo>
                    <a:pt x="22164" y="20398"/>
                  </a:lnTo>
                  <a:lnTo>
                    <a:pt x="21506" y="19692"/>
                  </a:lnTo>
                  <a:lnTo>
                    <a:pt x="20864" y="19002"/>
                  </a:lnTo>
                  <a:lnTo>
                    <a:pt x="20222" y="18296"/>
                  </a:lnTo>
                  <a:lnTo>
                    <a:pt x="19596" y="17574"/>
                  </a:lnTo>
                  <a:lnTo>
                    <a:pt x="18971" y="16851"/>
                  </a:lnTo>
                  <a:lnTo>
                    <a:pt x="18361" y="16113"/>
                  </a:lnTo>
                  <a:lnTo>
                    <a:pt x="17751" y="15375"/>
                  </a:lnTo>
                  <a:lnTo>
                    <a:pt x="17157" y="14621"/>
                  </a:lnTo>
                  <a:lnTo>
                    <a:pt x="16579" y="13866"/>
                  </a:lnTo>
                  <a:lnTo>
                    <a:pt x="16001" y="13096"/>
                  </a:lnTo>
                  <a:lnTo>
                    <a:pt x="15440" y="12326"/>
                  </a:lnTo>
                  <a:lnTo>
                    <a:pt x="14878" y="11539"/>
                  </a:lnTo>
                  <a:lnTo>
                    <a:pt x="14332" y="10753"/>
                  </a:lnTo>
                  <a:lnTo>
                    <a:pt x="13803" y="9967"/>
                  </a:lnTo>
                  <a:lnTo>
                    <a:pt x="13273" y="9164"/>
                  </a:lnTo>
                  <a:lnTo>
                    <a:pt x="12760" y="8362"/>
                  </a:lnTo>
                  <a:lnTo>
                    <a:pt x="12246" y="7543"/>
                  </a:lnTo>
                  <a:lnTo>
                    <a:pt x="11749" y="6725"/>
                  </a:lnTo>
                  <a:lnTo>
                    <a:pt x="11267" y="5906"/>
                  </a:lnTo>
                  <a:lnTo>
                    <a:pt x="10786" y="5072"/>
                  </a:lnTo>
                  <a:lnTo>
                    <a:pt x="10320" y="4253"/>
                  </a:lnTo>
                  <a:lnTo>
                    <a:pt x="9855" y="3403"/>
                  </a:lnTo>
                  <a:lnTo>
                    <a:pt x="9405" y="2568"/>
                  </a:lnTo>
                  <a:lnTo>
                    <a:pt x="8972" y="1717"/>
                  </a:lnTo>
                  <a:lnTo>
                    <a:pt x="8539" y="867"/>
                  </a:lnTo>
                  <a:lnTo>
                    <a:pt x="8122"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1;p13">
              <a:extLst>
                <a:ext uri="{FF2B5EF4-FFF2-40B4-BE49-F238E27FC236}">
                  <a16:creationId xmlns:a16="http://schemas.microsoft.com/office/drawing/2014/main" id="{53DFD31B-B817-0197-4045-2E963D1C6AFB}"/>
                </a:ext>
              </a:extLst>
            </p:cNvPr>
            <p:cNvSpPr/>
            <p:nvPr/>
          </p:nvSpPr>
          <p:spPr>
            <a:xfrm>
              <a:off x="3383300" y="3007350"/>
              <a:ext cx="582575" cy="993050"/>
            </a:xfrm>
            <a:custGeom>
              <a:avLst/>
              <a:gdLst/>
              <a:ahLst/>
              <a:cxnLst/>
              <a:rect l="l" t="t" r="r" b="b"/>
              <a:pathLst>
                <a:path w="23303" h="39722" extrusionOk="0">
                  <a:moveTo>
                    <a:pt x="7559" y="0"/>
                  </a:moveTo>
                  <a:lnTo>
                    <a:pt x="7222" y="16"/>
                  </a:lnTo>
                  <a:lnTo>
                    <a:pt x="6869" y="64"/>
                  </a:lnTo>
                  <a:lnTo>
                    <a:pt x="6532" y="129"/>
                  </a:lnTo>
                  <a:lnTo>
                    <a:pt x="6195" y="209"/>
                  </a:lnTo>
                  <a:lnTo>
                    <a:pt x="5858" y="305"/>
                  </a:lnTo>
                  <a:lnTo>
                    <a:pt x="5537" y="434"/>
                  </a:lnTo>
                  <a:lnTo>
                    <a:pt x="5200" y="562"/>
                  </a:lnTo>
                  <a:lnTo>
                    <a:pt x="4895" y="690"/>
                  </a:lnTo>
                  <a:lnTo>
                    <a:pt x="4590" y="851"/>
                  </a:lnTo>
                  <a:lnTo>
                    <a:pt x="4301" y="1011"/>
                  </a:lnTo>
                  <a:lnTo>
                    <a:pt x="4028" y="1172"/>
                  </a:lnTo>
                  <a:lnTo>
                    <a:pt x="3756" y="1332"/>
                  </a:lnTo>
                  <a:lnTo>
                    <a:pt x="3515" y="1509"/>
                  </a:lnTo>
                  <a:lnTo>
                    <a:pt x="3290" y="1685"/>
                  </a:lnTo>
                  <a:lnTo>
                    <a:pt x="3081" y="1846"/>
                  </a:lnTo>
                  <a:lnTo>
                    <a:pt x="2889" y="2022"/>
                  </a:lnTo>
                  <a:lnTo>
                    <a:pt x="2712" y="2183"/>
                  </a:lnTo>
                  <a:lnTo>
                    <a:pt x="2568" y="2343"/>
                  </a:lnTo>
                  <a:lnTo>
                    <a:pt x="2456" y="2488"/>
                  </a:lnTo>
                  <a:lnTo>
                    <a:pt x="2359" y="2632"/>
                  </a:lnTo>
                  <a:lnTo>
                    <a:pt x="2295" y="2761"/>
                  </a:lnTo>
                  <a:lnTo>
                    <a:pt x="2263" y="2873"/>
                  </a:lnTo>
                  <a:lnTo>
                    <a:pt x="1878" y="5088"/>
                  </a:lnTo>
                  <a:lnTo>
                    <a:pt x="1525" y="7286"/>
                  </a:lnTo>
                  <a:lnTo>
                    <a:pt x="1188" y="9469"/>
                  </a:lnTo>
                  <a:lnTo>
                    <a:pt x="899" y="11652"/>
                  </a:lnTo>
                  <a:lnTo>
                    <a:pt x="626" y="13818"/>
                  </a:lnTo>
                  <a:lnTo>
                    <a:pt x="514" y="14894"/>
                  </a:lnTo>
                  <a:lnTo>
                    <a:pt x="417" y="15969"/>
                  </a:lnTo>
                  <a:lnTo>
                    <a:pt x="321" y="17044"/>
                  </a:lnTo>
                  <a:lnTo>
                    <a:pt x="241" y="18119"/>
                  </a:lnTo>
                  <a:lnTo>
                    <a:pt x="161" y="19195"/>
                  </a:lnTo>
                  <a:lnTo>
                    <a:pt x="112" y="20270"/>
                  </a:lnTo>
                  <a:lnTo>
                    <a:pt x="64" y="21329"/>
                  </a:lnTo>
                  <a:lnTo>
                    <a:pt x="32" y="22404"/>
                  </a:lnTo>
                  <a:lnTo>
                    <a:pt x="0" y="23480"/>
                  </a:lnTo>
                  <a:lnTo>
                    <a:pt x="0" y="24539"/>
                  </a:lnTo>
                  <a:lnTo>
                    <a:pt x="0" y="25614"/>
                  </a:lnTo>
                  <a:lnTo>
                    <a:pt x="32" y="26673"/>
                  </a:lnTo>
                  <a:lnTo>
                    <a:pt x="64" y="27749"/>
                  </a:lnTo>
                  <a:lnTo>
                    <a:pt x="112" y="28808"/>
                  </a:lnTo>
                  <a:lnTo>
                    <a:pt x="177" y="29883"/>
                  </a:lnTo>
                  <a:lnTo>
                    <a:pt x="257" y="30942"/>
                  </a:lnTo>
                  <a:lnTo>
                    <a:pt x="353" y="32018"/>
                  </a:lnTo>
                  <a:lnTo>
                    <a:pt x="465" y="33093"/>
                  </a:lnTo>
                  <a:lnTo>
                    <a:pt x="594" y="34152"/>
                  </a:lnTo>
                  <a:lnTo>
                    <a:pt x="754" y="35228"/>
                  </a:lnTo>
                  <a:lnTo>
                    <a:pt x="915" y="36303"/>
                  </a:lnTo>
                  <a:lnTo>
                    <a:pt x="1091" y="37378"/>
                  </a:lnTo>
                  <a:lnTo>
                    <a:pt x="1172" y="37699"/>
                  </a:lnTo>
                  <a:lnTo>
                    <a:pt x="1268" y="37988"/>
                  </a:lnTo>
                  <a:lnTo>
                    <a:pt x="1412" y="38245"/>
                  </a:lnTo>
                  <a:lnTo>
                    <a:pt x="1573" y="38485"/>
                  </a:lnTo>
                  <a:lnTo>
                    <a:pt x="1749" y="38710"/>
                  </a:lnTo>
                  <a:lnTo>
                    <a:pt x="1958" y="38903"/>
                  </a:lnTo>
                  <a:lnTo>
                    <a:pt x="2199" y="39079"/>
                  </a:lnTo>
                  <a:lnTo>
                    <a:pt x="2456" y="39224"/>
                  </a:lnTo>
                  <a:lnTo>
                    <a:pt x="2744" y="39352"/>
                  </a:lnTo>
                  <a:lnTo>
                    <a:pt x="3049" y="39464"/>
                  </a:lnTo>
                  <a:lnTo>
                    <a:pt x="3370" y="39561"/>
                  </a:lnTo>
                  <a:lnTo>
                    <a:pt x="3707" y="39625"/>
                  </a:lnTo>
                  <a:lnTo>
                    <a:pt x="4076" y="39673"/>
                  </a:lnTo>
                  <a:lnTo>
                    <a:pt x="4446" y="39705"/>
                  </a:lnTo>
                  <a:lnTo>
                    <a:pt x="4847" y="39721"/>
                  </a:lnTo>
                  <a:lnTo>
                    <a:pt x="5264" y="39721"/>
                  </a:lnTo>
                  <a:lnTo>
                    <a:pt x="5681" y="39689"/>
                  </a:lnTo>
                  <a:lnTo>
                    <a:pt x="6115" y="39657"/>
                  </a:lnTo>
                  <a:lnTo>
                    <a:pt x="6564" y="39609"/>
                  </a:lnTo>
                  <a:lnTo>
                    <a:pt x="7029" y="39529"/>
                  </a:lnTo>
                  <a:lnTo>
                    <a:pt x="7511" y="39448"/>
                  </a:lnTo>
                  <a:lnTo>
                    <a:pt x="7992" y="39352"/>
                  </a:lnTo>
                  <a:lnTo>
                    <a:pt x="8474" y="39240"/>
                  </a:lnTo>
                  <a:lnTo>
                    <a:pt x="8971" y="39111"/>
                  </a:lnTo>
                  <a:lnTo>
                    <a:pt x="9485" y="38983"/>
                  </a:lnTo>
                  <a:lnTo>
                    <a:pt x="9982" y="38839"/>
                  </a:lnTo>
                  <a:lnTo>
                    <a:pt x="11010" y="38501"/>
                  </a:lnTo>
                  <a:lnTo>
                    <a:pt x="12053" y="38132"/>
                  </a:lnTo>
                  <a:lnTo>
                    <a:pt x="13096" y="37731"/>
                  </a:lnTo>
                  <a:lnTo>
                    <a:pt x="14123" y="37298"/>
                  </a:lnTo>
                  <a:lnTo>
                    <a:pt x="15150" y="36832"/>
                  </a:lnTo>
                  <a:lnTo>
                    <a:pt x="16129" y="36351"/>
                  </a:lnTo>
                  <a:lnTo>
                    <a:pt x="17092" y="35837"/>
                  </a:lnTo>
                  <a:lnTo>
                    <a:pt x="18023" y="35324"/>
                  </a:lnTo>
                  <a:lnTo>
                    <a:pt x="18890" y="34794"/>
                  </a:lnTo>
                  <a:lnTo>
                    <a:pt x="19708" y="34265"/>
                  </a:lnTo>
                  <a:lnTo>
                    <a:pt x="20478" y="33735"/>
                  </a:lnTo>
                  <a:lnTo>
                    <a:pt x="20831" y="33478"/>
                  </a:lnTo>
                  <a:lnTo>
                    <a:pt x="21152" y="33205"/>
                  </a:lnTo>
                  <a:lnTo>
                    <a:pt x="21473" y="32949"/>
                  </a:lnTo>
                  <a:lnTo>
                    <a:pt x="21762" y="32692"/>
                  </a:lnTo>
                  <a:lnTo>
                    <a:pt x="22035" y="32435"/>
                  </a:lnTo>
                  <a:lnTo>
                    <a:pt x="22276" y="32194"/>
                  </a:lnTo>
                  <a:lnTo>
                    <a:pt x="22501" y="31937"/>
                  </a:lnTo>
                  <a:lnTo>
                    <a:pt x="22693" y="31697"/>
                  </a:lnTo>
                  <a:lnTo>
                    <a:pt x="22870" y="31472"/>
                  </a:lnTo>
                  <a:lnTo>
                    <a:pt x="23014" y="31231"/>
                  </a:lnTo>
                  <a:lnTo>
                    <a:pt x="23126" y="31007"/>
                  </a:lnTo>
                  <a:lnTo>
                    <a:pt x="23223" y="30798"/>
                  </a:lnTo>
                  <a:lnTo>
                    <a:pt x="23271" y="30589"/>
                  </a:lnTo>
                  <a:lnTo>
                    <a:pt x="23303" y="30397"/>
                  </a:lnTo>
                  <a:lnTo>
                    <a:pt x="23303" y="30204"/>
                  </a:lnTo>
                  <a:lnTo>
                    <a:pt x="23255" y="30028"/>
                  </a:lnTo>
                  <a:lnTo>
                    <a:pt x="22950" y="29033"/>
                  </a:lnTo>
                  <a:lnTo>
                    <a:pt x="22677" y="28054"/>
                  </a:lnTo>
                  <a:lnTo>
                    <a:pt x="22404" y="27091"/>
                  </a:lnTo>
                  <a:lnTo>
                    <a:pt x="22180" y="26128"/>
                  </a:lnTo>
                  <a:lnTo>
                    <a:pt x="21955" y="25181"/>
                  </a:lnTo>
                  <a:lnTo>
                    <a:pt x="21778" y="24234"/>
                  </a:lnTo>
                  <a:lnTo>
                    <a:pt x="21618" y="23303"/>
                  </a:lnTo>
                  <a:lnTo>
                    <a:pt x="21473" y="22356"/>
                  </a:lnTo>
                  <a:lnTo>
                    <a:pt x="21377" y="21425"/>
                  </a:lnTo>
                  <a:lnTo>
                    <a:pt x="21313" y="20479"/>
                  </a:lnTo>
                  <a:lnTo>
                    <a:pt x="21265" y="19532"/>
                  </a:lnTo>
                  <a:lnTo>
                    <a:pt x="21265" y="18585"/>
                  </a:lnTo>
                  <a:lnTo>
                    <a:pt x="21281" y="17622"/>
                  </a:lnTo>
                  <a:lnTo>
                    <a:pt x="21345" y="16659"/>
                  </a:lnTo>
                  <a:lnTo>
                    <a:pt x="21441" y="15680"/>
                  </a:lnTo>
                  <a:lnTo>
                    <a:pt x="21586" y="14701"/>
                  </a:lnTo>
                  <a:lnTo>
                    <a:pt x="21602" y="14492"/>
                  </a:lnTo>
                  <a:lnTo>
                    <a:pt x="21602" y="14284"/>
                  </a:lnTo>
                  <a:lnTo>
                    <a:pt x="21570" y="14075"/>
                  </a:lnTo>
                  <a:lnTo>
                    <a:pt x="21522" y="13850"/>
                  </a:lnTo>
                  <a:lnTo>
                    <a:pt x="21441" y="13626"/>
                  </a:lnTo>
                  <a:lnTo>
                    <a:pt x="21345" y="13401"/>
                  </a:lnTo>
                  <a:lnTo>
                    <a:pt x="21233" y="13176"/>
                  </a:lnTo>
                  <a:lnTo>
                    <a:pt x="21088" y="12936"/>
                  </a:lnTo>
                  <a:lnTo>
                    <a:pt x="20944" y="12695"/>
                  </a:lnTo>
                  <a:lnTo>
                    <a:pt x="20767" y="12454"/>
                  </a:lnTo>
                  <a:lnTo>
                    <a:pt x="20575" y="12213"/>
                  </a:lnTo>
                  <a:lnTo>
                    <a:pt x="20382" y="11957"/>
                  </a:lnTo>
                  <a:lnTo>
                    <a:pt x="19933" y="11459"/>
                  </a:lnTo>
                  <a:lnTo>
                    <a:pt x="19435" y="10946"/>
                  </a:lnTo>
                  <a:lnTo>
                    <a:pt x="18890" y="10416"/>
                  </a:lnTo>
                  <a:lnTo>
                    <a:pt x="18328" y="9870"/>
                  </a:lnTo>
                  <a:lnTo>
                    <a:pt x="17124" y="8779"/>
                  </a:lnTo>
                  <a:lnTo>
                    <a:pt x="15872" y="7672"/>
                  </a:lnTo>
                  <a:lnTo>
                    <a:pt x="15263" y="7110"/>
                  </a:lnTo>
                  <a:lnTo>
                    <a:pt x="14669" y="6548"/>
                  </a:lnTo>
                  <a:lnTo>
                    <a:pt x="14444" y="6324"/>
                  </a:lnTo>
                  <a:lnTo>
                    <a:pt x="14219" y="6099"/>
                  </a:lnTo>
                  <a:lnTo>
                    <a:pt x="13754" y="5569"/>
                  </a:lnTo>
                  <a:lnTo>
                    <a:pt x="13272" y="4959"/>
                  </a:lnTo>
                  <a:lnTo>
                    <a:pt x="12775" y="4317"/>
                  </a:lnTo>
                  <a:lnTo>
                    <a:pt x="11732" y="2921"/>
                  </a:lnTo>
                  <a:lnTo>
                    <a:pt x="10656" y="1461"/>
                  </a:lnTo>
                  <a:lnTo>
                    <a:pt x="10528" y="1300"/>
                  </a:lnTo>
                  <a:lnTo>
                    <a:pt x="10400" y="1156"/>
                  </a:lnTo>
                  <a:lnTo>
                    <a:pt x="10255" y="1011"/>
                  </a:lnTo>
                  <a:lnTo>
                    <a:pt x="10127" y="883"/>
                  </a:lnTo>
                  <a:lnTo>
                    <a:pt x="9838" y="658"/>
                  </a:lnTo>
                  <a:lnTo>
                    <a:pt x="9533" y="466"/>
                  </a:lnTo>
                  <a:lnTo>
                    <a:pt x="9228" y="305"/>
                  </a:lnTo>
                  <a:lnTo>
                    <a:pt x="8907" y="193"/>
                  </a:lnTo>
                  <a:lnTo>
                    <a:pt x="8570" y="97"/>
                  </a:lnTo>
                  <a:lnTo>
                    <a:pt x="8233" y="32"/>
                  </a:lnTo>
                  <a:lnTo>
                    <a:pt x="7896" y="0"/>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42;p13">
              <a:extLst>
                <a:ext uri="{FF2B5EF4-FFF2-40B4-BE49-F238E27FC236}">
                  <a16:creationId xmlns:a16="http://schemas.microsoft.com/office/drawing/2014/main" id="{51D8BE5C-A146-55FE-F2C2-309F7593D866}"/>
                </a:ext>
              </a:extLst>
            </p:cNvPr>
            <p:cNvSpPr/>
            <p:nvPr/>
          </p:nvSpPr>
          <p:spPr>
            <a:xfrm>
              <a:off x="5552700" y="2729300"/>
              <a:ext cx="496325" cy="1576025"/>
            </a:xfrm>
            <a:custGeom>
              <a:avLst/>
              <a:gdLst/>
              <a:ahLst/>
              <a:cxnLst/>
              <a:rect l="l" t="t" r="r" b="b"/>
              <a:pathLst>
                <a:path w="19853" h="63041" extrusionOk="0">
                  <a:moveTo>
                    <a:pt x="11780" y="0"/>
                  </a:moveTo>
                  <a:lnTo>
                    <a:pt x="3643" y="3419"/>
                  </a:lnTo>
                  <a:lnTo>
                    <a:pt x="4237" y="5120"/>
                  </a:lnTo>
                  <a:lnTo>
                    <a:pt x="4831" y="6805"/>
                  </a:lnTo>
                  <a:lnTo>
                    <a:pt x="5393" y="8522"/>
                  </a:lnTo>
                  <a:lnTo>
                    <a:pt x="5922" y="10224"/>
                  </a:lnTo>
                  <a:lnTo>
                    <a:pt x="6436" y="11941"/>
                  </a:lnTo>
                  <a:lnTo>
                    <a:pt x="6917" y="13658"/>
                  </a:lnTo>
                  <a:lnTo>
                    <a:pt x="7126" y="14525"/>
                  </a:lnTo>
                  <a:lnTo>
                    <a:pt x="7350" y="15391"/>
                  </a:lnTo>
                  <a:lnTo>
                    <a:pt x="7543" y="16258"/>
                  </a:lnTo>
                  <a:lnTo>
                    <a:pt x="7736" y="17125"/>
                  </a:lnTo>
                  <a:lnTo>
                    <a:pt x="7928" y="17991"/>
                  </a:lnTo>
                  <a:lnTo>
                    <a:pt x="8089" y="18858"/>
                  </a:lnTo>
                  <a:lnTo>
                    <a:pt x="8249" y="19724"/>
                  </a:lnTo>
                  <a:lnTo>
                    <a:pt x="8394" y="20607"/>
                  </a:lnTo>
                  <a:lnTo>
                    <a:pt x="8538" y="21474"/>
                  </a:lnTo>
                  <a:lnTo>
                    <a:pt x="8650" y="22356"/>
                  </a:lnTo>
                  <a:lnTo>
                    <a:pt x="8763" y="23239"/>
                  </a:lnTo>
                  <a:lnTo>
                    <a:pt x="8859" y="24122"/>
                  </a:lnTo>
                  <a:lnTo>
                    <a:pt x="8923" y="25005"/>
                  </a:lnTo>
                  <a:lnTo>
                    <a:pt x="8987" y="25887"/>
                  </a:lnTo>
                  <a:lnTo>
                    <a:pt x="9036" y="26770"/>
                  </a:lnTo>
                  <a:lnTo>
                    <a:pt x="9068" y="27653"/>
                  </a:lnTo>
                  <a:lnTo>
                    <a:pt x="9084" y="28551"/>
                  </a:lnTo>
                  <a:lnTo>
                    <a:pt x="9084" y="29434"/>
                  </a:lnTo>
                  <a:lnTo>
                    <a:pt x="9068" y="30333"/>
                  </a:lnTo>
                  <a:lnTo>
                    <a:pt x="9020" y="31231"/>
                  </a:lnTo>
                  <a:lnTo>
                    <a:pt x="8971" y="32098"/>
                  </a:lnTo>
                  <a:lnTo>
                    <a:pt x="8907" y="32965"/>
                  </a:lnTo>
                  <a:lnTo>
                    <a:pt x="8811" y="33831"/>
                  </a:lnTo>
                  <a:lnTo>
                    <a:pt x="8699" y="34698"/>
                  </a:lnTo>
                  <a:lnTo>
                    <a:pt x="8570" y="35549"/>
                  </a:lnTo>
                  <a:lnTo>
                    <a:pt x="8426" y="36399"/>
                  </a:lnTo>
                  <a:lnTo>
                    <a:pt x="8265" y="37234"/>
                  </a:lnTo>
                  <a:lnTo>
                    <a:pt x="8089" y="38084"/>
                  </a:lnTo>
                  <a:lnTo>
                    <a:pt x="7896" y="38903"/>
                  </a:lnTo>
                  <a:lnTo>
                    <a:pt x="7688" y="39737"/>
                  </a:lnTo>
                  <a:lnTo>
                    <a:pt x="7463" y="40556"/>
                  </a:lnTo>
                  <a:lnTo>
                    <a:pt x="7222" y="41390"/>
                  </a:lnTo>
                  <a:lnTo>
                    <a:pt x="6965" y="42193"/>
                  </a:lnTo>
                  <a:lnTo>
                    <a:pt x="6692" y="43011"/>
                  </a:lnTo>
                  <a:lnTo>
                    <a:pt x="6420" y="43814"/>
                  </a:lnTo>
                  <a:lnTo>
                    <a:pt x="6115" y="44616"/>
                  </a:lnTo>
                  <a:lnTo>
                    <a:pt x="5810" y="45419"/>
                  </a:lnTo>
                  <a:lnTo>
                    <a:pt x="5489" y="46221"/>
                  </a:lnTo>
                  <a:lnTo>
                    <a:pt x="5152" y="47008"/>
                  </a:lnTo>
                  <a:lnTo>
                    <a:pt x="4815" y="47794"/>
                  </a:lnTo>
                  <a:lnTo>
                    <a:pt x="4462" y="48580"/>
                  </a:lnTo>
                  <a:lnTo>
                    <a:pt x="4093" y="49367"/>
                  </a:lnTo>
                  <a:lnTo>
                    <a:pt x="3723" y="50153"/>
                  </a:lnTo>
                  <a:lnTo>
                    <a:pt x="3338" y="50923"/>
                  </a:lnTo>
                  <a:lnTo>
                    <a:pt x="2552" y="52480"/>
                  </a:lnTo>
                  <a:lnTo>
                    <a:pt x="1733" y="54005"/>
                  </a:lnTo>
                  <a:lnTo>
                    <a:pt x="883" y="55546"/>
                  </a:lnTo>
                  <a:lnTo>
                    <a:pt x="0" y="57070"/>
                  </a:lnTo>
                  <a:lnTo>
                    <a:pt x="9597" y="63040"/>
                  </a:lnTo>
                  <a:lnTo>
                    <a:pt x="10416" y="61756"/>
                  </a:lnTo>
                  <a:lnTo>
                    <a:pt x="11234" y="60440"/>
                  </a:lnTo>
                  <a:lnTo>
                    <a:pt x="12005" y="59108"/>
                  </a:lnTo>
                  <a:lnTo>
                    <a:pt x="12759" y="57760"/>
                  </a:lnTo>
                  <a:lnTo>
                    <a:pt x="13481" y="56396"/>
                  </a:lnTo>
                  <a:lnTo>
                    <a:pt x="14187" y="55000"/>
                  </a:lnTo>
                  <a:lnTo>
                    <a:pt x="14845" y="53604"/>
                  </a:lnTo>
                  <a:lnTo>
                    <a:pt x="15471" y="52207"/>
                  </a:lnTo>
                  <a:lnTo>
                    <a:pt x="15985" y="50972"/>
                  </a:lnTo>
                  <a:lnTo>
                    <a:pt x="16450" y="49736"/>
                  </a:lnTo>
                  <a:lnTo>
                    <a:pt x="16916" y="48484"/>
                  </a:lnTo>
                  <a:lnTo>
                    <a:pt x="17333" y="47232"/>
                  </a:lnTo>
                  <a:lnTo>
                    <a:pt x="17718" y="45948"/>
                  </a:lnTo>
                  <a:lnTo>
                    <a:pt x="18071" y="44680"/>
                  </a:lnTo>
                  <a:lnTo>
                    <a:pt x="18408" y="43380"/>
                  </a:lnTo>
                  <a:lnTo>
                    <a:pt x="18697" y="42081"/>
                  </a:lnTo>
                  <a:lnTo>
                    <a:pt x="18970" y="40781"/>
                  </a:lnTo>
                  <a:lnTo>
                    <a:pt x="19195" y="39465"/>
                  </a:lnTo>
                  <a:lnTo>
                    <a:pt x="19387" y="38149"/>
                  </a:lnTo>
                  <a:lnTo>
                    <a:pt x="19548" y="36833"/>
                  </a:lnTo>
                  <a:lnTo>
                    <a:pt x="19676" y="35500"/>
                  </a:lnTo>
                  <a:lnTo>
                    <a:pt x="19772" y="34168"/>
                  </a:lnTo>
                  <a:lnTo>
                    <a:pt x="19836" y="32836"/>
                  </a:lnTo>
                  <a:lnTo>
                    <a:pt x="19853" y="31504"/>
                  </a:lnTo>
                  <a:lnTo>
                    <a:pt x="19853" y="30718"/>
                  </a:lnTo>
                  <a:lnTo>
                    <a:pt x="19836" y="29948"/>
                  </a:lnTo>
                  <a:lnTo>
                    <a:pt x="19804" y="29161"/>
                  </a:lnTo>
                  <a:lnTo>
                    <a:pt x="19772" y="28391"/>
                  </a:lnTo>
                  <a:lnTo>
                    <a:pt x="19724" y="27620"/>
                  </a:lnTo>
                  <a:lnTo>
                    <a:pt x="19660" y="26834"/>
                  </a:lnTo>
                  <a:lnTo>
                    <a:pt x="19596" y="26064"/>
                  </a:lnTo>
                  <a:lnTo>
                    <a:pt x="19515" y="25293"/>
                  </a:lnTo>
                  <a:lnTo>
                    <a:pt x="19419" y="24523"/>
                  </a:lnTo>
                  <a:lnTo>
                    <a:pt x="19323" y="23753"/>
                  </a:lnTo>
                  <a:lnTo>
                    <a:pt x="19211" y="22982"/>
                  </a:lnTo>
                  <a:lnTo>
                    <a:pt x="19098" y="22212"/>
                  </a:lnTo>
                  <a:lnTo>
                    <a:pt x="18825" y="20687"/>
                  </a:lnTo>
                  <a:lnTo>
                    <a:pt x="18520" y="19163"/>
                  </a:lnTo>
                  <a:lnTo>
                    <a:pt x="18167" y="17654"/>
                  </a:lnTo>
                  <a:lnTo>
                    <a:pt x="17798" y="16146"/>
                  </a:lnTo>
                  <a:lnTo>
                    <a:pt x="17381" y="14653"/>
                  </a:lnTo>
                  <a:lnTo>
                    <a:pt x="16948" y="13160"/>
                  </a:lnTo>
                  <a:lnTo>
                    <a:pt x="16482" y="11684"/>
                  </a:lnTo>
                  <a:lnTo>
                    <a:pt x="15985" y="10224"/>
                  </a:lnTo>
                  <a:lnTo>
                    <a:pt x="15455" y="8763"/>
                  </a:lnTo>
                  <a:lnTo>
                    <a:pt x="14909" y="7319"/>
                  </a:lnTo>
                  <a:lnTo>
                    <a:pt x="14171" y="5457"/>
                  </a:lnTo>
                  <a:lnTo>
                    <a:pt x="13401" y="3627"/>
                  </a:lnTo>
                  <a:lnTo>
                    <a:pt x="12598" y="1798"/>
                  </a:lnTo>
                  <a:lnTo>
                    <a:pt x="11780" y="0"/>
                  </a:lnTo>
                  <a:close/>
                </a:path>
              </a:pathLst>
            </a:custGeom>
            <a:solidFill>
              <a:srgbClr val="CD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3;p13">
              <a:extLst>
                <a:ext uri="{FF2B5EF4-FFF2-40B4-BE49-F238E27FC236}">
                  <a16:creationId xmlns:a16="http://schemas.microsoft.com/office/drawing/2014/main" id="{1050080A-7F0B-51A1-FF7E-62A530517EC0}"/>
                </a:ext>
              </a:extLst>
            </p:cNvPr>
            <p:cNvSpPr/>
            <p:nvPr/>
          </p:nvSpPr>
          <p:spPr>
            <a:xfrm>
              <a:off x="5378550" y="2338100"/>
              <a:ext cx="787625" cy="1174800"/>
            </a:xfrm>
            <a:custGeom>
              <a:avLst/>
              <a:gdLst/>
              <a:ahLst/>
              <a:cxnLst/>
              <a:rect l="l" t="t" r="r" b="b"/>
              <a:pathLst>
                <a:path w="31505" h="46992" extrusionOk="0">
                  <a:moveTo>
                    <a:pt x="20784" y="1"/>
                  </a:moveTo>
                  <a:lnTo>
                    <a:pt x="20704" y="883"/>
                  </a:lnTo>
                  <a:lnTo>
                    <a:pt x="20608" y="1782"/>
                  </a:lnTo>
                  <a:lnTo>
                    <a:pt x="20495" y="2665"/>
                  </a:lnTo>
                  <a:lnTo>
                    <a:pt x="20383" y="3564"/>
                  </a:lnTo>
                  <a:lnTo>
                    <a:pt x="20238" y="4446"/>
                  </a:lnTo>
                  <a:lnTo>
                    <a:pt x="20094" y="5329"/>
                  </a:lnTo>
                  <a:lnTo>
                    <a:pt x="19934" y="6212"/>
                  </a:lnTo>
                  <a:lnTo>
                    <a:pt x="19757" y="7094"/>
                  </a:lnTo>
                  <a:lnTo>
                    <a:pt x="19564" y="7977"/>
                  </a:lnTo>
                  <a:lnTo>
                    <a:pt x="19356" y="8860"/>
                  </a:lnTo>
                  <a:lnTo>
                    <a:pt x="19131" y="9726"/>
                  </a:lnTo>
                  <a:lnTo>
                    <a:pt x="18906" y="10593"/>
                  </a:lnTo>
                  <a:lnTo>
                    <a:pt x="18666" y="11460"/>
                  </a:lnTo>
                  <a:lnTo>
                    <a:pt x="18409" y="12326"/>
                  </a:lnTo>
                  <a:lnTo>
                    <a:pt x="18136" y="13193"/>
                  </a:lnTo>
                  <a:lnTo>
                    <a:pt x="17847" y="14044"/>
                  </a:lnTo>
                  <a:lnTo>
                    <a:pt x="17542" y="14894"/>
                  </a:lnTo>
                  <a:lnTo>
                    <a:pt x="17237" y="15745"/>
                  </a:lnTo>
                  <a:lnTo>
                    <a:pt x="16916" y="16579"/>
                  </a:lnTo>
                  <a:lnTo>
                    <a:pt x="16579" y="17414"/>
                  </a:lnTo>
                  <a:lnTo>
                    <a:pt x="16226" y="18248"/>
                  </a:lnTo>
                  <a:lnTo>
                    <a:pt x="15857" y="19067"/>
                  </a:lnTo>
                  <a:lnTo>
                    <a:pt x="15488" y="19885"/>
                  </a:lnTo>
                  <a:lnTo>
                    <a:pt x="15103" y="20704"/>
                  </a:lnTo>
                  <a:lnTo>
                    <a:pt x="14702" y="21506"/>
                  </a:lnTo>
                  <a:lnTo>
                    <a:pt x="14284" y="22309"/>
                  </a:lnTo>
                  <a:lnTo>
                    <a:pt x="13867" y="23111"/>
                  </a:lnTo>
                  <a:lnTo>
                    <a:pt x="13418" y="23898"/>
                  </a:lnTo>
                  <a:lnTo>
                    <a:pt x="12968" y="24668"/>
                  </a:lnTo>
                  <a:lnTo>
                    <a:pt x="12503" y="25438"/>
                  </a:lnTo>
                  <a:lnTo>
                    <a:pt x="12021" y="26209"/>
                  </a:lnTo>
                  <a:lnTo>
                    <a:pt x="11540" y="26963"/>
                  </a:lnTo>
                  <a:lnTo>
                    <a:pt x="10754" y="28215"/>
                  </a:lnTo>
                  <a:lnTo>
                    <a:pt x="9887" y="29402"/>
                  </a:lnTo>
                  <a:lnTo>
                    <a:pt x="9486" y="29980"/>
                  </a:lnTo>
                  <a:lnTo>
                    <a:pt x="9020" y="30606"/>
                  </a:lnTo>
                  <a:lnTo>
                    <a:pt x="8555" y="31232"/>
                  </a:lnTo>
                  <a:lnTo>
                    <a:pt x="8122" y="31777"/>
                  </a:lnTo>
                  <a:lnTo>
                    <a:pt x="6966" y="33222"/>
                  </a:lnTo>
                  <a:lnTo>
                    <a:pt x="6116" y="34201"/>
                  </a:lnTo>
                  <a:lnTo>
                    <a:pt x="5249" y="35180"/>
                  </a:lnTo>
                  <a:lnTo>
                    <a:pt x="4783" y="35709"/>
                  </a:lnTo>
                  <a:lnTo>
                    <a:pt x="4254" y="36287"/>
                  </a:lnTo>
                  <a:lnTo>
                    <a:pt x="3227" y="37363"/>
                  </a:lnTo>
                  <a:lnTo>
                    <a:pt x="2842" y="37780"/>
                  </a:lnTo>
                  <a:lnTo>
                    <a:pt x="2440" y="38181"/>
                  </a:lnTo>
                  <a:lnTo>
                    <a:pt x="1638" y="38951"/>
                  </a:lnTo>
                  <a:lnTo>
                    <a:pt x="819" y="39722"/>
                  </a:lnTo>
                  <a:lnTo>
                    <a:pt x="1" y="40508"/>
                  </a:lnTo>
                  <a:lnTo>
                    <a:pt x="5345" y="46992"/>
                  </a:lnTo>
                  <a:lnTo>
                    <a:pt x="6661" y="45949"/>
                  </a:lnTo>
                  <a:lnTo>
                    <a:pt x="7977" y="44905"/>
                  </a:lnTo>
                  <a:lnTo>
                    <a:pt x="8603" y="44392"/>
                  </a:lnTo>
                  <a:lnTo>
                    <a:pt x="9261" y="43814"/>
                  </a:lnTo>
                  <a:lnTo>
                    <a:pt x="9935" y="43220"/>
                  </a:lnTo>
                  <a:lnTo>
                    <a:pt x="10529" y="42691"/>
                  </a:lnTo>
                  <a:lnTo>
                    <a:pt x="11155" y="42129"/>
                  </a:lnTo>
                  <a:lnTo>
                    <a:pt x="11781" y="41551"/>
                  </a:lnTo>
                  <a:lnTo>
                    <a:pt x="12984" y="40364"/>
                  </a:lnTo>
                  <a:lnTo>
                    <a:pt x="13899" y="39465"/>
                  </a:lnTo>
                  <a:lnTo>
                    <a:pt x="15328" y="37892"/>
                  </a:lnTo>
                  <a:lnTo>
                    <a:pt x="15873" y="37298"/>
                  </a:lnTo>
                  <a:lnTo>
                    <a:pt x="16467" y="36624"/>
                  </a:lnTo>
                  <a:lnTo>
                    <a:pt x="17558" y="35324"/>
                  </a:lnTo>
                  <a:lnTo>
                    <a:pt x="18650" y="34008"/>
                  </a:lnTo>
                  <a:lnTo>
                    <a:pt x="19677" y="32628"/>
                  </a:lnTo>
                  <a:lnTo>
                    <a:pt x="20303" y="31761"/>
                  </a:lnTo>
                  <a:lnTo>
                    <a:pt x="20929" y="30879"/>
                  </a:lnTo>
                  <a:lnTo>
                    <a:pt x="21538" y="29980"/>
                  </a:lnTo>
                  <a:lnTo>
                    <a:pt x="22132" y="29065"/>
                  </a:lnTo>
                  <a:lnTo>
                    <a:pt x="22726" y="28150"/>
                  </a:lnTo>
                  <a:lnTo>
                    <a:pt x="23288" y="27220"/>
                  </a:lnTo>
                  <a:lnTo>
                    <a:pt x="23849" y="26289"/>
                  </a:lnTo>
                  <a:lnTo>
                    <a:pt x="24379" y="25342"/>
                  </a:lnTo>
                  <a:lnTo>
                    <a:pt x="24893" y="24379"/>
                  </a:lnTo>
                  <a:lnTo>
                    <a:pt x="25406" y="23416"/>
                  </a:lnTo>
                  <a:lnTo>
                    <a:pt x="25888" y="22453"/>
                  </a:lnTo>
                  <a:lnTo>
                    <a:pt x="26369" y="21458"/>
                  </a:lnTo>
                  <a:lnTo>
                    <a:pt x="26819" y="20479"/>
                  </a:lnTo>
                  <a:lnTo>
                    <a:pt x="27252" y="19484"/>
                  </a:lnTo>
                  <a:lnTo>
                    <a:pt x="27669" y="18473"/>
                  </a:lnTo>
                  <a:lnTo>
                    <a:pt x="28070" y="17462"/>
                  </a:lnTo>
                  <a:lnTo>
                    <a:pt x="28439" y="16451"/>
                  </a:lnTo>
                  <a:lnTo>
                    <a:pt x="28809" y="15424"/>
                  </a:lnTo>
                  <a:lnTo>
                    <a:pt x="29146" y="14381"/>
                  </a:lnTo>
                  <a:lnTo>
                    <a:pt x="29467" y="13353"/>
                  </a:lnTo>
                  <a:lnTo>
                    <a:pt x="29755" y="12294"/>
                  </a:lnTo>
                  <a:lnTo>
                    <a:pt x="30028" y="11251"/>
                  </a:lnTo>
                  <a:lnTo>
                    <a:pt x="30285" y="10192"/>
                  </a:lnTo>
                  <a:lnTo>
                    <a:pt x="30510" y="9133"/>
                  </a:lnTo>
                  <a:lnTo>
                    <a:pt x="30718" y="8073"/>
                  </a:lnTo>
                  <a:lnTo>
                    <a:pt x="30911" y="6998"/>
                  </a:lnTo>
                  <a:lnTo>
                    <a:pt x="31071" y="5923"/>
                  </a:lnTo>
                  <a:lnTo>
                    <a:pt x="31216" y="4831"/>
                  </a:lnTo>
                  <a:lnTo>
                    <a:pt x="31328" y="3756"/>
                  </a:lnTo>
                  <a:lnTo>
                    <a:pt x="31408" y="2665"/>
                  </a:lnTo>
                  <a:lnTo>
                    <a:pt x="31473" y="1574"/>
                  </a:lnTo>
                  <a:lnTo>
                    <a:pt x="31505" y="482"/>
                  </a:lnTo>
                  <a:lnTo>
                    <a:pt x="20784" y="1"/>
                  </a:lnTo>
                  <a:close/>
                </a:path>
              </a:pathLst>
            </a:custGeom>
            <a:solidFill>
              <a:srgbClr val="F8B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4;p13">
              <a:extLst>
                <a:ext uri="{FF2B5EF4-FFF2-40B4-BE49-F238E27FC236}">
                  <a16:creationId xmlns:a16="http://schemas.microsoft.com/office/drawing/2014/main" id="{2CDBBAD5-A4ED-7587-AE45-0377BF1D87C1}"/>
                </a:ext>
              </a:extLst>
            </p:cNvPr>
            <p:cNvSpPr/>
            <p:nvPr/>
          </p:nvSpPr>
          <p:spPr>
            <a:xfrm>
              <a:off x="5605250" y="1502350"/>
              <a:ext cx="374375" cy="393225"/>
            </a:xfrm>
            <a:custGeom>
              <a:avLst/>
              <a:gdLst/>
              <a:ahLst/>
              <a:cxnLst/>
              <a:rect l="l" t="t" r="r" b="b"/>
              <a:pathLst>
                <a:path w="14975" h="15729" extrusionOk="0">
                  <a:moveTo>
                    <a:pt x="7913" y="1"/>
                  </a:moveTo>
                  <a:lnTo>
                    <a:pt x="7560" y="17"/>
                  </a:lnTo>
                  <a:lnTo>
                    <a:pt x="7222" y="33"/>
                  </a:lnTo>
                  <a:lnTo>
                    <a:pt x="6869" y="81"/>
                  </a:lnTo>
                  <a:lnTo>
                    <a:pt x="6516" y="145"/>
                  </a:lnTo>
                  <a:lnTo>
                    <a:pt x="6163" y="242"/>
                  </a:lnTo>
                  <a:lnTo>
                    <a:pt x="5810" y="354"/>
                  </a:lnTo>
                  <a:lnTo>
                    <a:pt x="5441" y="498"/>
                  </a:lnTo>
                  <a:lnTo>
                    <a:pt x="5088" y="675"/>
                  </a:lnTo>
                  <a:lnTo>
                    <a:pt x="4719" y="868"/>
                  </a:lnTo>
                  <a:lnTo>
                    <a:pt x="4350" y="1092"/>
                  </a:lnTo>
                  <a:lnTo>
                    <a:pt x="3997" y="1333"/>
                  </a:lnTo>
                  <a:lnTo>
                    <a:pt x="3628" y="1606"/>
                  </a:lnTo>
                  <a:lnTo>
                    <a:pt x="3258" y="1911"/>
                  </a:lnTo>
                  <a:lnTo>
                    <a:pt x="2873" y="2264"/>
                  </a:lnTo>
                  <a:lnTo>
                    <a:pt x="2504" y="2633"/>
                  </a:lnTo>
                  <a:lnTo>
                    <a:pt x="2167" y="2986"/>
                  </a:lnTo>
                  <a:lnTo>
                    <a:pt x="1862" y="3355"/>
                  </a:lnTo>
                  <a:lnTo>
                    <a:pt x="1573" y="3724"/>
                  </a:lnTo>
                  <a:lnTo>
                    <a:pt x="1317" y="4093"/>
                  </a:lnTo>
                  <a:lnTo>
                    <a:pt x="1076" y="4479"/>
                  </a:lnTo>
                  <a:lnTo>
                    <a:pt x="867" y="4848"/>
                  </a:lnTo>
                  <a:lnTo>
                    <a:pt x="691" y="5217"/>
                  </a:lnTo>
                  <a:lnTo>
                    <a:pt x="530" y="5602"/>
                  </a:lnTo>
                  <a:lnTo>
                    <a:pt x="386" y="5987"/>
                  </a:lnTo>
                  <a:lnTo>
                    <a:pt x="273" y="6356"/>
                  </a:lnTo>
                  <a:lnTo>
                    <a:pt x="177" y="6741"/>
                  </a:lnTo>
                  <a:lnTo>
                    <a:pt x="97" y="7111"/>
                  </a:lnTo>
                  <a:lnTo>
                    <a:pt x="49" y="7480"/>
                  </a:lnTo>
                  <a:lnTo>
                    <a:pt x="17" y="7865"/>
                  </a:lnTo>
                  <a:lnTo>
                    <a:pt x="1" y="8234"/>
                  </a:lnTo>
                  <a:lnTo>
                    <a:pt x="17" y="8587"/>
                  </a:lnTo>
                  <a:lnTo>
                    <a:pt x="33" y="8956"/>
                  </a:lnTo>
                  <a:lnTo>
                    <a:pt x="81" y="9309"/>
                  </a:lnTo>
                  <a:lnTo>
                    <a:pt x="145" y="9662"/>
                  </a:lnTo>
                  <a:lnTo>
                    <a:pt x="225" y="10015"/>
                  </a:lnTo>
                  <a:lnTo>
                    <a:pt x="321" y="10369"/>
                  </a:lnTo>
                  <a:lnTo>
                    <a:pt x="434" y="10706"/>
                  </a:lnTo>
                  <a:lnTo>
                    <a:pt x="562" y="11027"/>
                  </a:lnTo>
                  <a:lnTo>
                    <a:pt x="707" y="11348"/>
                  </a:lnTo>
                  <a:lnTo>
                    <a:pt x="867" y="11668"/>
                  </a:lnTo>
                  <a:lnTo>
                    <a:pt x="1044" y="11973"/>
                  </a:lnTo>
                  <a:lnTo>
                    <a:pt x="1236" y="12278"/>
                  </a:lnTo>
                  <a:lnTo>
                    <a:pt x="1429" y="12567"/>
                  </a:lnTo>
                  <a:lnTo>
                    <a:pt x="1654" y="12856"/>
                  </a:lnTo>
                  <a:lnTo>
                    <a:pt x="1878" y="13113"/>
                  </a:lnTo>
                  <a:lnTo>
                    <a:pt x="2119" y="13386"/>
                  </a:lnTo>
                  <a:lnTo>
                    <a:pt x="2360" y="13626"/>
                  </a:lnTo>
                  <a:lnTo>
                    <a:pt x="2633" y="13867"/>
                  </a:lnTo>
                  <a:lnTo>
                    <a:pt x="2905" y="14092"/>
                  </a:lnTo>
                  <a:lnTo>
                    <a:pt x="3178" y="14301"/>
                  </a:lnTo>
                  <a:lnTo>
                    <a:pt x="3483" y="14509"/>
                  </a:lnTo>
                  <a:lnTo>
                    <a:pt x="3772" y="14702"/>
                  </a:lnTo>
                  <a:lnTo>
                    <a:pt x="4093" y="14862"/>
                  </a:lnTo>
                  <a:lnTo>
                    <a:pt x="4398" y="15023"/>
                  </a:lnTo>
                  <a:lnTo>
                    <a:pt x="4735" y="15167"/>
                  </a:lnTo>
                  <a:lnTo>
                    <a:pt x="5056" y="15296"/>
                  </a:lnTo>
                  <a:lnTo>
                    <a:pt x="5409" y="15408"/>
                  </a:lnTo>
                  <a:lnTo>
                    <a:pt x="5746" y="15504"/>
                  </a:lnTo>
                  <a:lnTo>
                    <a:pt x="6099" y="15584"/>
                  </a:lnTo>
                  <a:lnTo>
                    <a:pt x="6452" y="15649"/>
                  </a:lnTo>
                  <a:lnTo>
                    <a:pt x="6821" y="15697"/>
                  </a:lnTo>
                  <a:lnTo>
                    <a:pt x="7174" y="15729"/>
                  </a:lnTo>
                  <a:lnTo>
                    <a:pt x="7543" y="15729"/>
                  </a:lnTo>
                  <a:lnTo>
                    <a:pt x="7929" y="15713"/>
                  </a:lnTo>
                  <a:lnTo>
                    <a:pt x="8298" y="15681"/>
                  </a:lnTo>
                  <a:lnTo>
                    <a:pt x="8667" y="15633"/>
                  </a:lnTo>
                  <a:lnTo>
                    <a:pt x="9052" y="15552"/>
                  </a:lnTo>
                  <a:lnTo>
                    <a:pt x="9437" y="15472"/>
                  </a:lnTo>
                  <a:lnTo>
                    <a:pt x="9806" y="15344"/>
                  </a:lnTo>
                  <a:lnTo>
                    <a:pt x="10192" y="15215"/>
                  </a:lnTo>
                  <a:lnTo>
                    <a:pt x="10577" y="15055"/>
                  </a:lnTo>
                  <a:lnTo>
                    <a:pt x="10962" y="14862"/>
                  </a:lnTo>
                  <a:lnTo>
                    <a:pt x="11331" y="14654"/>
                  </a:lnTo>
                  <a:lnTo>
                    <a:pt x="11716" y="14429"/>
                  </a:lnTo>
                  <a:lnTo>
                    <a:pt x="12085" y="14172"/>
                  </a:lnTo>
                  <a:lnTo>
                    <a:pt x="12454" y="13883"/>
                  </a:lnTo>
                  <a:lnTo>
                    <a:pt x="12824" y="13578"/>
                  </a:lnTo>
                  <a:lnTo>
                    <a:pt x="13096" y="13322"/>
                  </a:lnTo>
                  <a:lnTo>
                    <a:pt x="13353" y="13065"/>
                  </a:lnTo>
                  <a:lnTo>
                    <a:pt x="13594" y="12792"/>
                  </a:lnTo>
                  <a:lnTo>
                    <a:pt x="13803" y="12503"/>
                  </a:lnTo>
                  <a:lnTo>
                    <a:pt x="13995" y="12214"/>
                  </a:lnTo>
                  <a:lnTo>
                    <a:pt x="14172" y="11909"/>
                  </a:lnTo>
                  <a:lnTo>
                    <a:pt x="14332" y="11604"/>
                  </a:lnTo>
                  <a:lnTo>
                    <a:pt x="14477" y="11283"/>
                  </a:lnTo>
                  <a:lnTo>
                    <a:pt x="14589" y="10962"/>
                  </a:lnTo>
                  <a:lnTo>
                    <a:pt x="14701" y="10641"/>
                  </a:lnTo>
                  <a:lnTo>
                    <a:pt x="14781" y="10304"/>
                  </a:lnTo>
                  <a:lnTo>
                    <a:pt x="14862" y="9967"/>
                  </a:lnTo>
                  <a:lnTo>
                    <a:pt x="14910" y="9614"/>
                  </a:lnTo>
                  <a:lnTo>
                    <a:pt x="14942" y="9277"/>
                  </a:lnTo>
                  <a:lnTo>
                    <a:pt x="14974" y="8924"/>
                  </a:lnTo>
                  <a:lnTo>
                    <a:pt x="14974" y="8571"/>
                  </a:lnTo>
                  <a:lnTo>
                    <a:pt x="14974" y="8218"/>
                  </a:lnTo>
                  <a:lnTo>
                    <a:pt x="14942" y="7865"/>
                  </a:lnTo>
                  <a:lnTo>
                    <a:pt x="14910" y="7512"/>
                  </a:lnTo>
                  <a:lnTo>
                    <a:pt x="14862" y="7175"/>
                  </a:lnTo>
                  <a:lnTo>
                    <a:pt x="14798" y="6822"/>
                  </a:lnTo>
                  <a:lnTo>
                    <a:pt x="14717" y="6469"/>
                  </a:lnTo>
                  <a:lnTo>
                    <a:pt x="14621" y="6116"/>
                  </a:lnTo>
                  <a:lnTo>
                    <a:pt x="14509" y="5779"/>
                  </a:lnTo>
                  <a:lnTo>
                    <a:pt x="14396" y="5442"/>
                  </a:lnTo>
                  <a:lnTo>
                    <a:pt x="14268" y="5105"/>
                  </a:lnTo>
                  <a:lnTo>
                    <a:pt x="14123" y="4767"/>
                  </a:lnTo>
                  <a:lnTo>
                    <a:pt x="13963" y="4447"/>
                  </a:lnTo>
                  <a:lnTo>
                    <a:pt x="13803" y="4126"/>
                  </a:lnTo>
                  <a:lnTo>
                    <a:pt x="13626" y="3821"/>
                  </a:lnTo>
                  <a:lnTo>
                    <a:pt x="13433" y="3516"/>
                  </a:lnTo>
                  <a:lnTo>
                    <a:pt x="13241" y="3211"/>
                  </a:lnTo>
                  <a:lnTo>
                    <a:pt x="13032" y="2922"/>
                  </a:lnTo>
                  <a:lnTo>
                    <a:pt x="12824" y="2649"/>
                  </a:lnTo>
                  <a:lnTo>
                    <a:pt x="12583" y="2376"/>
                  </a:lnTo>
                  <a:lnTo>
                    <a:pt x="12358" y="2119"/>
                  </a:lnTo>
                  <a:lnTo>
                    <a:pt x="12101" y="1879"/>
                  </a:lnTo>
                  <a:lnTo>
                    <a:pt x="11861" y="1654"/>
                  </a:lnTo>
                  <a:lnTo>
                    <a:pt x="11588" y="1429"/>
                  </a:lnTo>
                  <a:lnTo>
                    <a:pt x="11315" y="1221"/>
                  </a:lnTo>
                  <a:lnTo>
                    <a:pt x="11042" y="1028"/>
                  </a:lnTo>
                  <a:lnTo>
                    <a:pt x="10753" y="852"/>
                  </a:lnTo>
                  <a:lnTo>
                    <a:pt x="10464" y="691"/>
                  </a:lnTo>
                  <a:lnTo>
                    <a:pt x="10159" y="547"/>
                  </a:lnTo>
                  <a:lnTo>
                    <a:pt x="9854" y="402"/>
                  </a:lnTo>
                  <a:lnTo>
                    <a:pt x="9550" y="290"/>
                  </a:lnTo>
                  <a:lnTo>
                    <a:pt x="9229" y="194"/>
                  </a:lnTo>
                  <a:lnTo>
                    <a:pt x="8908" y="113"/>
                  </a:lnTo>
                  <a:lnTo>
                    <a:pt x="8587" y="65"/>
                  </a:lnTo>
                  <a:lnTo>
                    <a:pt x="8250" y="17"/>
                  </a:lnTo>
                  <a:lnTo>
                    <a:pt x="7913"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p13">
              <a:extLst>
                <a:ext uri="{FF2B5EF4-FFF2-40B4-BE49-F238E27FC236}">
                  <a16:creationId xmlns:a16="http://schemas.microsoft.com/office/drawing/2014/main" id="{48384246-5B81-865F-BA61-57E64FF06726}"/>
                </a:ext>
              </a:extLst>
            </p:cNvPr>
            <p:cNvSpPr/>
            <p:nvPr/>
          </p:nvSpPr>
          <p:spPr>
            <a:xfrm>
              <a:off x="5557500" y="1479100"/>
              <a:ext cx="431350" cy="359100"/>
            </a:xfrm>
            <a:custGeom>
              <a:avLst/>
              <a:gdLst/>
              <a:ahLst/>
              <a:cxnLst/>
              <a:rect l="l" t="t" r="r" b="b"/>
              <a:pathLst>
                <a:path w="17254" h="14364" extrusionOk="0">
                  <a:moveTo>
                    <a:pt x="9100" y="0"/>
                  </a:moveTo>
                  <a:lnTo>
                    <a:pt x="8635" y="32"/>
                  </a:lnTo>
                  <a:lnTo>
                    <a:pt x="8170" y="96"/>
                  </a:lnTo>
                  <a:lnTo>
                    <a:pt x="7720" y="209"/>
                  </a:lnTo>
                  <a:lnTo>
                    <a:pt x="7271" y="353"/>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close/>
                </a:path>
              </a:pathLst>
            </a:custGeom>
            <a:solidFill>
              <a:srgbClr val="108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6;p13">
              <a:extLst>
                <a:ext uri="{FF2B5EF4-FFF2-40B4-BE49-F238E27FC236}">
                  <a16:creationId xmlns:a16="http://schemas.microsoft.com/office/drawing/2014/main" id="{35BA4851-C5B9-4947-DB18-5F726FF4E65C}"/>
                </a:ext>
              </a:extLst>
            </p:cNvPr>
            <p:cNvSpPr/>
            <p:nvPr/>
          </p:nvSpPr>
          <p:spPr>
            <a:xfrm>
              <a:off x="5557500" y="1479100"/>
              <a:ext cx="431350" cy="359100"/>
            </a:xfrm>
            <a:custGeom>
              <a:avLst/>
              <a:gdLst/>
              <a:ahLst/>
              <a:cxnLst/>
              <a:rect l="l" t="t" r="r" b="b"/>
              <a:pathLst>
                <a:path w="17254" h="14364" fill="none" extrusionOk="0">
                  <a:moveTo>
                    <a:pt x="15921" y="13481"/>
                  </a:moveTo>
                  <a:lnTo>
                    <a:pt x="15921" y="13481"/>
                  </a:lnTo>
                  <a:lnTo>
                    <a:pt x="16242" y="12791"/>
                  </a:lnTo>
                  <a:lnTo>
                    <a:pt x="16403" y="12438"/>
                  </a:lnTo>
                  <a:lnTo>
                    <a:pt x="16531" y="12085"/>
                  </a:lnTo>
                  <a:lnTo>
                    <a:pt x="16659" y="11732"/>
                  </a:lnTo>
                  <a:lnTo>
                    <a:pt x="16788" y="11379"/>
                  </a:lnTo>
                  <a:lnTo>
                    <a:pt x="16884" y="11010"/>
                  </a:lnTo>
                  <a:lnTo>
                    <a:pt x="16980" y="10641"/>
                  </a:lnTo>
                  <a:lnTo>
                    <a:pt x="17061" y="10287"/>
                  </a:lnTo>
                  <a:lnTo>
                    <a:pt x="17125" y="9918"/>
                  </a:lnTo>
                  <a:lnTo>
                    <a:pt x="17189" y="9533"/>
                  </a:lnTo>
                  <a:lnTo>
                    <a:pt x="17221" y="9164"/>
                  </a:lnTo>
                  <a:lnTo>
                    <a:pt x="17253" y="8795"/>
                  </a:lnTo>
                  <a:lnTo>
                    <a:pt x="17253" y="8426"/>
                  </a:lnTo>
                  <a:lnTo>
                    <a:pt x="17253" y="8041"/>
                  </a:lnTo>
                  <a:lnTo>
                    <a:pt x="17221" y="7671"/>
                  </a:lnTo>
                  <a:lnTo>
                    <a:pt x="17221" y="7671"/>
                  </a:lnTo>
                  <a:lnTo>
                    <a:pt x="17189" y="7286"/>
                  </a:lnTo>
                  <a:lnTo>
                    <a:pt x="17125" y="6917"/>
                  </a:lnTo>
                  <a:lnTo>
                    <a:pt x="17045" y="6532"/>
                  </a:lnTo>
                  <a:lnTo>
                    <a:pt x="16932" y="6163"/>
                  </a:lnTo>
                  <a:lnTo>
                    <a:pt x="16820" y="5794"/>
                  </a:lnTo>
                  <a:lnTo>
                    <a:pt x="16675" y="5425"/>
                  </a:lnTo>
                  <a:lnTo>
                    <a:pt x="16531" y="5072"/>
                  </a:lnTo>
                  <a:lnTo>
                    <a:pt x="16354" y="4718"/>
                  </a:lnTo>
                  <a:lnTo>
                    <a:pt x="16178" y="4365"/>
                  </a:lnTo>
                  <a:lnTo>
                    <a:pt x="15969" y="4028"/>
                  </a:lnTo>
                  <a:lnTo>
                    <a:pt x="15761" y="3707"/>
                  </a:lnTo>
                  <a:lnTo>
                    <a:pt x="15520" y="3386"/>
                  </a:lnTo>
                  <a:lnTo>
                    <a:pt x="15279" y="3082"/>
                  </a:lnTo>
                  <a:lnTo>
                    <a:pt x="15022" y="2793"/>
                  </a:lnTo>
                  <a:lnTo>
                    <a:pt x="14766" y="2520"/>
                  </a:lnTo>
                  <a:lnTo>
                    <a:pt x="14477" y="2263"/>
                  </a:lnTo>
                  <a:lnTo>
                    <a:pt x="14477" y="2263"/>
                  </a:lnTo>
                  <a:lnTo>
                    <a:pt x="13979" y="1846"/>
                  </a:lnTo>
                  <a:lnTo>
                    <a:pt x="13466" y="1477"/>
                  </a:lnTo>
                  <a:lnTo>
                    <a:pt x="12968" y="1140"/>
                  </a:lnTo>
                  <a:lnTo>
                    <a:pt x="12471" y="851"/>
                  </a:lnTo>
                  <a:lnTo>
                    <a:pt x="11973" y="610"/>
                  </a:lnTo>
                  <a:lnTo>
                    <a:pt x="11492" y="401"/>
                  </a:lnTo>
                  <a:lnTo>
                    <a:pt x="10994" y="241"/>
                  </a:lnTo>
                  <a:lnTo>
                    <a:pt x="10513" y="129"/>
                  </a:lnTo>
                  <a:lnTo>
                    <a:pt x="10031" y="48"/>
                  </a:lnTo>
                  <a:lnTo>
                    <a:pt x="9566" y="0"/>
                  </a:lnTo>
                  <a:lnTo>
                    <a:pt x="9100" y="0"/>
                  </a:lnTo>
                  <a:lnTo>
                    <a:pt x="8635" y="32"/>
                  </a:lnTo>
                  <a:lnTo>
                    <a:pt x="8170" y="96"/>
                  </a:lnTo>
                  <a:lnTo>
                    <a:pt x="7720" y="209"/>
                  </a:lnTo>
                  <a:lnTo>
                    <a:pt x="7271" y="353"/>
                  </a:lnTo>
                  <a:lnTo>
                    <a:pt x="6838" y="530"/>
                  </a:lnTo>
                  <a:lnTo>
                    <a:pt x="6838" y="530"/>
                  </a:lnTo>
                  <a:lnTo>
                    <a:pt x="5473" y="1156"/>
                  </a:lnTo>
                  <a:lnTo>
                    <a:pt x="4270" y="1733"/>
                  </a:lnTo>
                  <a:lnTo>
                    <a:pt x="3243" y="2263"/>
                  </a:lnTo>
                  <a:lnTo>
                    <a:pt x="2777" y="2520"/>
                  </a:lnTo>
                  <a:lnTo>
                    <a:pt x="2360" y="2761"/>
                  </a:lnTo>
                  <a:lnTo>
                    <a:pt x="1991" y="3001"/>
                  </a:lnTo>
                  <a:lnTo>
                    <a:pt x="1638" y="3226"/>
                  </a:lnTo>
                  <a:lnTo>
                    <a:pt x="1333" y="3451"/>
                  </a:lnTo>
                  <a:lnTo>
                    <a:pt x="1060" y="3659"/>
                  </a:lnTo>
                  <a:lnTo>
                    <a:pt x="819" y="3868"/>
                  </a:lnTo>
                  <a:lnTo>
                    <a:pt x="611" y="4077"/>
                  </a:lnTo>
                  <a:lnTo>
                    <a:pt x="434" y="4269"/>
                  </a:lnTo>
                  <a:lnTo>
                    <a:pt x="290" y="4462"/>
                  </a:lnTo>
                  <a:lnTo>
                    <a:pt x="177" y="4654"/>
                  </a:lnTo>
                  <a:lnTo>
                    <a:pt x="81" y="4847"/>
                  </a:lnTo>
                  <a:lnTo>
                    <a:pt x="33" y="5023"/>
                  </a:lnTo>
                  <a:lnTo>
                    <a:pt x="1" y="5216"/>
                  </a:lnTo>
                  <a:lnTo>
                    <a:pt x="1" y="5393"/>
                  </a:lnTo>
                  <a:lnTo>
                    <a:pt x="17" y="5569"/>
                  </a:lnTo>
                  <a:lnTo>
                    <a:pt x="65" y="5762"/>
                  </a:lnTo>
                  <a:lnTo>
                    <a:pt x="129" y="5938"/>
                  </a:lnTo>
                  <a:lnTo>
                    <a:pt x="225" y="6115"/>
                  </a:lnTo>
                  <a:lnTo>
                    <a:pt x="338" y="6307"/>
                  </a:lnTo>
                  <a:lnTo>
                    <a:pt x="482" y="6484"/>
                  </a:lnTo>
                  <a:lnTo>
                    <a:pt x="643" y="6676"/>
                  </a:lnTo>
                  <a:lnTo>
                    <a:pt x="803" y="6869"/>
                  </a:lnTo>
                  <a:lnTo>
                    <a:pt x="1012" y="7062"/>
                  </a:lnTo>
                  <a:lnTo>
                    <a:pt x="1445" y="7463"/>
                  </a:lnTo>
                  <a:lnTo>
                    <a:pt x="1445" y="7463"/>
                  </a:lnTo>
                  <a:lnTo>
                    <a:pt x="1654" y="7655"/>
                  </a:lnTo>
                  <a:lnTo>
                    <a:pt x="1894" y="7832"/>
                  </a:lnTo>
                  <a:lnTo>
                    <a:pt x="2151" y="8009"/>
                  </a:lnTo>
                  <a:lnTo>
                    <a:pt x="2408" y="8185"/>
                  </a:lnTo>
                  <a:lnTo>
                    <a:pt x="2697" y="8346"/>
                  </a:lnTo>
                  <a:lnTo>
                    <a:pt x="3002" y="8506"/>
                  </a:lnTo>
                  <a:lnTo>
                    <a:pt x="3307" y="8634"/>
                  </a:lnTo>
                  <a:lnTo>
                    <a:pt x="3628" y="8747"/>
                  </a:lnTo>
                  <a:lnTo>
                    <a:pt x="3965" y="8827"/>
                  </a:lnTo>
                  <a:lnTo>
                    <a:pt x="4302" y="8891"/>
                  </a:lnTo>
                  <a:lnTo>
                    <a:pt x="4655" y="8907"/>
                  </a:lnTo>
                  <a:lnTo>
                    <a:pt x="5024" y="8907"/>
                  </a:lnTo>
                  <a:lnTo>
                    <a:pt x="5201" y="8891"/>
                  </a:lnTo>
                  <a:lnTo>
                    <a:pt x="5393" y="8859"/>
                  </a:lnTo>
                  <a:lnTo>
                    <a:pt x="5570" y="8827"/>
                  </a:lnTo>
                  <a:lnTo>
                    <a:pt x="5762" y="8763"/>
                  </a:lnTo>
                  <a:lnTo>
                    <a:pt x="5955" y="8715"/>
                  </a:lnTo>
                  <a:lnTo>
                    <a:pt x="6147" y="8634"/>
                  </a:lnTo>
                  <a:lnTo>
                    <a:pt x="6324" y="8554"/>
                  </a:lnTo>
                  <a:lnTo>
                    <a:pt x="6517" y="8442"/>
                  </a:lnTo>
                  <a:lnTo>
                    <a:pt x="6517" y="8442"/>
                  </a:lnTo>
                  <a:lnTo>
                    <a:pt x="7399" y="7944"/>
                  </a:lnTo>
                  <a:lnTo>
                    <a:pt x="8362" y="7399"/>
                  </a:lnTo>
                  <a:lnTo>
                    <a:pt x="8860" y="7142"/>
                  </a:lnTo>
                  <a:lnTo>
                    <a:pt x="9357" y="6885"/>
                  </a:lnTo>
                  <a:lnTo>
                    <a:pt x="9871" y="6660"/>
                  </a:lnTo>
                  <a:lnTo>
                    <a:pt x="10352" y="6452"/>
                  </a:lnTo>
                  <a:lnTo>
                    <a:pt x="10850" y="6291"/>
                  </a:lnTo>
                  <a:lnTo>
                    <a:pt x="11074" y="6227"/>
                  </a:lnTo>
                  <a:lnTo>
                    <a:pt x="11315" y="6179"/>
                  </a:lnTo>
                  <a:lnTo>
                    <a:pt x="11540" y="6147"/>
                  </a:lnTo>
                  <a:lnTo>
                    <a:pt x="11764" y="6115"/>
                  </a:lnTo>
                  <a:lnTo>
                    <a:pt x="11989" y="6115"/>
                  </a:lnTo>
                  <a:lnTo>
                    <a:pt x="12198" y="6131"/>
                  </a:lnTo>
                  <a:lnTo>
                    <a:pt x="12390" y="6147"/>
                  </a:lnTo>
                  <a:lnTo>
                    <a:pt x="12583" y="6195"/>
                  </a:lnTo>
                  <a:lnTo>
                    <a:pt x="12776" y="6259"/>
                  </a:lnTo>
                  <a:lnTo>
                    <a:pt x="12952" y="6339"/>
                  </a:lnTo>
                  <a:lnTo>
                    <a:pt x="13129" y="6452"/>
                  </a:lnTo>
                  <a:lnTo>
                    <a:pt x="13273" y="6580"/>
                  </a:lnTo>
                  <a:lnTo>
                    <a:pt x="13418" y="6741"/>
                  </a:lnTo>
                  <a:lnTo>
                    <a:pt x="13562" y="6917"/>
                  </a:lnTo>
                  <a:lnTo>
                    <a:pt x="13562" y="6917"/>
                  </a:lnTo>
                  <a:lnTo>
                    <a:pt x="13690" y="7126"/>
                  </a:lnTo>
                  <a:lnTo>
                    <a:pt x="13803" y="7334"/>
                  </a:lnTo>
                  <a:lnTo>
                    <a:pt x="13883" y="7543"/>
                  </a:lnTo>
                  <a:lnTo>
                    <a:pt x="13947" y="7752"/>
                  </a:lnTo>
                  <a:lnTo>
                    <a:pt x="13995" y="7944"/>
                  </a:lnTo>
                  <a:lnTo>
                    <a:pt x="14027" y="8137"/>
                  </a:lnTo>
                  <a:lnTo>
                    <a:pt x="14027" y="8329"/>
                  </a:lnTo>
                  <a:lnTo>
                    <a:pt x="14011" y="8506"/>
                  </a:lnTo>
                  <a:lnTo>
                    <a:pt x="13995" y="8699"/>
                  </a:lnTo>
                  <a:lnTo>
                    <a:pt x="13947" y="8875"/>
                  </a:lnTo>
                  <a:lnTo>
                    <a:pt x="13899" y="9068"/>
                  </a:lnTo>
                  <a:lnTo>
                    <a:pt x="13835" y="9244"/>
                  </a:lnTo>
                  <a:lnTo>
                    <a:pt x="13658" y="9613"/>
                  </a:lnTo>
                  <a:lnTo>
                    <a:pt x="13466" y="9983"/>
                  </a:lnTo>
                  <a:lnTo>
                    <a:pt x="13016" y="10769"/>
                  </a:lnTo>
                  <a:lnTo>
                    <a:pt x="12776" y="11186"/>
                  </a:lnTo>
                  <a:lnTo>
                    <a:pt x="12551" y="11636"/>
                  </a:lnTo>
                  <a:lnTo>
                    <a:pt x="12326" y="12101"/>
                  </a:lnTo>
                  <a:lnTo>
                    <a:pt x="12230" y="12358"/>
                  </a:lnTo>
                  <a:lnTo>
                    <a:pt x="12150" y="12615"/>
                  </a:lnTo>
                  <a:lnTo>
                    <a:pt x="12069" y="12871"/>
                  </a:lnTo>
                  <a:lnTo>
                    <a:pt x="11989" y="13144"/>
                  </a:lnTo>
                  <a:lnTo>
                    <a:pt x="11941" y="13433"/>
                  </a:lnTo>
                  <a:lnTo>
                    <a:pt x="11893" y="13722"/>
                  </a:lnTo>
                  <a:lnTo>
                    <a:pt x="13434" y="14364"/>
                  </a:lnTo>
                  <a:lnTo>
                    <a:pt x="14766" y="130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7;p13">
              <a:extLst>
                <a:ext uri="{FF2B5EF4-FFF2-40B4-BE49-F238E27FC236}">
                  <a16:creationId xmlns:a16="http://schemas.microsoft.com/office/drawing/2014/main" id="{AA8FCDD7-3D3F-69BE-B7FA-DE5A5BC8938B}"/>
                </a:ext>
              </a:extLst>
            </p:cNvPr>
            <p:cNvSpPr/>
            <p:nvPr/>
          </p:nvSpPr>
          <p:spPr>
            <a:xfrm>
              <a:off x="5886500" y="1779600"/>
              <a:ext cx="87500" cy="89100"/>
            </a:xfrm>
            <a:custGeom>
              <a:avLst/>
              <a:gdLst/>
              <a:ahLst/>
              <a:cxnLst/>
              <a:rect l="l" t="t" r="r" b="b"/>
              <a:pathLst>
                <a:path w="3500" h="3564" extrusionOk="0">
                  <a:moveTo>
                    <a:pt x="2215" y="1"/>
                  </a:moveTo>
                  <a:lnTo>
                    <a:pt x="2055" y="33"/>
                  </a:lnTo>
                  <a:lnTo>
                    <a:pt x="1895" y="65"/>
                  </a:lnTo>
                  <a:lnTo>
                    <a:pt x="1734" y="129"/>
                  </a:lnTo>
                  <a:lnTo>
                    <a:pt x="1574" y="209"/>
                  </a:lnTo>
                  <a:lnTo>
                    <a:pt x="1413" y="290"/>
                  </a:lnTo>
                  <a:lnTo>
                    <a:pt x="1269" y="402"/>
                  </a:lnTo>
                  <a:lnTo>
                    <a:pt x="1124" y="530"/>
                  </a:lnTo>
                  <a:lnTo>
                    <a:pt x="980" y="659"/>
                  </a:lnTo>
                  <a:lnTo>
                    <a:pt x="851" y="819"/>
                  </a:lnTo>
                  <a:lnTo>
                    <a:pt x="723" y="980"/>
                  </a:lnTo>
                  <a:lnTo>
                    <a:pt x="611" y="1156"/>
                  </a:lnTo>
                  <a:lnTo>
                    <a:pt x="402" y="1509"/>
                  </a:lnTo>
                  <a:lnTo>
                    <a:pt x="225" y="1862"/>
                  </a:lnTo>
                  <a:lnTo>
                    <a:pt x="97" y="2199"/>
                  </a:lnTo>
                  <a:lnTo>
                    <a:pt x="49" y="2360"/>
                  </a:lnTo>
                  <a:lnTo>
                    <a:pt x="17" y="2504"/>
                  </a:lnTo>
                  <a:lnTo>
                    <a:pt x="1" y="2649"/>
                  </a:lnTo>
                  <a:lnTo>
                    <a:pt x="1" y="2793"/>
                  </a:lnTo>
                  <a:lnTo>
                    <a:pt x="17" y="2922"/>
                  </a:lnTo>
                  <a:lnTo>
                    <a:pt x="49" y="3034"/>
                  </a:lnTo>
                  <a:lnTo>
                    <a:pt x="113" y="3146"/>
                  </a:lnTo>
                  <a:lnTo>
                    <a:pt x="193" y="3259"/>
                  </a:lnTo>
                  <a:lnTo>
                    <a:pt x="290" y="3355"/>
                  </a:lnTo>
                  <a:lnTo>
                    <a:pt x="402" y="3435"/>
                  </a:lnTo>
                  <a:lnTo>
                    <a:pt x="546" y="3515"/>
                  </a:lnTo>
                  <a:lnTo>
                    <a:pt x="691" y="3548"/>
                  </a:lnTo>
                  <a:lnTo>
                    <a:pt x="867" y="3564"/>
                  </a:lnTo>
                  <a:lnTo>
                    <a:pt x="1044" y="3564"/>
                  </a:lnTo>
                  <a:lnTo>
                    <a:pt x="1220" y="3548"/>
                  </a:lnTo>
                  <a:lnTo>
                    <a:pt x="1397" y="3499"/>
                  </a:lnTo>
                  <a:lnTo>
                    <a:pt x="1590" y="3435"/>
                  </a:lnTo>
                  <a:lnTo>
                    <a:pt x="1782" y="3355"/>
                  </a:lnTo>
                  <a:lnTo>
                    <a:pt x="1975" y="3243"/>
                  </a:lnTo>
                  <a:lnTo>
                    <a:pt x="2151" y="3130"/>
                  </a:lnTo>
                  <a:lnTo>
                    <a:pt x="2328" y="3002"/>
                  </a:lnTo>
                  <a:lnTo>
                    <a:pt x="2504" y="2857"/>
                  </a:lnTo>
                  <a:lnTo>
                    <a:pt x="2665" y="2713"/>
                  </a:lnTo>
                  <a:lnTo>
                    <a:pt x="2809" y="2536"/>
                  </a:lnTo>
                  <a:lnTo>
                    <a:pt x="2954" y="2376"/>
                  </a:lnTo>
                  <a:lnTo>
                    <a:pt x="3066" y="2183"/>
                  </a:lnTo>
                  <a:lnTo>
                    <a:pt x="3259" y="1846"/>
                  </a:lnTo>
                  <a:lnTo>
                    <a:pt x="3339" y="1670"/>
                  </a:lnTo>
                  <a:lnTo>
                    <a:pt x="3403" y="1525"/>
                  </a:lnTo>
                  <a:lnTo>
                    <a:pt x="3435" y="1365"/>
                  </a:lnTo>
                  <a:lnTo>
                    <a:pt x="3467" y="1236"/>
                  </a:lnTo>
                  <a:lnTo>
                    <a:pt x="3483" y="1092"/>
                  </a:lnTo>
                  <a:lnTo>
                    <a:pt x="3499" y="964"/>
                  </a:lnTo>
                  <a:lnTo>
                    <a:pt x="3483" y="851"/>
                  </a:lnTo>
                  <a:lnTo>
                    <a:pt x="3451" y="739"/>
                  </a:lnTo>
                  <a:lnTo>
                    <a:pt x="3403" y="627"/>
                  </a:lnTo>
                  <a:lnTo>
                    <a:pt x="3339" y="530"/>
                  </a:lnTo>
                  <a:lnTo>
                    <a:pt x="3275" y="418"/>
                  </a:lnTo>
                  <a:lnTo>
                    <a:pt x="3178" y="338"/>
                  </a:lnTo>
                  <a:lnTo>
                    <a:pt x="3066" y="241"/>
                  </a:lnTo>
                  <a:lnTo>
                    <a:pt x="2954" y="161"/>
                  </a:lnTo>
                  <a:lnTo>
                    <a:pt x="2809" y="97"/>
                  </a:lnTo>
                  <a:lnTo>
                    <a:pt x="2665" y="33"/>
                  </a:lnTo>
                  <a:lnTo>
                    <a:pt x="2520" y="1"/>
                  </a:lnTo>
                  <a:close/>
                </a:path>
              </a:pathLst>
            </a:custGeom>
            <a:solidFill>
              <a:srgbClr val="F8C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8;p13">
              <a:extLst>
                <a:ext uri="{FF2B5EF4-FFF2-40B4-BE49-F238E27FC236}">
                  <a16:creationId xmlns:a16="http://schemas.microsoft.com/office/drawing/2014/main" id="{410E5AFA-FD90-A366-714E-49B9516A95FB}"/>
                </a:ext>
              </a:extLst>
            </p:cNvPr>
            <p:cNvSpPr/>
            <p:nvPr/>
          </p:nvSpPr>
          <p:spPr>
            <a:xfrm>
              <a:off x="3242050" y="655775"/>
              <a:ext cx="25" cy="25"/>
            </a:xfrm>
            <a:custGeom>
              <a:avLst/>
              <a:gdLst/>
              <a:ahLst/>
              <a:cxnLst/>
              <a:rect l="l" t="t" r="r" b="b"/>
              <a:pathLst>
                <a:path w="1" h="1" fill="none" extrusionOk="0">
                  <a:moveTo>
                    <a:pt x="1" y="1"/>
                  </a:moveTo>
                  <a:lnTo>
                    <a:pt x="1" y="1"/>
                  </a:lnTo>
                </a:path>
              </a:pathLst>
            </a:custGeom>
            <a:noFill/>
            <a:ln w="6025" cap="rnd" cmpd="sng">
              <a:solidFill>
                <a:srgbClr val="0202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9;p13">
              <a:extLst>
                <a:ext uri="{FF2B5EF4-FFF2-40B4-BE49-F238E27FC236}">
                  <a16:creationId xmlns:a16="http://schemas.microsoft.com/office/drawing/2014/main" id="{3170247B-F3D5-F5EB-1C99-21594E7CB978}"/>
                </a:ext>
              </a:extLst>
            </p:cNvPr>
            <p:cNvSpPr/>
            <p:nvPr/>
          </p:nvSpPr>
          <p:spPr>
            <a:xfrm>
              <a:off x="3333950" y="247750"/>
              <a:ext cx="450175" cy="440550"/>
            </a:xfrm>
            <a:custGeom>
              <a:avLst/>
              <a:gdLst/>
              <a:ahLst/>
              <a:cxnLst/>
              <a:rect l="l" t="t" r="r" b="b"/>
              <a:pathLst>
                <a:path w="18007" h="17622" extrusionOk="0">
                  <a:moveTo>
                    <a:pt x="8474" y="0"/>
                  </a:moveTo>
                  <a:lnTo>
                    <a:pt x="7960" y="32"/>
                  </a:lnTo>
                  <a:lnTo>
                    <a:pt x="7447" y="96"/>
                  </a:lnTo>
                  <a:lnTo>
                    <a:pt x="6965" y="177"/>
                  </a:lnTo>
                  <a:lnTo>
                    <a:pt x="6500" y="273"/>
                  </a:lnTo>
                  <a:lnTo>
                    <a:pt x="6034" y="401"/>
                  </a:lnTo>
                  <a:lnTo>
                    <a:pt x="5601" y="546"/>
                  </a:lnTo>
                  <a:lnTo>
                    <a:pt x="5184" y="706"/>
                  </a:lnTo>
                  <a:lnTo>
                    <a:pt x="4767" y="899"/>
                  </a:lnTo>
                  <a:lnTo>
                    <a:pt x="4381" y="1108"/>
                  </a:lnTo>
                  <a:lnTo>
                    <a:pt x="3996" y="1316"/>
                  </a:lnTo>
                  <a:lnTo>
                    <a:pt x="3643" y="1557"/>
                  </a:lnTo>
                  <a:lnTo>
                    <a:pt x="3290" y="1814"/>
                  </a:lnTo>
                  <a:lnTo>
                    <a:pt x="2969" y="2087"/>
                  </a:lnTo>
                  <a:lnTo>
                    <a:pt x="2648" y="2375"/>
                  </a:lnTo>
                  <a:lnTo>
                    <a:pt x="2359" y="2680"/>
                  </a:lnTo>
                  <a:lnTo>
                    <a:pt x="2086" y="2985"/>
                  </a:lnTo>
                  <a:lnTo>
                    <a:pt x="1814" y="3306"/>
                  </a:lnTo>
                  <a:lnTo>
                    <a:pt x="1573" y="3643"/>
                  </a:lnTo>
                  <a:lnTo>
                    <a:pt x="1348" y="3996"/>
                  </a:lnTo>
                  <a:lnTo>
                    <a:pt x="1140" y="4349"/>
                  </a:lnTo>
                  <a:lnTo>
                    <a:pt x="947" y="4719"/>
                  </a:lnTo>
                  <a:lnTo>
                    <a:pt x="770" y="5104"/>
                  </a:lnTo>
                  <a:lnTo>
                    <a:pt x="610" y="5489"/>
                  </a:lnTo>
                  <a:lnTo>
                    <a:pt x="465" y="5874"/>
                  </a:lnTo>
                  <a:lnTo>
                    <a:pt x="353" y="6275"/>
                  </a:lnTo>
                  <a:lnTo>
                    <a:pt x="241" y="6660"/>
                  </a:lnTo>
                  <a:lnTo>
                    <a:pt x="161" y="7078"/>
                  </a:lnTo>
                  <a:lnTo>
                    <a:pt x="96" y="7479"/>
                  </a:lnTo>
                  <a:lnTo>
                    <a:pt x="32" y="7896"/>
                  </a:lnTo>
                  <a:lnTo>
                    <a:pt x="16" y="8313"/>
                  </a:lnTo>
                  <a:lnTo>
                    <a:pt x="0" y="8715"/>
                  </a:lnTo>
                  <a:lnTo>
                    <a:pt x="0" y="9132"/>
                  </a:lnTo>
                  <a:lnTo>
                    <a:pt x="32" y="9549"/>
                  </a:lnTo>
                  <a:lnTo>
                    <a:pt x="80" y="9967"/>
                  </a:lnTo>
                  <a:lnTo>
                    <a:pt x="145" y="10384"/>
                  </a:lnTo>
                  <a:lnTo>
                    <a:pt x="225" y="10785"/>
                  </a:lnTo>
                  <a:lnTo>
                    <a:pt x="321" y="11186"/>
                  </a:lnTo>
                  <a:lnTo>
                    <a:pt x="449" y="11587"/>
                  </a:lnTo>
                  <a:lnTo>
                    <a:pt x="594" y="11989"/>
                  </a:lnTo>
                  <a:lnTo>
                    <a:pt x="754" y="12374"/>
                  </a:lnTo>
                  <a:lnTo>
                    <a:pt x="947" y="12759"/>
                  </a:lnTo>
                  <a:lnTo>
                    <a:pt x="1140" y="13128"/>
                  </a:lnTo>
                  <a:lnTo>
                    <a:pt x="1364" y="13497"/>
                  </a:lnTo>
                  <a:lnTo>
                    <a:pt x="1605" y="13850"/>
                  </a:lnTo>
                  <a:lnTo>
                    <a:pt x="1878" y="14203"/>
                  </a:lnTo>
                  <a:lnTo>
                    <a:pt x="2167" y="14540"/>
                  </a:lnTo>
                  <a:lnTo>
                    <a:pt x="2472" y="14861"/>
                  </a:lnTo>
                  <a:lnTo>
                    <a:pt x="2793" y="15166"/>
                  </a:lnTo>
                  <a:lnTo>
                    <a:pt x="3146" y="15471"/>
                  </a:lnTo>
                  <a:lnTo>
                    <a:pt x="3515" y="15760"/>
                  </a:lnTo>
                  <a:lnTo>
                    <a:pt x="3900" y="16017"/>
                  </a:lnTo>
                  <a:lnTo>
                    <a:pt x="4317" y="16274"/>
                  </a:lnTo>
                  <a:lnTo>
                    <a:pt x="4751" y="16514"/>
                  </a:lnTo>
                  <a:lnTo>
                    <a:pt x="5200" y="16739"/>
                  </a:lnTo>
                  <a:lnTo>
                    <a:pt x="5681" y="16932"/>
                  </a:lnTo>
                  <a:lnTo>
                    <a:pt x="6179" y="17124"/>
                  </a:lnTo>
                  <a:lnTo>
                    <a:pt x="6708" y="17285"/>
                  </a:lnTo>
                  <a:lnTo>
                    <a:pt x="7254" y="17429"/>
                  </a:lnTo>
                  <a:lnTo>
                    <a:pt x="7671" y="17509"/>
                  </a:lnTo>
                  <a:lnTo>
                    <a:pt x="8089" y="17574"/>
                  </a:lnTo>
                  <a:lnTo>
                    <a:pt x="8522" y="17606"/>
                  </a:lnTo>
                  <a:lnTo>
                    <a:pt x="8923" y="17622"/>
                  </a:lnTo>
                  <a:lnTo>
                    <a:pt x="9340" y="17606"/>
                  </a:lnTo>
                  <a:lnTo>
                    <a:pt x="9758" y="17574"/>
                  </a:lnTo>
                  <a:lnTo>
                    <a:pt x="10159" y="17509"/>
                  </a:lnTo>
                  <a:lnTo>
                    <a:pt x="10544" y="17429"/>
                  </a:lnTo>
                  <a:lnTo>
                    <a:pt x="10945" y="17333"/>
                  </a:lnTo>
                  <a:lnTo>
                    <a:pt x="11331" y="17205"/>
                  </a:lnTo>
                  <a:lnTo>
                    <a:pt x="11700" y="17060"/>
                  </a:lnTo>
                  <a:lnTo>
                    <a:pt x="12069" y="16900"/>
                  </a:lnTo>
                  <a:lnTo>
                    <a:pt x="12438" y="16723"/>
                  </a:lnTo>
                  <a:lnTo>
                    <a:pt x="12791" y="16531"/>
                  </a:lnTo>
                  <a:lnTo>
                    <a:pt x="13144" y="16306"/>
                  </a:lnTo>
                  <a:lnTo>
                    <a:pt x="13481" y="16081"/>
                  </a:lnTo>
                  <a:lnTo>
                    <a:pt x="13802" y="15824"/>
                  </a:lnTo>
                  <a:lnTo>
                    <a:pt x="14123" y="15568"/>
                  </a:lnTo>
                  <a:lnTo>
                    <a:pt x="14444" y="15295"/>
                  </a:lnTo>
                  <a:lnTo>
                    <a:pt x="14749" y="15006"/>
                  </a:lnTo>
                  <a:lnTo>
                    <a:pt x="15038" y="14701"/>
                  </a:lnTo>
                  <a:lnTo>
                    <a:pt x="15311" y="14396"/>
                  </a:lnTo>
                  <a:lnTo>
                    <a:pt x="15583" y="14075"/>
                  </a:lnTo>
                  <a:lnTo>
                    <a:pt x="15840" y="13738"/>
                  </a:lnTo>
                  <a:lnTo>
                    <a:pt x="16081" y="13385"/>
                  </a:lnTo>
                  <a:lnTo>
                    <a:pt x="16306" y="13032"/>
                  </a:lnTo>
                  <a:lnTo>
                    <a:pt x="16530" y="12679"/>
                  </a:lnTo>
                  <a:lnTo>
                    <a:pt x="16739" y="12310"/>
                  </a:lnTo>
                  <a:lnTo>
                    <a:pt x="16932" y="11941"/>
                  </a:lnTo>
                  <a:lnTo>
                    <a:pt x="17108" y="11555"/>
                  </a:lnTo>
                  <a:lnTo>
                    <a:pt x="17269" y="11170"/>
                  </a:lnTo>
                  <a:lnTo>
                    <a:pt x="17413" y="10785"/>
                  </a:lnTo>
                  <a:lnTo>
                    <a:pt x="17541" y="10384"/>
                  </a:lnTo>
                  <a:lnTo>
                    <a:pt x="17654" y="9999"/>
                  </a:lnTo>
                  <a:lnTo>
                    <a:pt x="17766" y="9597"/>
                  </a:lnTo>
                  <a:lnTo>
                    <a:pt x="17846" y="9196"/>
                  </a:lnTo>
                  <a:lnTo>
                    <a:pt x="17911" y="8795"/>
                  </a:lnTo>
                  <a:lnTo>
                    <a:pt x="17959" y="8394"/>
                  </a:lnTo>
                  <a:lnTo>
                    <a:pt x="17991" y="7993"/>
                  </a:lnTo>
                  <a:lnTo>
                    <a:pt x="18007" y="7591"/>
                  </a:lnTo>
                  <a:lnTo>
                    <a:pt x="18007" y="7190"/>
                  </a:lnTo>
                  <a:lnTo>
                    <a:pt x="17975" y="6805"/>
                  </a:lnTo>
                  <a:lnTo>
                    <a:pt x="17943" y="6404"/>
                  </a:lnTo>
                  <a:lnTo>
                    <a:pt x="17878" y="6018"/>
                  </a:lnTo>
                  <a:lnTo>
                    <a:pt x="17798" y="5649"/>
                  </a:lnTo>
                  <a:lnTo>
                    <a:pt x="17686" y="5264"/>
                  </a:lnTo>
                  <a:lnTo>
                    <a:pt x="17557" y="4911"/>
                  </a:lnTo>
                  <a:lnTo>
                    <a:pt x="17413" y="4542"/>
                  </a:lnTo>
                  <a:lnTo>
                    <a:pt x="17253" y="4189"/>
                  </a:lnTo>
                  <a:lnTo>
                    <a:pt x="17060" y="3852"/>
                  </a:lnTo>
                  <a:lnTo>
                    <a:pt x="16851" y="3515"/>
                  </a:lnTo>
                  <a:lnTo>
                    <a:pt x="16611" y="3194"/>
                  </a:lnTo>
                  <a:lnTo>
                    <a:pt x="16354" y="2873"/>
                  </a:lnTo>
                  <a:lnTo>
                    <a:pt x="16081" y="2568"/>
                  </a:lnTo>
                  <a:lnTo>
                    <a:pt x="15776" y="2279"/>
                  </a:lnTo>
                  <a:lnTo>
                    <a:pt x="15439" y="2006"/>
                  </a:lnTo>
                  <a:lnTo>
                    <a:pt x="15086" y="1749"/>
                  </a:lnTo>
                  <a:lnTo>
                    <a:pt x="14701" y="1509"/>
                  </a:lnTo>
                  <a:lnTo>
                    <a:pt x="14300" y="1268"/>
                  </a:lnTo>
                  <a:lnTo>
                    <a:pt x="13866" y="1059"/>
                  </a:lnTo>
                  <a:lnTo>
                    <a:pt x="13401" y="851"/>
                  </a:lnTo>
                  <a:lnTo>
                    <a:pt x="12919" y="674"/>
                  </a:lnTo>
                  <a:lnTo>
                    <a:pt x="12406" y="514"/>
                  </a:lnTo>
                  <a:lnTo>
                    <a:pt x="11860" y="369"/>
                  </a:lnTo>
                  <a:lnTo>
                    <a:pt x="11266" y="241"/>
                  </a:lnTo>
                  <a:lnTo>
                    <a:pt x="10673" y="145"/>
                  </a:lnTo>
                  <a:lnTo>
                    <a:pt x="10095" y="64"/>
                  </a:lnTo>
                  <a:lnTo>
                    <a:pt x="9549" y="16"/>
                  </a:lnTo>
                  <a:lnTo>
                    <a:pt x="9003" y="0"/>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0;p13">
              <a:extLst>
                <a:ext uri="{FF2B5EF4-FFF2-40B4-BE49-F238E27FC236}">
                  <a16:creationId xmlns:a16="http://schemas.microsoft.com/office/drawing/2014/main" id="{C9FF11CA-980E-64BF-3F00-83E17BA27B84}"/>
                </a:ext>
              </a:extLst>
            </p:cNvPr>
            <p:cNvSpPr/>
            <p:nvPr/>
          </p:nvSpPr>
          <p:spPr>
            <a:xfrm>
              <a:off x="3218375" y="247750"/>
              <a:ext cx="565750" cy="338250"/>
            </a:xfrm>
            <a:custGeom>
              <a:avLst/>
              <a:gdLst/>
              <a:ahLst/>
              <a:cxnLst/>
              <a:rect l="l" t="t" r="r" b="b"/>
              <a:pathLst>
                <a:path w="22630" h="13530" extrusionOk="0">
                  <a:moveTo>
                    <a:pt x="13129" y="0"/>
                  </a:moveTo>
                  <a:lnTo>
                    <a:pt x="12551" y="32"/>
                  </a:lnTo>
                  <a:lnTo>
                    <a:pt x="12439" y="48"/>
                  </a:lnTo>
                  <a:lnTo>
                    <a:pt x="12006" y="96"/>
                  </a:lnTo>
                  <a:lnTo>
                    <a:pt x="11813" y="129"/>
                  </a:lnTo>
                  <a:lnTo>
                    <a:pt x="11476" y="193"/>
                  </a:lnTo>
                  <a:lnTo>
                    <a:pt x="11283" y="241"/>
                  </a:lnTo>
                  <a:lnTo>
                    <a:pt x="10946" y="321"/>
                  </a:lnTo>
                  <a:lnTo>
                    <a:pt x="10770" y="369"/>
                  </a:lnTo>
                  <a:lnTo>
                    <a:pt x="10433" y="482"/>
                  </a:lnTo>
                  <a:lnTo>
                    <a:pt x="10272" y="530"/>
                  </a:lnTo>
                  <a:lnTo>
                    <a:pt x="9374" y="867"/>
                  </a:lnTo>
                  <a:lnTo>
                    <a:pt x="8507" y="1236"/>
                  </a:lnTo>
                  <a:lnTo>
                    <a:pt x="1" y="5746"/>
                  </a:lnTo>
                  <a:lnTo>
                    <a:pt x="2119" y="7206"/>
                  </a:lnTo>
                  <a:lnTo>
                    <a:pt x="4222" y="8667"/>
                  </a:lnTo>
                  <a:lnTo>
                    <a:pt x="4238" y="8715"/>
                  </a:lnTo>
                  <a:lnTo>
                    <a:pt x="4286" y="8763"/>
                  </a:lnTo>
                  <a:lnTo>
                    <a:pt x="4430" y="8843"/>
                  </a:lnTo>
                  <a:lnTo>
                    <a:pt x="4559" y="8923"/>
                  </a:lnTo>
                  <a:lnTo>
                    <a:pt x="4607" y="8971"/>
                  </a:lnTo>
                  <a:lnTo>
                    <a:pt x="4623" y="9020"/>
                  </a:lnTo>
                  <a:lnTo>
                    <a:pt x="4800" y="9357"/>
                  </a:lnTo>
                  <a:lnTo>
                    <a:pt x="4976" y="9678"/>
                  </a:lnTo>
                  <a:lnTo>
                    <a:pt x="5153" y="9983"/>
                  </a:lnTo>
                  <a:lnTo>
                    <a:pt x="5345" y="10271"/>
                  </a:lnTo>
                  <a:lnTo>
                    <a:pt x="5554" y="10544"/>
                  </a:lnTo>
                  <a:lnTo>
                    <a:pt x="5763" y="10801"/>
                  </a:lnTo>
                  <a:lnTo>
                    <a:pt x="5971" y="11058"/>
                  </a:lnTo>
                  <a:lnTo>
                    <a:pt x="6196" y="11283"/>
                  </a:lnTo>
                  <a:lnTo>
                    <a:pt x="6437" y="11507"/>
                  </a:lnTo>
                  <a:lnTo>
                    <a:pt x="6677" y="11716"/>
                  </a:lnTo>
                  <a:lnTo>
                    <a:pt x="6918" y="11892"/>
                  </a:lnTo>
                  <a:lnTo>
                    <a:pt x="7175" y="12085"/>
                  </a:lnTo>
                  <a:lnTo>
                    <a:pt x="7432" y="12245"/>
                  </a:lnTo>
                  <a:lnTo>
                    <a:pt x="7688" y="12390"/>
                  </a:lnTo>
                  <a:lnTo>
                    <a:pt x="7945" y="12534"/>
                  </a:lnTo>
                  <a:lnTo>
                    <a:pt x="8218" y="12663"/>
                  </a:lnTo>
                  <a:lnTo>
                    <a:pt x="8491" y="12775"/>
                  </a:lnTo>
                  <a:lnTo>
                    <a:pt x="8780" y="12887"/>
                  </a:lnTo>
                  <a:lnTo>
                    <a:pt x="9053" y="12984"/>
                  </a:lnTo>
                  <a:lnTo>
                    <a:pt x="9341" y="13064"/>
                  </a:lnTo>
                  <a:lnTo>
                    <a:pt x="9630" y="13128"/>
                  </a:lnTo>
                  <a:lnTo>
                    <a:pt x="9919" y="13192"/>
                  </a:lnTo>
                  <a:lnTo>
                    <a:pt x="10208" y="13240"/>
                  </a:lnTo>
                  <a:lnTo>
                    <a:pt x="10497" y="13289"/>
                  </a:lnTo>
                  <a:lnTo>
                    <a:pt x="10802" y="13305"/>
                  </a:lnTo>
                  <a:lnTo>
                    <a:pt x="11091" y="13337"/>
                  </a:lnTo>
                  <a:lnTo>
                    <a:pt x="11685" y="13337"/>
                  </a:lnTo>
                  <a:lnTo>
                    <a:pt x="12278" y="13321"/>
                  </a:lnTo>
                  <a:lnTo>
                    <a:pt x="12856" y="13257"/>
                  </a:lnTo>
                  <a:lnTo>
                    <a:pt x="13450" y="13176"/>
                  </a:lnTo>
                  <a:lnTo>
                    <a:pt x="14012" y="13048"/>
                  </a:lnTo>
                  <a:lnTo>
                    <a:pt x="14573" y="12903"/>
                  </a:lnTo>
                  <a:lnTo>
                    <a:pt x="15119" y="12727"/>
                  </a:lnTo>
                  <a:lnTo>
                    <a:pt x="15649" y="12534"/>
                  </a:lnTo>
                  <a:lnTo>
                    <a:pt x="16162" y="12310"/>
                  </a:lnTo>
                  <a:lnTo>
                    <a:pt x="16644" y="12069"/>
                  </a:lnTo>
                  <a:lnTo>
                    <a:pt x="17093" y="11796"/>
                  </a:lnTo>
                  <a:lnTo>
                    <a:pt x="17526" y="11523"/>
                  </a:lnTo>
                  <a:lnTo>
                    <a:pt x="17928" y="11234"/>
                  </a:lnTo>
                  <a:lnTo>
                    <a:pt x="18297" y="10929"/>
                  </a:lnTo>
                  <a:lnTo>
                    <a:pt x="18618" y="10608"/>
                  </a:lnTo>
                  <a:lnTo>
                    <a:pt x="18907" y="10287"/>
                  </a:lnTo>
                  <a:lnTo>
                    <a:pt x="19035" y="10111"/>
                  </a:lnTo>
                  <a:lnTo>
                    <a:pt x="19147" y="9950"/>
                  </a:lnTo>
                  <a:lnTo>
                    <a:pt x="19244" y="9774"/>
                  </a:lnTo>
                  <a:lnTo>
                    <a:pt x="19340" y="9613"/>
                  </a:lnTo>
                  <a:lnTo>
                    <a:pt x="19420" y="9437"/>
                  </a:lnTo>
                  <a:lnTo>
                    <a:pt x="19484" y="9260"/>
                  </a:lnTo>
                  <a:lnTo>
                    <a:pt x="19565" y="9613"/>
                  </a:lnTo>
                  <a:lnTo>
                    <a:pt x="19629" y="9983"/>
                  </a:lnTo>
                  <a:lnTo>
                    <a:pt x="19741" y="10689"/>
                  </a:lnTo>
                  <a:lnTo>
                    <a:pt x="19821" y="11379"/>
                  </a:lnTo>
                  <a:lnTo>
                    <a:pt x="19902" y="12037"/>
                  </a:lnTo>
                  <a:lnTo>
                    <a:pt x="19950" y="12326"/>
                  </a:lnTo>
                  <a:lnTo>
                    <a:pt x="19998" y="12599"/>
                  </a:lnTo>
                  <a:lnTo>
                    <a:pt x="20062" y="12839"/>
                  </a:lnTo>
                  <a:lnTo>
                    <a:pt x="20142" y="13048"/>
                  </a:lnTo>
                  <a:lnTo>
                    <a:pt x="20239" y="13224"/>
                  </a:lnTo>
                  <a:lnTo>
                    <a:pt x="20335" y="13369"/>
                  </a:lnTo>
                  <a:lnTo>
                    <a:pt x="20399" y="13433"/>
                  </a:lnTo>
                  <a:lnTo>
                    <a:pt x="20463" y="13481"/>
                  </a:lnTo>
                  <a:lnTo>
                    <a:pt x="20527" y="13513"/>
                  </a:lnTo>
                  <a:lnTo>
                    <a:pt x="20608" y="13529"/>
                  </a:lnTo>
                  <a:lnTo>
                    <a:pt x="20897" y="13096"/>
                  </a:lnTo>
                  <a:lnTo>
                    <a:pt x="21169" y="12663"/>
                  </a:lnTo>
                  <a:lnTo>
                    <a:pt x="21410" y="12197"/>
                  </a:lnTo>
                  <a:lnTo>
                    <a:pt x="21635" y="11732"/>
                  </a:lnTo>
                  <a:lnTo>
                    <a:pt x="21843" y="11266"/>
                  </a:lnTo>
                  <a:lnTo>
                    <a:pt x="22036" y="10785"/>
                  </a:lnTo>
                  <a:lnTo>
                    <a:pt x="22197" y="10304"/>
                  </a:lnTo>
                  <a:lnTo>
                    <a:pt x="22325" y="9806"/>
                  </a:lnTo>
                  <a:lnTo>
                    <a:pt x="22437" y="9325"/>
                  </a:lnTo>
                  <a:lnTo>
                    <a:pt x="22534" y="8827"/>
                  </a:lnTo>
                  <a:lnTo>
                    <a:pt x="22582" y="8330"/>
                  </a:lnTo>
                  <a:lnTo>
                    <a:pt x="22630" y="7848"/>
                  </a:lnTo>
                  <a:lnTo>
                    <a:pt x="22630" y="7351"/>
                  </a:lnTo>
                  <a:lnTo>
                    <a:pt x="22614" y="6869"/>
                  </a:lnTo>
                  <a:lnTo>
                    <a:pt x="22550" y="6388"/>
                  </a:lnTo>
                  <a:lnTo>
                    <a:pt x="22469" y="5906"/>
                  </a:lnTo>
                  <a:lnTo>
                    <a:pt x="22357" y="5441"/>
                  </a:lnTo>
                  <a:lnTo>
                    <a:pt x="22213" y="4991"/>
                  </a:lnTo>
                  <a:lnTo>
                    <a:pt x="22036" y="4542"/>
                  </a:lnTo>
                  <a:lnTo>
                    <a:pt x="21827" y="4109"/>
                  </a:lnTo>
                  <a:lnTo>
                    <a:pt x="21587" y="3691"/>
                  </a:lnTo>
                  <a:lnTo>
                    <a:pt x="21314" y="3290"/>
                  </a:lnTo>
                  <a:lnTo>
                    <a:pt x="21153" y="3098"/>
                  </a:lnTo>
                  <a:lnTo>
                    <a:pt x="20993" y="2905"/>
                  </a:lnTo>
                  <a:lnTo>
                    <a:pt x="20832" y="2712"/>
                  </a:lnTo>
                  <a:lnTo>
                    <a:pt x="20656" y="2536"/>
                  </a:lnTo>
                  <a:lnTo>
                    <a:pt x="20463" y="2359"/>
                  </a:lnTo>
                  <a:lnTo>
                    <a:pt x="20271" y="2183"/>
                  </a:lnTo>
                  <a:lnTo>
                    <a:pt x="20062" y="2006"/>
                  </a:lnTo>
                  <a:lnTo>
                    <a:pt x="19853" y="1846"/>
                  </a:lnTo>
                  <a:lnTo>
                    <a:pt x="19629" y="1685"/>
                  </a:lnTo>
                  <a:lnTo>
                    <a:pt x="19388" y="1541"/>
                  </a:lnTo>
                  <a:lnTo>
                    <a:pt x="19147" y="1396"/>
                  </a:lnTo>
                  <a:lnTo>
                    <a:pt x="18890" y="1252"/>
                  </a:lnTo>
                  <a:lnTo>
                    <a:pt x="18618" y="1124"/>
                  </a:lnTo>
                  <a:lnTo>
                    <a:pt x="18345" y="995"/>
                  </a:lnTo>
                  <a:lnTo>
                    <a:pt x="18072" y="867"/>
                  </a:lnTo>
                  <a:lnTo>
                    <a:pt x="17767" y="754"/>
                  </a:lnTo>
                  <a:lnTo>
                    <a:pt x="17462" y="658"/>
                  </a:lnTo>
                  <a:lnTo>
                    <a:pt x="17157" y="546"/>
                  </a:lnTo>
                  <a:lnTo>
                    <a:pt x="16820" y="466"/>
                  </a:lnTo>
                  <a:lnTo>
                    <a:pt x="16483" y="369"/>
                  </a:lnTo>
                  <a:lnTo>
                    <a:pt x="15825" y="225"/>
                  </a:lnTo>
                  <a:lnTo>
                    <a:pt x="15617" y="193"/>
                  </a:lnTo>
                  <a:lnTo>
                    <a:pt x="15183" y="129"/>
                  </a:lnTo>
                  <a:lnTo>
                    <a:pt x="14942" y="96"/>
                  </a:lnTo>
                  <a:lnTo>
                    <a:pt x="14557" y="48"/>
                  </a:lnTo>
                  <a:lnTo>
                    <a:pt x="14317" y="32"/>
                  </a:lnTo>
                  <a:lnTo>
                    <a:pt x="13931" y="16"/>
                  </a:lnTo>
                  <a:lnTo>
                    <a:pt x="13707"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1;p13">
              <a:extLst>
                <a:ext uri="{FF2B5EF4-FFF2-40B4-BE49-F238E27FC236}">
                  <a16:creationId xmlns:a16="http://schemas.microsoft.com/office/drawing/2014/main" id="{43F92C2E-578F-B0ED-CD68-B21943177014}"/>
                </a:ext>
              </a:extLst>
            </p:cNvPr>
            <p:cNvSpPr/>
            <p:nvPr/>
          </p:nvSpPr>
          <p:spPr>
            <a:xfrm>
              <a:off x="3319100" y="466000"/>
              <a:ext cx="55375" cy="89500"/>
            </a:xfrm>
            <a:custGeom>
              <a:avLst/>
              <a:gdLst/>
              <a:ahLst/>
              <a:cxnLst/>
              <a:rect l="l" t="t" r="r" b="b"/>
              <a:pathLst>
                <a:path w="2215" h="3580" extrusionOk="0">
                  <a:moveTo>
                    <a:pt x="931" y="1"/>
                  </a:moveTo>
                  <a:lnTo>
                    <a:pt x="803" y="17"/>
                  </a:lnTo>
                  <a:lnTo>
                    <a:pt x="674" y="33"/>
                  </a:lnTo>
                  <a:lnTo>
                    <a:pt x="562" y="65"/>
                  </a:lnTo>
                  <a:lnTo>
                    <a:pt x="466" y="113"/>
                  </a:lnTo>
                  <a:lnTo>
                    <a:pt x="385" y="177"/>
                  </a:lnTo>
                  <a:lnTo>
                    <a:pt x="305" y="241"/>
                  </a:lnTo>
                  <a:lnTo>
                    <a:pt x="241" y="322"/>
                  </a:lnTo>
                  <a:lnTo>
                    <a:pt x="177" y="402"/>
                  </a:lnTo>
                  <a:lnTo>
                    <a:pt x="129" y="514"/>
                  </a:lnTo>
                  <a:lnTo>
                    <a:pt x="97" y="611"/>
                  </a:lnTo>
                  <a:lnTo>
                    <a:pt x="64" y="739"/>
                  </a:lnTo>
                  <a:lnTo>
                    <a:pt x="32" y="867"/>
                  </a:lnTo>
                  <a:lnTo>
                    <a:pt x="0" y="1172"/>
                  </a:lnTo>
                  <a:lnTo>
                    <a:pt x="0" y="1509"/>
                  </a:lnTo>
                  <a:lnTo>
                    <a:pt x="16" y="1686"/>
                  </a:lnTo>
                  <a:lnTo>
                    <a:pt x="32" y="1878"/>
                  </a:lnTo>
                  <a:lnTo>
                    <a:pt x="81" y="2055"/>
                  </a:lnTo>
                  <a:lnTo>
                    <a:pt x="129" y="2248"/>
                  </a:lnTo>
                  <a:lnTo>
                    <a:pt x="177" y="2424"/>
                  </a:lnTo>
                  <a:lnTo>
                    <a:pt x="257" y="2601"/>
                  </a:lnTo>
                  <a:lnTo>
                    <a:pt x="321" y="2761"/>
                  </a:lnTo>
                  <a:lnTo>
                    <a:pt x="418" y="2922"/>
                  </a:lnTo>
                  <a:lnTo>
                    <a:pt x="514" y="3066"/>
                  </a:lnTo>
                  <a:lnTo>
                    <a:pt x="610" y="3194"/>
                  </a:lnTo>
                  <a:lnTo>
                    <a:pt x="722" y="3307"/>
                  </a:lnTo>
                  <a:lnTo>
                    <a:pt x="835" y="3403"/>
                  </a:lnTo>
                  <a:lnTo>
                    <a:pt x="963" y="3483"/>
                  </a:lnTo>
                  <a:lnTo>
                    <a:pt x="1092" y="3548"/>
                  </a:lnTo>
                  <a:lnTo>
                    <a:pt x="1220" y="3580"/>
                  </a:lnTo>
                  <a:lnTo>
                    <a:pt x="1364" y="3580"/>
                  </a:lnTo>
                  <a:lnTo>
                    <a:pt x="1493" y="3564"/>
                  </a:lnTo>
                  <a:lnTo>
                    <a:pt x="1605" y="3532"/>
                  </a:lnTo>
                  <a:lnTo>
                    <a:pt x="1717" y="3467"/>
                  </a:lnTo>
                  <a:lnTo>
                    <a:pt x="1814" y="3403"/>
                  </a:lnTo>
                  <a:lnTo>
                    <a:pt x="1894" y="3307"/>
                  </a:lnTo>
                  <a:lnTo>
                    <a:pt x="1958" y="3211"/>
                  </a:lnTo>
                  <a:lnTo>
                    <a:pt x="2022" y="3098"/>
                  </a:lnTo>
                  <a:lnTo>
                    <a:pt x="2071" y="2970"/>
                  </a:lnTo>
                  <a:lnTo>
                    <a:pt x="2119" y="2825"/>
                  </a:lnTo>
                  <a:lnTo>
                    <a:pt x="2151" y="2681"/>
                  </a:lnTo>
                  <a:lnTo>
                    <a:pt x="2183" y="2360"/>
                  </a:lnTo>
                  <a:lnTo>
                    <a:pt x="2215" y="2023"/>
                  </a:lnTo>
                  <a:lnTo>
                    <a:pt x="2215" y="1670"/>
                  </a:lnTo>
                  <a:lnTo>
                    <a:pt x="2199" y="1493"/>
                  </a:lnTo>
                  <a:lnTo>
                    <a:pt x="2183" y="1317"/>
                  </a:lnTo>
                  <a:lnTo>
                    <a:pt x="2151" y="1156"/>
                  </a:lnTo>
                  <a:lnTo>
                    <a:pt x="2103" y="996"/>
                  </a:lnTo>
                  <a:lnTo>
                    <a:pt x="2055" y="851"/>
                  </a:lnTo>
                  <a:lnTo>
                    <a:pt x="1990" y="707"/>
                  </a:lnTo>
                  <a:lnTo>
                    <a:pt x="1910" y="579"/>
                  </a:lnTo>
                  <a:lnTo>
                    <a:pt x="1830" y="450"/>
                  </a:lnTo>
                  <a:lnTo>
                    <a:pt x="1750" y="354"/>
                  </a:lnTo>
                  <a:lnTo>
                    <a:pt x="1653" y="258"/>
                  </a:lnTo>
                  <a:lnTo>
                    <a:pt x="1541" y="177"/>
                  </a:lnTo>
                  <a:lnTo>
                    <a:pt x="1429" y="97"/>
                  </a:lnTo>
                  <a:lnTo>
                    <a:pt x="1316" y="49"/>
                  </a:lnTo>
                  <a:lnTo>
                    <a:pt x="1188" y="17"/>
                  </a:lnTo>
                  <a:lnTo>
                    <a:pt x="1059" y="1"/>
                  </a:lnTo>
                  <a:close/>
                </a:path>
              </a:pathLst>
            </a:custGeom>
            <a:solidFill>
              <a:srgbClr val="E09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2;p13">
              <a:extLst>
                <a:ext uri="{FF2B5EF4-FFF2-40B4-BE49-F238E27FC236}">
                  <a16:creationId xmlns:a16="http://schemas.microsoft.com/office/drawing/2014/main" id="{85248C14-5AF4-3625-EA84-8BA9CCEA6E10}"/>
                </a:ext>
              </a:extLst>
            </p:cNvPr>
            <p:cNvSpPr/>
            <p:nvPr/>
          </p:nvSpPr>
          <p:spPr>
            <a:xfrm>
              <a:off x="1778000" y="1310175"/>
              <a:ext cx="429325" cy="449400"/>
            </a:xfrm>
            <a:custGeom>
              <a:avLst/>
              <a:gdLst/>
              <a:ahLst/>
              <a:cxnLst/>
              <a:rect l="l" t="t" r="r" b="b"/>
              <a:pathLst>
                <a:path w="17173" h="17976" extrusionOk="0">
                  <a:moveTo>
                    <a:pt x="8170" y="1"/>
                  </a:moveTo>
                  <a:lnTo>
                    <a:pt x="7624" y="17"/>
                  </a:lnTo>
                  <a:lnTo>
                    <a:pt x="7046" y="49"/>
                  </a:lnTo>
                  <a:lnTo>
                    <a:pt x="6468" y="129"/>
                  </a:lnTo>
                  <a:lnTo>
                    <a:pt x="5875" y="225"/>
                  </a:lnTo>
                  <a:lnTo>
                    <a:pt x="5249" y="354"/>
                  </a:lnTo>
                  <a:lnTo>
                    <a:pt x="4815" y="466"/>
                  </a:lnTo>
                  <a:lnTo>
                    <a:pt x="4398" y="594"/>
                  </a:lnTo>
                  <a:lnTo>
                    <a:pt x="4013" y="755"/>
                  </a:lnTo>
                  <a:lnTo>
                    <a:pt x="3628" y="931"/>
                  </a:lnTo>
                  <a:lnTo>
                    <a:pt x="3275" y="1124"/>
                  </a:lnTo>
                  <a:lnTo>
                    <a:pt x="2938" y="1333"/>
                  </a:lnTo>
                  <a:lnTo>
                    <a:pt x="2633" y="1557"/>
                  </a:lnTo>
                  <a:lnTo>
                    <a:pt x="2328" y="1814"/>
                  </a:lnTo>
                  <a:lnTo>
                    <a:pt x="2055" y="2071"/>
                  </a:lnTo>
                  <a:lnTo>
                    <a:pt x="1798" y="2344"/>
                  </a:lnTo>
                  <a:lnTo>
                    <a:pt x="1541" y="2633"/>
                  </a:lnTo>
                  <a:lnTo>
                    <a:pt x="1333" y="2938"/>
                  </a:lnTo>
                  <a:lnTo>
                    <a:pt x="1124" y="3258"/>
                  </a:lnTo>
                  <a:lnTo>
                    <a:pt x="932" y="3596"/>
                  </a:lnTo>
                  <a:lnTo>
                    <a:pt x="771" y="3933"/>
                  </a:lnTo>
                  <a:lnTo>
                    <a:pt x="611" y="4286"/>
                  </a:lnTo>
                  <a:lnTo>
                    <a:pt x="482" y="4639"/>
                  </a:lnTo>
                  <a:lnTo>
                    <a:pt x="354" y="5008"/>
                  </a:lnTo>
                  <a:lnTo>
                    <a:pt x="257" y="5393"/>
                  </a:lnTo>
                  <a:lnTo>
                    <a:pt x="177" y="5778"/>
                  </a:lnTo>
                  <a:lnTo>
                    <a:pt x="113" y="6163"/>
                  </a:lnTo>
                  <a:lnTo>
                    <a:pt x="49" y="6565"/>
                  </a:lnTo>
                  <a:lnTo>
                    <a:pt x="17" y="6966"/>
                  </a:lnTo>
                  <a:lnTo>
                    <a:pt x="1" y="7367"/>
                  </a:lnTo>
                  <a:lnTo>
                    <a:pt x="1" y="7784"/>
                  </a:lnTo>
                  <a:lnTo>
                    <a:pt x="1" y="8185"/>
                  </a:lnTo>
                  <a:lnTo>
                    <a:pt x="33" y="8603"/>
                  </a:lnTo>
                  <a:lnTo>
                    <a:pt x="65" y="9020"/>
                  </a:lnTo>
                  <a:lnTo>
                    <a:pt x="129" y="9421"/>
                  </a:lnTo>
                  <a:lnTo>
                    <a:pt x="193" y="9839"/>
                  </a:lnTo>
                  <a:lnTo>
                    <a:pt x="274" y="10256"/>
                  </a:lnTo>
                  <a:lnTo>
                    <a:pt x="370" y="10657"/>
                  </a:lnTo>
                  <a:lnTo>
                    <a:pt x="482" y="11074"/>
                  </a:lnTo>
                  <a:lnTo>
                    <a:pt x="611" y="11475"/>
                  </a:lnTo>
                  <a:lnTo>
                    <a:pt x="755" y="11861"/>
                  </a:lnTo>
                  <a:lnTo>
                    <a:pt x="899" y="12262"/>
                  </a:lnTo>
                  <a:lnTo>
                    <a:pt x="1076" y="12647"/>
                  </a:lnTo>
                  <a:lnTo>
                    <a:pt x="1252" y="13016"/>
                  </a:lnTo>
                  <a:lnTo>
                    <a:pt x="1429" y="13385"/>
                  </a:lnTo>
                  <a:lnTo>
                    <a:pt x="1638" y="13754"/>
                  </a:lnTo>
                  <a:lnTo>
                    <a:pt x="1846" y="14108"/>
                  </a:lnTo>
                  <a:lnTo>
                    <a:pt x="2087" y="14445"/>
                  </a:lnTo>
                  <a:lnTo>
                    <a:pt x="2312" y="14782"/>
                  </a:lnTo>
                  <a:lnTo>
                    <a:pt x="2569" y="15103"/>
                  </a:lnTo>
                  <a:lnTo>
                    <a:pt x="2825" y="15407"/>
                  </a:lnTo>
                  <a:lnTo>
                    <a:pt x="3098" y="15696"/>
                  </a:lnTo>
                  <a:lnTo>
                    <a:pt x="3387" y="15985"/>
                  </a:lnTo>
                  <a:lnTo>
                    <a:pt x="3676" y="16242"/>
                  </a:lnTo>
                  <a:lnTo>
                    <a:pt x="3981" y="16499"/>
                  </a:lnTo>
                  <a:lnTo>
                    <a:pt x="4286" y="16723"/>
                  </a:lnTo>
                  <a:lnTo>
                    <a:pt x="4623" y="16948"/>
                  </a:lnTo>
                  <a:lnTo>
                    <a:pt x="4944" y="17141"/>
                  </a:lnTo>
                  <a:lnTo>
                    <a:pt x="5297" y="17317"/>
                  </a:lnTo>
                  <a:lnTo>
                    <a:pt x="5650" y="17478"/>
                  </a:lnTo>
                  <a:lnTo>
                    <a:pt x="6003" y="17622"/>
                  </a:lnTo>
                  <a:lnTo>
                    <a:pt x="6372" y="17735"/>
                  </a:lnTo>
                  <a:lnTo>
                    <a:pt x="6757" y="17831"/>
                  </a:lnTo>
                  <a:lnTo>
                    <a:pt x="7142" y="17895"/>
                  </a:lnTo>
                  <a:lnTo>
                    <a:pt x="7544" y="17943"/>
                  </a:lnTo>
                  <a:lnTo>
                    <a:pt x="7945" y="17975"/>
                  </a:lnTo>
                  <a:lnTo>
                    <a:pt x="8346" y="17975"/>
                  </a:lnTo>
                  <a:lnTo>
                    <a:pt x="8779" y="17943"/>
                  </a:lnTo>
                  <a:lnTo>
                    <a:pt x="9197" y="17895"/>
                  </a:lnTo>
                  <a:lnTo>
                    <a:pt x="9630" y="17815"/>
                  </a:lnTo>
                  <a:lnTo>
                    <a:pt x="10192" y="17670"/>
                  </a:lnTo>
                  <a:lnTo>
                    <a:pt x="10721" y="17510"/>
                  </a:lnTo>
                  <a:lnTo>
                    <a:pt x="11235" y="17333"/>
                  </a:lnTo>
                  <a:lnTo>
                    <a:pt x="11732" y="17141"/>
                  </a:lnTo>
                  <a:lnTo>
                    <a:pt x="12198" y="16932"/>
                  </a:lnTo>
                  <a:lnTo>
                    <a:pt x="12647" y="16691"/>
                  </a:lnTo>
                  <a:lnTo>
                    <a:pt x="13064" y="16435"/>
                  </a:lnTo>
                  <a:lnTo>
                    <a:pt x="13466" y="16178"/>
                  </a:lnTo>
                  <a:lnTo>
                    <a:pt x="13851" y="15889"/>
                  </a:lnTo>
                  <a:lnTo>
                    <a:pt x="14204" y="15584"/>
                  </a:lnTo>
                  <a:lnTo>
                    <a:pt x="14557" y="15279"/>
                  </a:lnTo>
                  <a:lnTo>
                    <a:pt x="14862" y="14958"/>
                  </a:lnTo>
                  <a:lnTo>
                    <a:pt x="15167" y="14621"/>
                  </a:lnTo>
                  <a:lnTo>
                    <a:pt x="15440" y="14268"/>
                  </a:lnTo>
                  <a:lnTo>
                    <a:pt x="15696" y="13899"/>
                  </a:lnTo>
                  <a:lnTo>
                    <a:pt x="15937" y="13530"/>
                  </a:lnTo>
                  <a:lnTo>
                    <a:pt x="16146" y="13161"/>
                  </a:lnTo>
                  <a:lnTo>
                    <a:pt x="16338" y="12775"/>
                  </a:lnTo>
                  <a:lnTo>
                    <a:pt x="16515" y="12374"/>
                  </a:lnTo>
                  <a:lnTo>
                    <a:pt x="16659" y="11973"/>
                  </a:lnTo>
                  <a:lnTo>
                    <a:pt x="16788" y="11572"/>
                  </a:lnTo>
                  <a:lnTo>
                    <a:pt x="16900" y="11155"/>
                  </a:lnTo>
                  <a:lnTo>
                    <a:pt x="16996" y="10737"/>
                  </a:lnTo>
                  <a:lnTo>
                    <a:pt x="17077" y="10320"/>
                  </a:lnTo>
                  <a:lnTo>
                    <a:pt x="17125" y="9903"/>
                  </a:lnTo>
                  <a:lnTo>
                    <a:pt x="17157" y="9469"/>
                  </a:lnTo>
                  <a:lnTo>
                    <a:pt x="17173" y="9052"/>
                  </a:lnTo>
                  <a:lnTo>
                    <a:pt x="17173" y="8619"/>
                  </a:lnTo>
                  <a:lnTo>
                    <a:pt x="17141" y="8202"/>
                  </a:lnTo>
                  <a:lnTo>
                    <a:pt x="17109" y="7784"/>
                  </a:lnTo>
                  <a:lnTo>
                    <a:pt x="17045" y="7367"/>
                  </a:lnTo>
                  <a:lnTo>
                    <a:pt x="16964" y="6950"/>
                  </a:lnTo>
                  <a:lnTo>
                    <a:pt x="16868" y="6532"/>
                  </a:lnTo>
                  <a:lnTo>
                    <a:pt x="16756" y="6131"/>
                  </a:lnTo>
                  <a:lnTo>
                    <a:pt x="16611" y="5730"/>
                  </a:lnTo>
                  <a:lnTo>
                    <a:pt x="16467" y="5329"/>
                  </a:lnTo>
                  <a:lnTo>
                    <a:pt x="16290" y="4944"/>
                  </a:lnTo>
                  <a:lnTo>
                    <a:pt x="16098" y="4574"/>
                  </a:lnTo>
                  <a:lnTo>
                    <a:pt x="15889" y="4205"/>
                  </a:lnTo>
                  <a:lnTo>
                    <a:pt x="15664" y="3836"/>
                  </a:lnTo>
                  <a:lnTo>
                    <a:pt x="15424" y="3483"/>
                  </a:lnTo>
                  <a:lnTo>
                    <a:pt x="15167" y="3146"/>
                  </a:lnTo>
                  <a:lnTo>
                    <a:pt x="14878" y="2825"/>
                  </a:lnTo>
                  <a:lnTo>
                    <a:pt x="14589" y="2520"/>
                  </a:lnTo>
                  <a:lnTo>
                    <a:pt x="14284" y="2215"/>
                  </a:lnTo>
                  <a:lnTo>
                    <a:pt x="13947" y="1942"/>
                  </a:lnTo>
                  <a:lnTo>
                    <a:pt x="13594" y="1670"/>
                  </a:lnTo>
                  <a:lnTo>
                    <a:pt x="13241" y="1429"/>
                  </a:lnTo>
                  <a:lnTo>
                    <a:pt x="12856" y="1188"/>
                  </a:lnTo>
                  <a:lnTo>
                    <a:pt x="12471" y="980"/>
                  </a:lnTo>
                  <a:lnTo>
                    <a:pt x="12053" y="787"/>
                  </a:lnTo>
                  <a:lnTo>
                    <a:pt x="11620" y="610"/>
                  </a:lnTo>
                  <a:lnTo>
                    <a:pt x="11171" y="450"/>
                  </a:lnTo>
                  <a:lnTo>
                    <a:pt x="10721" y="322"/>
                  </a:lnTo>
                  <a:lnTo>
                    <a:pt x="10240" y="209"/>
                  </a:lnTo>
                  <a:lnTo>
                    <a:pt x="9742" y="113"/>
                  </a:lnTo>
                  <a:lnTo>
                    <a:pt x="9245" y="49"/>
                  </a:lnTo>
                  <a:lnTo>
                    <a:pt x="8715" y="17"/>
                  </a:lnTo>
                  <a:lnTo>
                    <a:pt x="8170" y="1"/>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3;p13">
              <a:extLst>
                <a:ext uri="{FF2B5EF4-FFF2-40B4-BE49-F238E27FC236}">
                  <a16:creationId xmlns:a16="http://schemas.microsoft.com/office/drawing/2014/main" id="{39E2355F-BAF5-3B4C-1273-8D71A80C66A3}"/>
                </a:ext>
              </a:extLst>
            </p:cNvPr>
            <p:cNvSpPr/>
            <p:nvPr/>
          </p:nvSpPr>
          <p:spPr>
            <a:xfrm>
              <a:off x="1770775" y="1271650"/>
              <a:ext cx="446200" cy="491525"/>
            </a:xfrm>
            <a:custGeom>
              <a:avLst/>
              <a:gdLst/>
              <a:ahLst/>
              <a:cxnLst/>
              <a:rect l="l" t="t" r="r" b="b"/>
              <a:pathLst>
                <a:path w="17848" h="19661" extrusionOk="0">
                  <a:moveTo>
                    <a:pt x="8763" y="1"/>
                  </a:moveTo>
                  <a:lnTo>
                    <a:pt x="8266" y="49"/>
                  </a:lnTo>
                  <a:lnTo>
                    <a:pt x="7784" y="113"/>
                  </a:lnTo>
                  <a:lnTo>
                    <a:pt x="7303" y="210"/>
                  </a:lnTo>
                  <a:lnTo>
                    <a:pt x="6838" y="306"/>
                  </a:lnTo>
                  <a:lnTo>
                    <a:pt x="6388" y="450"/>
                  </a:lnTo>
                  <a:lnTo>
                    <a:pt x="5971" y="595"/>
                  </a:lnTo>
                  <a:lnTo>
                    <a:pt x="5570" y="771"/>
                  </a:lnTo>
                  <a:lnTo>
                    <a:pt x="5185" y="964"/>
                  </a:lnTo>
                  <a:lnTo>
                    <a:pt x="4751" y="1221"/>
                  </a:lnTo>
                  <a:lnTo>
                    <a:pt x="4334" y="1493"/>
                  </a:lnTo>
                  <a:lnTo>
                    <a:pt x="3933" y="1782"/>
                  </a:lnTo>
                  <a:lnTo>
                    <a:pt x="3548" y="2071"/>
                  </a:lnTo>
                  <a:lnTo>
                    <a:pt x="3195" y="2392"/>
                  </a:lnTo>
                  <a:lnTo>
                    <a:pt x="2858" y="2713"/>
                  </a:lnTo>
                  <a:lnTo>
                    <a:pt x="2537" y="3034"/>
                  </a:lnTo>
                  <a:lnTo>
                    <a:pt x="2248" y="3387"/>
                  </a:lnTo>
                  <a:lnTo>
                    <a:pt x="1959" y="3740"/>
                  </a:lnTo>
                  <a:lnTo>
                    <a:pt x="1702" y="4093"/>
                  </a:lnTo>
                  <a:lnTo>
                    <a:pt x="1461" y="4462"/>
                  </a:lnTo>
                  <a:lnTo>
                    <a:pt x="1253" y="4832"/>
                  </a:lnTo>
                  <a:lnTo>
                    <a:pt x="1044" y="5217"/>
                  </a:lnTo>
                  <a:lnTo>
                    <a:pt x="867" y="5618"/>
                  </a:lnTo>
                  <a:lnTo>
                    <a:pt x="707" y="6003"/>
                  </a:lnTo>
                  <a:lnTo>
                    <a:pt x="563" y="6404"/>
                  </a:lnTo>
                  <a:lnTo>
                    <a:pt x="434" y="6806"/>
                  </a:lnTo>
                  <a:lnTo>
                    <a:pt x="322" y="7223"/>
                  </a:lnTo>
                  <a:lnTo>
                    <a:pt x="225" y="7640"/>
                  </a:lnTo>
                  <a:lnTo>
                    <a:pt x="145" y="8041"/>
                  </a:lnTo>
                  <a:lnTo>
                    <a:pt x="81" y="8459"/>
                  </a:lnTo>
                  <a:lnTo>
                    <a:pt x="49" y="8892"/>
                  </a:lnTo>
                  <a:lnTo>
                    <a:pt x="17" y="9309"/>
                  </a:lnTo>
                  <a:lnTo>
                    <a:pt x="1" y="9726"/>
                  </a:lnTo>
                  <a:lnTo>
                    <a:pt x="17" y="10144"/>
                  </a:lnTo>
                  <a:lnTo>
                    <a:pt x="33" y="10561"/>
                  </a:lnTo>
                  <a:lnTo>
                    <a:pt x="65" y="10978"/>
                  </a:lnTo>
                  <a:lnTo>
                    <a:pt x="113" y="11396"/>
                  </a:lnTo>
                  <a:lnTo>
                    <a:pt x="177" y="11797"/>
                  </a:lnTo>
                  <a:lnTo>
                    <a:pt x="258" y="12214"/>
                  </a:lnTo>
                  <a:lnTo>
                    <a:pt x="354" y="12615"/>
                  </a:lnTo>
                  <a:lnTo>
                    <a:pt x="466" y="13000"/>
                  </a:lnTo>
                  <a:lnTo>
                    <a:pt x="595" y="13402"/>
                  </a:lnTo>
                  <a:lnTo>
                    <a:pt x="723" y="13787"/>
                  </a:lnTo>
                  <a:lnTo>
                    <a:pt x="883" y="14172"/>
                  </a:lnTo>
                  <a:lnTo>
                    <a:pt x="1044" y="14541"/>
                  </a:lnTo>
                  <a:lnTo>
                    <a:pt x="1221" y="14910"/>
                  </a:lnTo>
                  <a:lnTo>
                    <a:pt x="1413" y="15263"/>
                  </a:lnTo>
                  <a:lnTo>
                    <a:pt x="1606" y="15600"/>
                  </a:lnTo>
                  <a:lnTo>
                    <a:pt x="1814" y="15937"/>
                  </a:lnTo>
                  <a:lnTo>
                    <a:pt x="2039" y="16274"/>
                  </a:lnTo>
                  <a:lnTo>
                    <a:pt x="2280" y="16579"/>
                  </a:lnTo>
                  <a:lnTo>
                    <a:pt x="2537" y="16884"/>
                  </a:lnTo>
                  <a:lnTo>
                    <a:pt x="2793" y="17173"/>
                  </a:lnTo>
                  <a:lnTo>
                    <a:pt x="3066" y="17462"/>
                  </a:lnTo>
                  <a:lnTo>
                    <a:pt x="3339" y="17719"/>
                  </a:lnTo>
                  <a:lnTo>
                    <a:pt x="3644" y="17976"/>
                  </a:lnTo>
                  <a:lnTo>
                    <a:pt x="3933" y="18216"/>
                  </a:lnTo>
                  <a:lnTo>
                    <a:pt x="4254" y="18425"/>
                  </a:lnTo>
                  <a:lnTo>
                    <a:pt x="4575" y="18634"/>
                  </a:lnTo>
                  <a:lnTo>
                    <a:pt x="4912" y="18826"/>
                  </a:lnTo>
                  <a:lnTo>
                    <a:pt x="5249" y="18987"/>
                  </a:lnTo>
                  <a:lnTo>
                    <a:pt x="5602" y="19147"/>
                  </a:lnTo>
                  <a:lnTo>
                    <a:pt x="5955" y="19276"/>
                  </a:lnTo>
                  <a:lnTo>
                    <a:pt x="6324" y="19388"/>
                  </a:lnTo>
                  <a:lnTo>
                    <a:pt x="6693" y="19484"/>
                  </a:lnTo>
                  <a:lnTo>
                    <a:pt x="7078" y="19564"/>
                  </a:lnTo>
                  <a:lnTo>
                    <a:pt x="7480" y="19613"/>
                  </a:lnTo>
                  <a:lnTo>
                    <a:pt x="7865" y="19645"/>
                  </a:lnTo>
                  <a:lnTo>
                    <a:pt x="8282" y="19661"/>
                  </a:lnTo>
                  <a:lnTo>
                    <a:pt x="8699" y="19645"/>
                  </a:lnTo>
                  <a:lnTo>
                    <a:pt x="9117" y="19613"/>
                  </a:lnTo>
                  <a:lnTo>
                    <a:pt x="9534" y="19548"/>
                  </a:lnTo>
                  <a:lnTo>
                    <a:pt x="9967" y="19468"/>
                  </a:lnTo>
                  <a:lnTo>
                    <a:pt x="10240" y="19388"/>
                  </a:lnTo>
                  <a:lnTo>
                    <a:pt x="10497" y="19308"/>
                  </a:lnTo>
                  <a:lnTo>
                    <a:pt x="10754" y="19211"/>
                  </a:lnTo>
                  <a:lnTo>
                    <a:pt x="11010" y="19099"/>
                  </a:lnTo>
                  <a:lnTo>
                    <a:pt x="11508" y="18874"/>
                  </a:lnTo>
                  <a:lnTo>
                    <a:pt x="11973" y="18666"/>
                  </a:lnTo>
                  <a:lnTo>
                    <a:pt x="11588" y="18521"/>
                  </a:lnTo>
                  <a:lnTo>
                    <a:pt x="11412" y="18441"/>
                  </a:lnTo>
                  <a:lnTo>
                    <a:pt x="11251" y="18361"/>
                  </a:lnTo>
                  <a:lnTo>
                    <a:pt x="11107" y="18248"/>
                  </a:lnTo>
                  <a:lnTo>
                    <a:pt x="10962" y="18136"/>
                  </a:lnTo>
                  <a:lnTo>
                    <a:pt x="10866" y="17992"/>
                  </a:lnTo>
                  <a:lnTo>
                    <a:pt x="10818" y="17911"/>
                  </a:lnTo>
                  <a:lnTo>
                    <a:pt x="10786" y="17831"/>
                  </a:lnTo>
                  <a:lnTo>
                    <a:pt x="10770" y="17735"/>
                  </a:lnTo>
                  <a:lnTo>
                    <a:pt x="10754" y="17639"/>
                  </a:lnTo>
                  <a:lnTo>
                    <a:pt x="10754" y="17462"/>
                  </a:lnTo>
                  <a:lnTo>
                    <a:pt x="10786" y="17285"/>
                  </a:lnTo>
                  <a:lnTo>
                    <a:pt x="10850" y="17125"/>
                  </a:lnTo>
                  <a:lnTo>
                    <a:pt x="10946" y="16948"/>
                  </a:lnTo>
                  <a:lnTo>
                    <a:pt x="11075" y="16804"/>
                  </a:lnTo>
                  <a:lnTo>
                    <a:pt x="11203" y="16676"/>
                  </a:lnTo>
                  <a:lnTo>
                    <a:pt x="11347" y="16547"/>
                  </a:lnTo>
                  <a:lnTo>
                    <a:pt x="11508" y="16451"/>
                  </a:lnTo>
                  <a:lnTo>
                    <a:pt x="11684" y="16371"/>
                  </a:lnTo>
                  <a:lnTo>
                    <a:pt x="12021" y="16226"/>
                  </a:lnTo>
                  <a:lnTo>
                    <a:pt x="12374" y="16098"/>
                  </a:lnTo>
                  <a:lnTo>
                    <a:pt x="12728" y="15969"/>
                  </a:lnTo>
                  <a:lnTo>
                    <a:pt x="13032" y="15857"/>
                  </a:lnTo>
                  <a:lnTo>
                    <a:pt x="13337" y="15729"/>
                  </a:lnTo>
                  <a:lnTo>
                    <a:pt x="13626" y="15568"/>
                  </a:lnTo>
                  <a:lnTo>
                    <a:pt x="13915" y="15408"/>
                  </a:lnTo>
                  <a:lnTo>
                    <a:pt x="14188" y="15231"/>
                  </a:lnTo>
                  <a:lnTo>
                    <a:pt x="14445" y="15039"/>
                  </a:lnTo>
                  <a:lnTo>
                    <a:pt x="14702" y="14830"/>
                  </a:lnTo>
                  <a:lnTo>
                    <a:pt x="14942" y="14605"/>
                  </a:lnTo>
                  <a:lnTo>
                    <a:pt x="15183" y="14381"/>
                  </a:lnTo>
                  <a:lnTo>
                    <a:pt x="15408" y="14140"/>
                  </a:lnTo>
                  <a:lnTo>
                    <a:pt x="15616" y="13899"/>
                  </a:lnTo>
                  <a:lnTo>
                    <a:pt x="15825" y="13642"/>
                  </a:lnTo>
                  <a:lnTo>
                    <a:pt x="16034" y="13370"/>
                  </a:lnTo>
                  <a:lnTo>
                    <a:pt x="16210" y="13113"/>
                  </a:lnTo>
                  <a:lnTo>
                    <a:pt x="16387" y="12840"/>
                  </a:lnTo>
                  <a:lnTo>
                    <a:pt x="16563" y="12567"/>
                  </a:lnTo>
                  <a:lnTo>
                    <a:pt x="16868" y="12005"/>
                  </a:lnTo>
                  <a:lnTo>
                    <a:pt x="17125" y="11444"/>
                  </a:lnTo>
                  <a:lnTo>
                    <a:pt x="17350" y="10898"/>
                  </a:lnTo>
                  <a:lnTo>
                    <a:pt x="17542" y="10368"/>
                  </a:lnTo>
                  <a:lnTo>
                    <a:pt x="17687" y="9871"/>
                  </a:lnTo>
                  <a:lnTo>
                    <a:pt x="17783" y="9406"/>
                  </a:lnTo>
                  <a:lnTo>
                    <a:pt x="17831" y="8972"/>
                  </a:lnTo>
                  <a:lnTo>
                    <a:pt x="17847" y="8780"/>
                  </a:lnTo>
                  <a:lnTo>
                    <a:pt x="17847" y="8603"/>
                  </a:lnTo>
                  <a:lnTo>
                    <a:pt x="17831" y="8202"/>
                  </a:lnTo>
                  <a:lnTo>
                    <a:pt x="17799" y="7801"/>
                  </a:lnTo>
                  <a:lnTo>
                    <a:pt x="17751" y="7415"/>
                  </a:lnTo>
                  <a:lnTo>
                    <a:pt x="17703" y="7046"/>
                  </a:lnTo>
                  <a:lnTo>
                    <a:pt x="17638" y="6677"/>
                  </a:lnTo>
                  <a:lnTo>
                    <a:pt x="17558" y="6324"/>
                  </a:lnTo>
                  <a:lnTo>
                    <a:pt x="17478" y="5987"/>
                  </a:lnTo>
                  <a:lnTo>
                    <a:pt x="17382" y="5650"/>
                  </a:lnTo>
                  <a:lnTo>
                    <a:pt x="17285" y="5329"/>
                  </a:lnTo>
                  <a:lnTo>
                    <a:pt x="17173" y="5024"/>
                  </a:lnTo>
                  <a:lnTo>
                    <a:pt x="17045" y="4719"/>
                  </a:lnTo>
                  <a:lnTo>
                    <a:pt x="16916" y="4430"/>
                  </a:lnTo>
                  <a:lnTo>
                    <a:pt x="16772" y="4158"/>
                  </a:lnTo>
                  <a:lnTo>
                    <a:pt x="16627" y="3885"/>
                  </a:lnTo>
                  <a:lnTo>
                    <a:pt x="16467" y="3628"/>
                  </a:lnTo>
                  <a:lnTo>
                    <a:pt x="16306" y="3387"/>
                  </a:lnTo>
                  <a:lnTo>
                    <a:pt x="16130" y="3146"/>
                  </a:lnTo>
                  <a:lnTo>
                    <a:pt x="15953" y="2922"/>
                  </a:lnTo>
                  <a:lnTo>
                    <a:pt x="15761" y="2697"/>
                  </a:lnTo>
                  <a:lnTo>
                    <a:pt x="15568" y="2488"/>
                  </a:lnTo>
                  <a:lnTo>
                    <a:pt x="15376" y="2280"/>
                  </a:lnTo>
                  <a:lnTo>
                    <a:pt x="15167" y="2087"/>
                  </a:lnTo>
                  <a:lnTo>
                    <a:pt x="14958" y="1911"/>
                  </a:lnTo>
                  <a:lnTo>
                    <a:pt x="14750" y="1734"/>
                  </a:lnTo>
                  <a:lnTo>
                    <a:pt x="14525" y="1574"/>
                  </a:lnTo>
                  <a:lnTo>
                    <a:pt x="14300" y="1413"/>
                  </a:lnTo>
                  <a:lnTo>
                    <a:pt x="13835" y="1140"/>
                  </a:lnTo>
                  <a:lnTo>
                    <a:pt x="13369" y="884"/>
                  </a:lnTo>
                  <a:lnTo>
                    <a:pt x="12872" y="659"/>
                  </a:lnTo>
                  <a:lnTo>
                    <a:pt x="12374" y="482"/>
                  </a:lnTo>
                  <a:lnTo>
                    <a:pt x="11861" y="322"/>
                  </a:lnTo>
                  <a:lnTo>
                    <a:pt x="11347" y="210"/>
                  </a:lnTo>
                  <a:lnTo>
                    <a:pt x="10834" y="113"/>
                  </a:lnTo>
                  <a:lnTo>
                    <a:pt x="10304" y="49"/>
                  </a:lnTo>
                  <a:lnTo>
                    <a:pt x="9791" y="1"/>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54;p13">
              <a:extLst>
                <a:ext uri="{FF2B5EF4-FFF2-40B4-BE49-F238E27FC236}">
                  <a16:creationId xmlns:a16="http://schemas.microsoft.com/office/drawing/2014/main" id="{B3795730-25FA-D37F-6119-6BFC63D575B0}"/>
                </a:ext>
              </a:extLst>
            </p:cNvPr>
            <p:cNvSpPr/>
            <p:nvPr/>
          </p:nvSpPr>
          <p:spPr>
            <a:xfrm>
              <a:off x="2033975" y="1676500"/>
              <a:ext cx="94725" cy="75050"/>
            </a:xfrm>
            <a:custGeom>
              <a:avLst/>
              <a:gdLst/>
              <a:ahLst/>
              <a:cxnLst/>
              <a:rect l="l" t="t" r="r" b="b"/>
              <a:pathLst>
                <a:path w="3789" h="3002" extrusionOk="0">
                  <a:moveTo>
                    <a:pt x="2232" y="0"/>
                  </a:moveTo>
                  <a:lnTo>
                    <a:pt x="2055" y="16"/>
                  </a:lnTo>
                  <a:lnTo>
                    <a:pt x="1863" y="32"/>
                  </a:lnTo>
                  <a:lnTo>
                    <a:pt x="1670" y="64"/>
                  </a:lnTo>
                  <a:lnTo>
                    <a:pt x="1477" y="113"/>
                  </a:lnTo>
                  <a:lnTo>
                    <a:pt x="1301" y="177"/>
                  </a:lnTo>
                  <a:lnTo>
                    <a:pt x="1124" y="257"/>
                  </a:lnTo>
                  <a:lnTo>
                    <a:pt x="948" y="337"/>
                  </a:lnTo>
                  <a:lnTo>
                    <a:pt x="803" y="433"/>
                  </a:lnTo>
                  <a:lnTo>
                    <a:pt x="659" y="546"/>
                  </a:lnTo>
                  <a:lnTo>
                    <a:pt x="514" y="658"/>
                  </a:lnTo>
                  <a:lnTo>
                    <a:pt x="402" y="787"/>
                  </a:lnTo>
                  <a:lnTo>
                    <a:pt x="306" y="915"/>
                  </a:lnTo>
                  <a:lnTo>
                    <a:pt x="209" y="1043"/>
                  </a:lnTo>
                  <a:lnTo>
                    <a:pt x="129" y="1188"/>
                  </a:lnTo>
                  <a:lnTo>
                    <a:pt x="81" y="1332"/>
                  </a:lnTo>
                  <a:lnTo>
                    <a:pt x="33" y="1477"/>
                  </a:lnTo>
                  <a:lnTo>
                    <a:pt x="17" y="1621"/>
                  </a:lnTo>
                  <a:lnTo>
                    <a:pt x="1" y="1766"/>
                  </a:lnTo>
                  <a:lnTo>
                    <a:pt x="17" y="1910"/>
                  </a:lnTo>
                  <a:lnTo>
                    <a:pt x="49" y="2054"/>
                  </a:lnTo>
                  <a:lnTo>
                    <a:pt x="97" y="2199"/>
                  </a:lnTo>
                  <a:lnTo>
                    <a:pt x="177" y="2327"/>
                  </a:lnTo>
                  <a:lnTo>
                    <a:pt x="258" y="2440"/>
                  </a:lnTo>
                  <a:lnTo>
                    <a:pt x="354" y="2552"/>
                  </a:lnTo>
                  <a:lnTo>
                    <a:pt x="466" y="2648"/>
                  </a:lnTo>
                  <a:lnTo>
                    <a:pt x="595" y="2745"/>
                  </a:lnTo>
                  <a:lnTo>
                    <a:pt x="739" y="2809"/>
                  </a:lnTo>
                  <a:lnTo>
                    <a:pt x="884" y="2873"/>
                  </a:lnTo>
                  <a:lnTo>
                    <a:pt x="1044" y="2937"/>
                  </a:lnTo>
                  <a:lnTo>
                    <a:pt x="1205" y="2969"/>
                  </a:lnTo>
                  <a:lnTo>
                    <a:pt x="1381" y="2985"/>
                  </a:lnTo>
                  <a:lnTo>
                    <a:pt x="1558" y="3001"/>
                  </a:lnTo>
                  <a:lnTo>
                    <a:pt x="1750" y="3001"/>
                  </a:lnTo>
                  <a:lnTo>
                    <a:pt x="1927" y="2985"/>
                  </a:lnTo>
                  <a:lnTo>
                    <a:pt x="2119" y="2953"/>
                  </a:lnTo>
                  <a:lnTo>
                    <a:pt x="2312" y="2889"/>
                  </a:lnTo>
                  <a:lnTo>
                    <a:pt x="2504" y="2841"/>
                  </a:lnTo>
                  <a:lnTo>
                    <a:pt x="2681" y="2761"/>
                  </a:lnTo>
                  <a:lnTo>
                    <a:pt x="2841" y="2664"/>
                  </a:lnTo>
                  <a:lnTo>
                    <a:pt x="3002" y="2568"/>
                  </a:lnTo>
                  <a:lnTo>
                    <a:pt x="3146" y="2472"/>
                  </a:lnTo>
                  <a:lnTo>
                    <a:pt x="3275" y="2343"/>
                  </a:lnTo>
                  <a:lnTo>
                    <a:pt x="3387" y="2231"/>
                  </a:lnTo>
                  <a:lnTo>
                    <a:pt x="3499" y="2103"/>
                  </a:lnTo>
                  <a:lnTo>
                    <a:pt x="3596" y="1958"/>
                  </a:lnTo>
                  <a:lnTo>
                    <a:pt x="3660" y="1830"/>
                  </a:lnTo>
                  <a:lnTo>
                    <a:pt x="3724" y="1685"/>
                  </a:lnTo>
                  <a:lnTo>
                    <a:pt x="3756" y="1541"/>
                  </a:lnTo>
                  <a:lnTo>
                    <a:pt x="3788" y="1396"/>
                  </a:lnTo>
                  <a:lnTo>
                    <a:pt x="3788" y="1252"/>
                  </a:lnTo>
                  <a:lnTo>
                    <a:pt x="3772" y="1091"/>
                  </a:lnTo>
                  <a:lnTo>
                    <a:pt x="3740" y="947"/>
                  </a:lnTo>
                  <a:lnTo>
                    <a:pt x="3692" y="819"/>
                  </a:lnTo>
                  <a:lnTo>
                    <a:pt x="3628" y="690"/>
                  </a:lnTo>
                  <a:lnTo>
                    <a:pt x="3548" y="562"/>
                  </a:lnTo>
                  <a:lnTo>
                    <a:pt x="3435" y="450"/>
                  </a:lnTo>
                  <a:lnTo>
                    <a:pt x="3323" y="353"/>
                  </a:lnTo>
                  <a:lnTo>
                    <a:pt x="3195" y="273"/>
                  </a:lnTo>
                  <a:lnTo>
                    <a:pt x="3066" y="193"/>
                  </a:lnTo>
                  <a:lnTo>
                    <a:pt x="2906" y="129"/>
                  </a:lnTo>
                  <a:lnTo>
                    <a:pt x="2761" y="80"/>
                  </a:lnTo>
                  <a:lnTo>
                    <a:pt x="2585" y="48"/>
                  </a:lnTo>
                  <a:lnTo>
                    <a:pt x="2408" y="16"/>
                  </a:lnTo>
                  <a:lnTo>
                    <a:pt x="2232" y="0"/>
                  </a:lnTo>
                  <a:close/>
                </a:path>
              </a:pathLst>
            </a:custGeom>
            <a:solidFill>
              <a:srgbClr val="CA8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5;p13">
              <a:extLst>
                <a:ext uri="{FF2B5EF4-FFF2-40B4-BE49-F238E27FC236}">
                  <a16:creationId xmlns:a16="http://schemas.microsoft.com/office/drawing/2014/main" id="{F6F1BBE2-18B7-092F-EEDE-FF154DC30ACC}"/>
                </a:ext>
              </a:extLst>
            </p:cNvPr>
            <p:cNvSpPr/>
            <p:nvPr/>
          </p:nvSpPr>
          <p:spPr>
            <a:xfrm>
              <a:off x="1467850" y="1375175"/>
              <a:ext cx="376375" cy="375975"/>
            </a:xfrm>
            <a:custGeom>
              <a:avLst/>
              <a:gdLst/>
              <a:ahLst/>
              <a:cxnLst/>
              <a:rect l="l" t="t" r="r" b="b"/>
              <a:pathLst>
                <a:path w="15055" h="15039" extrusionOk="0">
                  <a:moveTo>
                    <a:pt x="7303" y="0"/>
                  </a:moveTo>
                  <a:lnTo>
                    <a:pt x="6934" y="17"/>
                  </a:lnTo>
                  <a:lnTo>
                    <a:pt x="6581" y="49"/>
                  </a:lnTo>
                  <a:lnTo>
                    <a:pt x="6228" y="113"/>
                  </a:lnTo>
                  <a:lnTo>
                    <a:pt x="5875" y="177"/>
                  </a:lnTo>
                  <a:lnTo>
                    <a:pt x="5522" y="273"/>
                  </a:lnTo>
                  <a:lnTo>
                    <a:pt x="5169" y="370"/>
                  </a:lnTo>
                  <a:lnTo>
                    <a:pt x="4832" y="498"/>
                  </a:lnTo>
                  <a:lnTo>
                    <a:pt x="4495" y="626"/>
                  </a:lnTo>
                  <a:lnTo>
                    <a:pt x="4174" y="787"/>
                  </a:lnTo>
                  <a:lnTo>
                    <a:pt x="3853" y="947"/>
                  </a:lnTo>
                  <a:lnTo>
                    <a:pt x="3532" y="1140"/>
                  </a:lnTo>
                  <a:lnTo>
                    <a:pt x="3243" y="1333"/>
                  </a:lnTo>
                  <a:lnTo>
                    <a:pt x="2938" y="1557"/>
                  </a:lnTo>
                  <a:lnTo>
                    <a:pt x="2649" y="1782"/>
                  </a:lnTo>
                  <a:lnTo>
                    <a:pt x="2376" y="2023"/>
                  </a:lnTo>
                  <a:lnTo>
                    <a:pt x="2119" y="2295"/>
                  </a:lnTo>
                  <a:lnTo>
                    <a:pt x="1863" y="2568"/>
                  </a:lnTo>
                  <a:lnTo>
                    <a:pt x="1622" y="2857"/>
                  </a:lnTo>
                  <a:lnTo>
                    <a:pt x="1397" y="3146"/>
                  </a:lnTo>
                  <a:lnTo>
                    <a:pt x="1189" y="3467"/>
                  </a:lnTo>
                  <a:lnTo>
                    <a:pt x="996" y="3788"/>
                  </a:lnTo>
                  <a:lnTo>
                    <a:pt x="803" y="4141"/>
                  </a:lnTo>
                  <a:lnTo>
                    <a:pt x="643" y="4478"/>
                  </a:lnTo>
                  <a:lnTo>
                    <a:pt x="498" y="4847"/>
                  </a:lnTo>
                  <a:lnTo>
                    <a:pt x="370" y="5200"/>
                  </a:lnTo>
                  <a:lnTo>
                    <a:pt x="274" y="5553"/>
                  </a:lnTo>
                  <a:lnTo>
                    <a:pt x="177" y="5923"/>
                  </a:lnTo>
                  <a:lnTo>
                    <a:pt x="113" y="6292"/>
                  </a:lnTo>
                  <a:lnTo>
                    <a:pt x="49" y="6645"/>
                  </a:lnTo>
                  <a:lnTo>
                    <a:pt x="17" y="7014"/>
                  </a:lnTo>
                  <a:lnTo>
                    <a:pt x="1" y="7383"/>
                  </a:lnTo>
                  <a:lnTo>
                    <a:pt x="17" y="7752"/>
                  </a:lnTo>
                  <a:lnTo>
                    <a:pt x="33" y="8105"/>
                  </a:lnTo>
                  <a:lnTo>
                    <a:pt x="65" y="8474"/>
                  </a:lnTo>
                  <a:lnTo>
                    <a:pt x="129" y="8827"/>
                  </a:lnTo>
                  <a:lnTo>
                    <a:pt x="194" y="9180"/>
                  </a:lnTo>
                  <a:lnTo>
                    <a:pt x="290" y="9534"/>
                  </a:lnTo>
                  <a:lnTo>
                    <a:pt x="386" y="9887"/>
                  </a:lnTo>
                  <a:lnTo>
                    <a:pt x="515" y="10224"/>
                  </a:lnTo>
                  <a:lnTo>
                    <a:pt x="643" y="10561"/>
                  </a:lnTo>
                  <a:lnTo>
                    <a:pt x="803" y="10882"/>
                  </a:lnTo>
                  <a:lnTo>
                    <a:pt x="964" y="11203"/>
                  </a:lnTo>
                  <a:lnTo>
                    <a:pt x="1156" y="11508"/>
                  </a:lnTo>
                  <a:lnTo>
                    <a:pt x="1349" y="11812"/>
                  </a:lnTo>
                  <a:lnTo>
                    <a:pt x="1574" y="12117"/>
                  </a:lnTo>
                  <a:lnTo>
                    <a:pt x="1798" y="12390"/>
                  </a:lnTo>
                  <a:lnTo>
                    <a:pt x="2039" y="12663"/>
                  </a:lnTo>
                  <a:lnTo>
                    <a:pt x="2312" y="12936"/>
                  </a:lnTo>
                  <a:lnTo>
                    <a:pt x="2585" y="13177"/>
                  </a:lnTo>
                  <a:lnTo>
                    <a:pt x="2858" y="13417"/>
                  </a:lnTo>
                  <a:lnTo>
                    <a:pt x="3163" y="13642"/>
                  </a:lnTo>
                  <a:lnTo>
                    <a:pt x="3484" y="13867"/>
                  </a:lnTo>
                  <a:lnTo>
                    <a:pt x="3805" y="14059"/>
                  </a:lnTo>
                  <a:lnTo>
                    <a:pt x="4158" y="14236"/>
                  </a:lnTo>
                  <a:lnTo>
                    <a:pt x="4495" y="14412"/>
                  </a:lnTo>
                  <a:lnTo>
                    <a:pt x="4864" y="14557"/>
                  </a:lnTo>
                  <a:lnTo>
                    <a:pt x="5217" y="14685"/>
                  </a:lnTo>
                  <a:lnTo>
                    <a:pt x="5570" y="14781"/>
                  </a:lnTo>
                  <a:lnTo>
                    <a:pt x="5939" y="14878"/>
                  </a:lnTo>
                  <a:lnTo>
                    <a:pt x="6308" y="14942"/>
                  </a:lnTo>
                  <a:lnTo>
                    <a:pt x="6661" y="14990"/>
                  </a:lnTo>
                  <a:lnTo>
                    <a:pt x="7030" y="15022"/>
                  </a:lnTo>
                  <a:lnTo>
                    <a:pt x="7399" y="15038"/>
                  </a:lnTo>
                  <a:lnTo>
                    <a:pt x="7769" y="15038"/>
                  </a:lnTo>
                  <a:lnTo>
                    <a:pt x="8122" y="15022"/>
                  </a:lnTo>
                  <a:lnTo>
                    <a:pt x="8491" y="14990"/>
                  </a:lnTo>
                  <a:lnTo>
                    <a:pt x="8844" y="14926"/>
                  </a:lnTo>
                  <a:lnTo>
                    <a:pt x="9197" y="14862"/>
                  </a:lnTo>
                  <a:lnTo>
                    <a:pt x="9550" y="14765"/>
                  </a:lnTo>
                  <a:lnTo>
                    <a:pt x="9903" y="14669"/>
                  </a:lnTo>
                  <a:lnTo>
                    <a:pt x="10240" y="14541"/>
                  </a:lnTo>
                  <a:lnTo>
                    <a:pt x="10577" y="14412"/>
                  </a:lnTo>
                  <a:lnTo>
                    <a:pt x="10898" y="14252"/>
                  </a:lnTo>
                  <a:lnTo>
                    <a:pt x="11219" y="14075"/>
                  </a:lnTo>
                  <a:lnTo>
                    <a:pt x="11524" y="13899"/>
                  </a:lnTo>
                  <a:lnTo>
                    <a:pt x="11829" y="13690"/>
                  </a:lnTo>
                  <a:lnTo>
                    <a:pt x="12134" y="13482"/>
                  </a:lnTo>
                  <a:lnTo>
                    <a:pt x="12407" y="13257"/>
                  </a:lnTo>
                  <a:lnTo>
                    <a:pt x="12680" y="13000"/>
                  </a:lnTo>
                  <a:lnTo>
                    <a:pt x="12952" y="12743"/>
                  </a:lnTo>
                  <a:lnTo>
                    <a:pt x="13193" y="12470"/>
                  </a:lnTo>
                  <a:lnTo>
                    <a:pt x="13434" y="12182"/>
                  </a:lnTo>
                  <a:lnTo>
                    <a:pt x="13658" y="11893"/>
                  </a:lnTo>
                  <a:lnTo>
                    <a:pt x="13883" y="11572"/>
                  </a:lnTo>
                  <a:lnTo>
                    <a:pt x="14076" y="11235"/>
                  </a:lnTo>
                  <a:lnTo>
                    <a:pt x="14252" y="10898"/>
                  </a:lnTo>
                  <a:lnTo>
                    <a:pt x="14429" y="10545"/>
                  </a:lnTo>
                  <a:lnTo>
                    <a:pt x="14573" y="10192"/>
                  </a:lnTo>
                  <a:lnTo>
                    <a:pt x="14686" y="9838"/>
                  </a:lnTo>
                  <a:lnTo>
                    <a:pt x="14798" y="9485"/>
                  </a:lnTo>
                  <a:lnTo>
                    <a:pt x="14894" y="9116"/>
                  </a:lnTo>
                  <a:lnTo>
                    <a:pt x="14958" y="8747"/>
                  </a:lnTo>
                  <a:lnTo>
                    <a:pt x="15007" y="8378"/>
                  </a:lnTo>
                  <a:lnTo>
                    <a:pt x="15039" y="8025"/>
                  </a:lnTo>
                  <a:lnTo>
                    <a:pt x="15055" y="7656"/>
                  </a:lnTo>
                  <a:lnTo>
                    <a:pt x="15055" y="7287"/>
                  </a:lnTo>
                  <a:lnTo>
                    <a:pt x="15039" y="6918"/>
                  </a:lnTo>
                  <a:lnTo>
                    <a:pt x="15007" y="6564"/>
                  </a:lnTo>
                  <a:lnTo>
                    <a:pt x="14942" y="6211"/>
                  </a:lnTo>
                  <a:lnTo>
                    <a:pt x="14878" y="5858"/>
                  </a:lnTo>
                  <a:lnTo>
                    <a:pt x="14782" y="5505"/>
                  </a:lnTo>
                  <a:lnTo>
                    <a:pt x="14686" y="5152"/>
                  </a:lnTo>
                  <a:lnTo>
                    <a:pt x="14557" y="4815"/>
                  </a:lnTo>
                  <a:lnTo>
                    <a:pt x="14413" y="4478"/>
                  </a:lnTo>
                  <a:lnTo>
                    <a:pt x="14268" y="4157"/>
                  </a:lnTo>
                  <a:lnTo>
                    <a:pt x="14092" y="3836"/>
                  </a:lnTo>
                  <a:lnTo>
                    <a:pt x="13915" y="3531"/>
                  </a:lnTo>
                  <a:lnTo>
                    <a:pt x="13707" y="3226"/>
                  </a:lnTo>
                  <a:lnTo>
                    <a:pt x="13498" y="2921"/>
                  </a:lnTo>
                  <a:lnTo>
                    <a:pt x="13273" y="2649"/>
                  </a:lnTo>
                  <a:lnTo>
                    <a:pt x="13017" y="2360"/>
                  </a:lnTo>
                  <a:lnTo>
                    <a:pt x="12760" y="2103"/>
                  </a:lnTo>
                  <a:lnTo>
                    <a:pt x="12487" y="1846"/>
                  </a:lnTo>
                  <a:lnTo>
                    <a:pt x="12198" y="1621"/>
                  </a:lnTo>
                  <a:lnTo>
                    <a:pt x="11893" y="1397"/>
                  </a:lnTo>
                  <a:lnTo>
                    <a:pt x="11588" y="1172"/>
                  </a:lnTo>
                  <a:lnTo>
                    <a:pt x="11251" y="979"/>
                  </a:lnTo>
                  <a:lnTo>
                    <a:pt x="10914" y="803"/>
                  </a:lnTo>
                  <a:lnTo>
                    <a:pt x="10561" y="626"/>
                  </a:lnTo>
                  <a:lnTo>
                    <a:pt x="10208" y="482"/>
                  </a:lnTo>
                  <a:lnTo>
                    <a:pt x="9855" y="354"/>
                  </a:lnTo>
                  <a:lnTo>
                    <a:pt x="9486" y="257"/>
                  </a:lnTo>
                  <a:lnTo>
                    <a:pt x="9133" y="161"/>
                  </a:lnTo>
                  <a:lnTo>
                    <a:pt x="8764" y="97"/>
                  </a:lnTo>
                  <a:lnTo>
                    <a:pt x="8394" y="49"/>
                  </a:lnTo>
                  <a:lnTo>
                    <a:pt x="8041" y="0"/>
                  </a:lnTo>
                  <a:close/>
                </a:path>
              </a:pathLst>
            </a:custGeom>
            <a:solidFill>
              <a:srgbClr val="F2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6;p13">
              <a:extLst>
                <a:ext uri="{FF2B5EF4-FFF2-40B4-BE49-F238E27FC236}">
                  <a16:creationId xmlns:a16="http://schemas.microsoft.com/office/drawing/2014/main" id="{28E48D0F-428E-41FA-DA84-BA3982A53FE8}"/>
                </a:ext>
              </a:extLst>
            </p:cNvPr>
            <p:cNvSpPr/>
            <p:nvPr/>
          </p:nvSpPr>
          <p:spPr>
            <a:xfrm>
              <a:off x="5380575" y="4071775"/>
              <a:ext cx="401650" cy="585025"/>
            </a:xfrm>
            <a:custGeom>
              <a:avLst/>
              <a:gdLst/>
              <a:ahLst/>
              <a:cxnLst/>
              <a:rect l="l" t="t" r="r" b="b"/>
              <a:pathLst>
                <a:path w="16066" h="23401" extrusionOk="0">
                  <a:moveTo>
                    <a:pt x="5232" y="1"/>
                  </a:moveTo>
                  <a:lnTo>
                    <a:pt x="4959" y="33"/>
                  </a:lnTo>
                  <a:lnTo>
                    <a:pt x="4686" y="81"/>
                  </a:lnTo>
                  <a:lnTo>
                    <a:pt x="4430" y="161"/>
                  </a:lnTo>
                  <a:lnTo>
                    <a:pt x="4157" y="258"/>
                  </a:lnTo>
                  <a:lnTo>
                    <a:pt x="3884" y="370"/>
                  </a:lnTo>
                  <a:lnTo>
                    <a:pt x="3611" y="531"/>
                  </a:lnTo>
                  <a:lnTo>
                    <a:pt x="3338" y="707"/>
                  </a:lnTo>
                  <a:lnTo>
                    <a:pt x="2985" y="964"/>
                  </a:lnTo>
                  <a:lnTo>
                    <a:pt x="2648" y="1237"/>
                  </a:lnTo>
                  <a:lnTo>
                    <a:pt x="2327" y="1526"/>
                  </a:lnTo>
                  <a:lnTo>
                    <a:pt x="2038" y="1798"/>
                  </a:lnTo>
                  <a:lnTo>
                    <a:pt x="1766" y="2103"/>
                  </a:lnTo>
                  <a:lnTo>
                    <a:pt x="1509" y="2392"/>
                  </a:lnTo>
                  <a:lnTo>
                    <a:pt x="1268" y="2697"/>
                  </a:lnTo>
                  <a:lnTo>
                    <a:pt x="1059" y="3018"/>
                  </a:lnTo>
                  <a:lnTo>
                    <a:pt x="867" y="3323"/>
                  </a:lnTo>
                  <a:lnTo>
                    <a:pt x="690" y="3644"/>
                  </a:lnTo>
                  <a:lnTo>
                    <a:pt x="546" y="3981"/>
                  </a:lnTo>
                  <a:lnTo>
                    <a:pt x="417" y="4302"/>
                  </a:lnTo>
                  <a:lnTo>
                    <a:pt x="289" y="4639"/>
                  </a:lnTo>
                  <a:lnTo>
                    <a:pt x="209" y="4976"/>
                  </a:lnTo>
                  <a:lnTo>
                    <a:pt x="129" y="5329"/>
                  </a:lnTo>
                  <a:lnTo>
                    <a:pt x="64" y="5666"/>
                  </a:lnTo>
                  <a:lnTo>
                    <a:pt x="32" y="6019"/>
                  </a:lnTo>
                  <a:lnTo>
                    <a:pt x="16" y="6372"/>
                  </a:lnTo>
                  <a:lnTo>
                    <a:pt x="0" y="6725"/>
                  </a:lnTo>
                  <a:lnTo>
                    <a:pt x="16" y="7094"/>
                  </a:lnTo>
                  <a:lnTo>
                    <a:pt x="64" y="7448"/>
                  </a:lnTo>
                  <a:lnTo>
                    <a:pt x="113" y="7817"/>
                  </a:lnTo>
                  <a:lnTo>
                    <a:pt x="177" y="8170"/>
                  </a:lnTo>
                  <a:lnTo>
                    <a:pt x="257" y="8539"/>
                  </a:lnTo>
                  <a:lnTo>
                    <a:pt x="369" y="8908"/>
                  </a:lnTo>
                  <a:lnTo>
                    <a:pt x="482" y="9277"/>
                  </a:lnTo>
                  <a:lnTo>
                    <a:pt x="626" y="9646"/>
                  </a:lnTo>
                  <a:lnTo>
                    <a:pt x="771" y="10015"/>
                  </a:lnTo>
                  <a:lnTo>
                    <a:pt x="947" y="10385"/>
                  </a:lnTo>
                  <a:lnTo>
                    <a:pt x="1140" y="10754"/>
                  </a:lnTo>
                  <a:lnTo>
                    <a:pt x="1332" y="11123"/>
                  </a:lnTo>
                  <a:lnTo>
                    <a:pt x="1557" y="11476"/>
                  </a:lnTo>
                  <a:lnTo>
                    <a:pt x="1910" y="12021"/>
                  </a:lnTo>
                  <a:lnTo>
                    <a:pt x="2263" y="12519"/>
                  </a:lnTo>
                  <a:lnTo>
                    <a:pt x="2632" y="12968"/>
                  </a:lnTo>
                  <a:lnTo>
                    <a:pt x="2969" y="13386"/>
                  </a:lnTo>
                  <a:lnTo>
                    <a:pt x="3659" y="14156"/>
                  </a:lnTo>
                  <a:lnTo>
                    <a:pt x="3964" y="14525"/>
                  </a:lnTo>
                  <a:lnTo>
                    <a:pt x="4269" y="14894"/>
                  </a:lnTo>
                  <a:lnTo>
                    <a:pt x="4542" y="15263"/>
                  </a:lnTo>
                  <a:lnTo>
                    <a:pt x="4799" y="15665"/>
                  </a:lnTo>
                  <a:lnTo>
                    <a:pt x="4911" y="15873"/>
                  </a:lnTo>
                  <a:lnTo>
                    <a:pt x="5023" y="16082"/>
                  </a:lnTo>
                  <a:lnTo>
                    <a:pt x="5120" y="16307"/>
                  </a:lnTo>
                  <a:lnTo>
                    <a:pt x="5200" y="16531"/>
                  </a:lnTo>
                  <a:lnTo>
                    <a:pt x="5296" y="16772"/>
                  </a:lnTo>
                  <a:lnTo>
                    <a:pt x="5360" y="17029"/>
                  </a:lnTo>
                  <a:lnTo>
                    <a:pt x="5425" y="17302"/>
                  </a:lnTo>
                  <a:lnTo>
                    <a:pt x="5473" y="17590"/>
                  </a:lnTo>
                  <a:lnTo>
                    <a:pt x="5521" y="17879"/>
                  </a:lnTo>
                  <a:lnTo>
                    <a:pt x="5553" y="18184"/>
                  </a:lnTo>
                  <a:lnTo>
                    <a:pt x="5569" y="18521"/>
                  </a:lnTo>
                  <a:lnTo>
                    <a:pt x="5569" y="18858"/>
                  </a:lnTo>
                  <a:lnTo>
                    <a:pt x="5553" y="19147"/>
                  </a:lnTo>
                  <a:lnTo>
                    <a:pt x="5537" y="19420"/>
                  </a:lnTo>
                  <a:lnTo>
                    <a:pt x="5473" y="19693"/>
                  </a:lnTo>
                  <a:lnTo>
                    <a:pt x="5409" y="19950"/>
                  </a:lnTo>
                  <a:lnTo>
                    <a:pt x="5312" y="20190"/>
                  </a:lnTo>
                  <a:lnTo>
                    <a:pt x="5184" y="20431"/>
                  </a:lnTo>
                  <a:lnTo>
                    <a:pt x="5039" y="20672"/>
                  </a:lnTo>
                  <a:lnTo>
                    <a:pt x="4879" y="20929"/>
                  </a:lnTo>
                  <a:lnTo>
                    <a:pt x="4686" y="21169"/>
                  </a:lnTo>
                  <a:lnTo>
                    <a:pt x="4478" y="21410"/>
                  </a:lnTo>
                  <a:lnTo>
                    <a:pt x="4237" y="21667"/>
                  </a:lnTo>
                  <a:lnTo>
                    <a:pt x="3980" y="21940"/>
                  </a:lnTo>
                  <a:lnTo>
                    <a:pt x="3370" y="22485"/>
                  </a:lnTo>
                  <a:lnTo>
                    <a:pt x="2648" y="23111"/>
                  </a:lnTo>
                  <a:lnTo>
                    <a:pt x="3178" y="23208"/>
                  </a:lnTo>
                  <a:lnTo>
                    <a:pt x="3707" y="23304"/>
                  </a:lnTo>
                  <a:lnTo>
                    <a:pt x="4253" y="23352"/>
                  </a:lnTo>
                  <a:lnTo>
                    <a:pt x="4815" y="23400"/>
                  </a:lnTo>
                  <a:lnTo>
                    <a:pt x="5970" y="23400"/>
                  </a:lnTo>
                  <a:lnTo>
                    <a:pt x="6564" y="23352"/>
                  </a:lnTo>
                  <a:lnTo>
                    <a:pt x="7142" y="23288"/>
                  </a:lnTo>
                  <a:lnTo>
                    <a:pt x="7736" y="23208"/>
                  </a:lnTo>
                  <a:lnTo>
                    <a:pt x="8330" y="23095"/>
                  </a:lnTo>
                  <a:lnTo>
                    <a:pt x="8907" y="22951"/>
                  </a:lnTo>
                  <a:lnTo>
                    <a:pt x="9501" y="22790"/>
                  </a:lnTo>
                  <a:lnTo>
                    <a:pt x="10063" y="22598"/>
                  </a:lnTo>
                  <a:lnTo>
                    <a:pt x="10624" y="22373"/>
                  </a:lnTo>
                  <a:lnTo>
                    <a:pt x="11170" y="22116"/>
                  </a:lnTo>
                  <a:lnTo>
                    <a:pt x="11700" y="21827"/>
                  </a:lnTo>
                  <a:lnTo>
                    <a:pt x="12213" y="21522"/>
                  </a:lnTo>
                  <a:lnTo>
                    <a:pt x="12695" y="21185"/>
                  </a:lnTo>
                  <a:lnTo>
                    <a:pt x="12936" y="21009"/>
                  </a:lnTo>
                  <a:lnTo>
                    <a:pt x="13160" y="20816"/>
                  </a:lnTo>
                  <a:lnTo>
                    <a:pt x="13385" y="20624"/>
                  </a:lnTo>
                  <a:lnTo>
                    <a:pt x="13610" y="20415"/>
                  </a:lnTo>
                  <a:lnTo>
                    <a:pt x="13818" y="20206"/>
                  </a:lnTo>
                  <a:lnTo>
                    <a:pt x="14027" y="19982"/>
                  </a:lnTo>
                  <a:lnTo>
                    <a:pt x="14219" y="19757"/>
                  </a:lnTo>
                  <a:lnTo>
                    <a:pt x="14396" y="19516"/>
                  </a:lnTo>
                  <a:lnTo>
                    <a:pt x="14589" y="19276"/>
                  </a:lnTo>
                  <a:lnTo>
                    <a:pt x="14749" y="19019"/>
                  </a:lnTo>
                  <a:lnTo>
                    <a:pt x="14910" y="18762"/>
                  </a:lnTo>
                  <a:lnTo>
                    <a:pt x="15070" y="18489"/>
                  </a:lnTo>
                  <a:lnTo>
                    <a:pt x="15214" y="18200"/>
                  </a:lnTo>
                  <a:lnTo>
                    <a:pt x="15343" y="17927"/>
                  </a:lnTo>
                  <a:lnTo>
                    <a:pt x="15471" y="17623"/>
                  </a:lnTo>
                  <a:lnTo>
                    <a:pt x="15584" y="17318"/>
                  </a:lnTo>
                  <a:lnTo>
                    <a:pt x="15680" y="17013"/>
                  </a:lnTo>
                  <a:lnTo>
                    <a:pt x="15760" y="16692"/>
                  </a:lnTo>
                  <a:lnTo>
                    <a:pt x="15840" y="16355"/>
                  </a:lnTo>
                  <a:lnTo>
                    <a:pt x="15921" y="16018"/>
                  </a:lnTo>
                  <a:lnTo>
                    <a:pt x="15969" y="15681"/>
                  </a:lnTo>
                  <a:lnTo>
                    <a:pt x="16017" y="15328"/>
                  </a:lnTo>
                  <a:lnTo>
                    <a:pt x="16049" y="14958"/>
                  </a:lnTo>
                  <a:lnTo>
                    <a:pt x="16065" y="14589"/>
                  </a:lnTo>
                  <a:lnTo>
                    <a:pt x="16065" y="14204"/>
                  </a:lnTo>
                  <a:lnTo>
                    <a:pt x="16065" y="13803"/>
                  </a:lnTo>
                  <a:lnTo>
                    <a:pt x="16033" y="13402"/>
                  </a:lnTo>
                  <a:lnTo>
                    <a:pt x="16001" y="13000"/>
                  </a:lnTo>
                  <a:lnTo>
                    <a:pt x="15921" y="12262"/>
                  </a:lnTo>
                  <a:lnTo>
                    <a:pt x="15824" y="11556"/>
                  </a:lnTo>
                  <a:lnTo>
                    <a:pt x="15712" y="10866"/>
                  </a:lnTo>
                  <a:lnTo>
                    <a:pt x="15600" y="10208"/>
                  </a:lnTo>
                  <a:lnTo>
                    <a:pt x="15455" y="9550"/>
                  </a:lnTo>
                  <a:lnTo>
                    <a:pt x="15279" y="8924"/>
                  </a:lnTo>
                  <a:lnTo>
                    <a:pt x="15086" y="8330"/>
                  </a:lnTo>
                  <a:lnTo>
                    <a:pt x="14861" y="7736"/>
                  </a:lnTo>
                  <a:lnTo>
                    <a:pt x="14733" y="7448"/>
                  </a:lnTo>
                  <a:lnTo>
                    <a:pt x="14605" y="7175"/>
                  </a:lnTo>
                  <a:lnTo>
                    <a:pt x="14460" y="6886"/>
                  </a:lnTo>
                  <a:lnTo>
                    <a:pt x="14316" y="6613"/>
                  </a:lnTo>
                  <a:lnTo>
                    <a:pt x="14139" y="6356"/>
                  </a:lnTo>
                  <a:lnTo>
                    <a:pt x="13979" y="6083"/>
                  </a:lnTo>
                  <a:lnTo>
                    <a:pt x="13786" y="5827"/>
                  </a:lnTo>
                  <a:lnTo>
                    <a:pt x="13594" y="5570"/>
                  </a:lnTo>
                  <a:lnTo>
                    <a:pt x="13385" y="5329"/>
                  </a:lnTo>
                  <a:lnTo>
                    <a:pt x="13160" y="5072"/>
                  </a:lnTo>
                  <a:lnTo>
                    <a:pt x="12936" y="4832"/>
                  </a:lnTo>
                  <a:lnTo>
                    <a:pt x="12695" y="4591"/>
                  </a:lnTo>
                  <a:lnTo>
                    <a:pt x="12438" y="4366"/>
                  </a:lnTo>
                  <a:lnTo>
                    <a:pt x="12165" y="4125"/>
                  </a:lnTo>
                  <a:lnTo>
                    <a:pt x="11876" y="3901"/>
                  </a:lnTo>
                  <a:lnTo>
                    <a:pt x="11571" y="3676"/>
                  </a:lnTo>
                  <a:lnTo>
                    <a:pt x="10624" y="2842"/>
                  </a:lnTo>
                  <a:lnTo>
                    <a:pt x="10143" y="2424"/>
                  </a:lnTo>
                  <a:lnTo>
                    <a:pt x="9646" y="2007"/>
                  </a:lnTo>
                  <a:lnTo>
                    <a:pt x="9148" y="1622"/>
                  </a:lnTo>
                  <a:lnTo>
                    <a:pt x="8634" y="1253"/>
                  </a:lnTo>
                  <a:lnTo>
                    <a:pt x="8121" y="916"/>
                  </a:lnTo>
                  <a:lnTo>
                    <a:pt x="7864" y="755"/>
                  </a:lnTo>
                  <a:lnTo>
                    <a:pt x="7607" y="611"/>
                  </a:lnTo>
                  <a:lnTo>
                    <a:pt x="7351" y="482"/>
                  </a:lnTo>
                  <a:lnTo>
                    <a:pt x="7094" y="370"/>
                  </a:lnTo>
                  <a:lnTo>
                    <a:pt x="6821" y="258"/>
                  </a:lnTo>
                  <a:lnTo>
                    <a:pt x="6564" y="177"/>
                  </a:lnTo>
                  <a:lnTo>
                    <a:pt x="6291" y="97"/>
                  </a:lnTo>
                  <a:lnTo>
                    <a:pt x="6035" y="49"/>
                  </a:lnTo>
                  <a:lnTo>
                    <a:pt x="5762" y="17"/>
                  </a:lnTo>
                  <a:lnTo>
                    <a:pt x="550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p13">
              <a:extLst>
                <a:ext uri="{FF2B5EF4-FFF2-40B4-BE49-F238E27FC236}">
                  <a16:creationId xmlns:a16="http://schemas.microsoft.com/office/drawing/2014/main" id="{B8270795-DF4A-2282-CCD5-42B0AD7A1D91}"/>
                </a:ext>
              </a:extLst>
            </p:cNvPr>
            <p:cNvSpPr/>
            <p:nvPr/>
          </p:nvSpPr>
          <p:spPr>
            <a:xfrm>
              <a:off x="5420275" y="3943800"/>
              <a:ext cx="416500" cy="416500"/>
            </a:xfrm>
            <a:custGeom>
              <a:avLst/>
              <a:gdLst/>
              <a:ahLst/>
              <a:cxnLst/>
              <a:rect l="l" t="t" r="r" b="b"/>
              <a:pathLst>
                <a:path w="16660" h="16660" extrusionOk="0">
                  <a:moveTo>
                    <a:pt x="9951" y="0"/>
                  </a:moveTo>
                  <a:lnTo>
                    <a:pt x="9582" y="16"/>
                  </a:lnTo>
                  <a:lnTo>
                    <a:pt x="9197" y="48"/>
                  </a:lnTo>
                  <a:lnTo>
                    <a:pt x="8828" y="97"/>
                  </a:lnTo>
                  <a:lnTo>
                    <a:pt x="8459" y="161"/>
                  </a:lnTo>
                  <a:lnTo>
                    <a:pt x="8106" y="241"/>
                  </a:lnTo>
                  <a:lnTo>
                    <a:pt x="7737" y="353"/>
                  </a:lnTo>
                  <a:lnTo>
                    <a:pt x="7367" y="466"/>
                  </a:lnTo>
                  <a:lnTo>
                    <a:pt x="7014" y="610"/>
                  </a:lnTo>
                  <a:lnTo>
                    <a:pt x="6661" y="755"/>
                  </a:lnTo>
                  <a:lnTo>
                    <a:pt x="6308" y="931"/>
                  </a:lnTo>
                  <a:lnTo>
                    <a:pt x="5955" y="1108"/>
                  </a:lnTo>
                  <a:lnTo>
                    <a:pt x="5618" y="1300"/>
                  </a:lnTo>
                  <a:lnTo>
                    <a:pt x="5281" y="1509"/>
                  </a:lnTo>
                  <a:lnTo>
                    <a:pt x="4944" y="1734"/>
                  </a:lnTo>
                  <a:lnTo>
                    <a:pt x="4623" y="1974"/>
                  </a:lnTo>
                  <a:lnTo>
                    <a:pt x="4302" y="2215"/>
                  </a:lnTo>
                  <a:lnTo>
                    <a:pt x="3997" y="2488"/>
                  </a:lnTo>
                  <a:lnTo>
                    <a:pt x="3692" y="2745"/>
                  </a:lnTo>
                  <a:lnTo>
                    <a:pt x="3403" y="3034"/>
                  </a:lnTo>
                  <a:lnTo>
                    <a:pt x="3114" y="3322"/>
                  </a:lnTo>
                  <a:lnTo>
                    <a:pt x="2842" y="3611"/>
                  </a:lnTo>
                  <a:lnTo>
                    <a:pt x="2585" y="3916"/>
                  </a:lnTo>
                  <a:lnTo>
                    <a:pt x="2328" y="4237"/>
                  </a:lnTo>
                  <a:lnTo>
                    <a:pt x="2071" y="4558"/>
                  </a:lnTo>
                  <a:lnTo>
                    <a:pt x="1847" y="4879"/>
                  </a:lnTo>
                  <a:lnTo>
                    <a:pt x="1622" y="5216"/>
                  </a:lnTo>
                  <a:lnTo>
                    <a:pt x="1413" y="5553"/>
                  </a:lnTo>
                  <a:lnTo>
                    <a:pt x="1221" y="5906"/>
                  </a:lnTo>
                  <a:lnTo>
                    <a:pt x="1028" y="6243"/>
                  </a:lnTo>
                  <a:lnTo>
                    <a:pt x="852" y="6596"/>
                  </a:lnTo>
                  <a:lnTo>
                    <a:pt x="707" y="6949"/>
                  </a:lnTo>
                  <a:lnTo>
                    <a:pt x="563" y="7319"/>
                  </a:lnTo>
                  <a:lnTo>
                    <a:pt x="434" y="7672"/>
                  </a:lnTo>
                  <a:lnTo>
                    <a:pt x="322" y="8025"/>
                  </a:lnTo>
                  <a:lnTo>
                    <a:pt x="226" y="8394"/>
                  </a:lnTo>
                  <a:lnTo>
                    <a:pt x="145" y="8747"/>
                  </a:lnTo>
                  <a:lnTo>
                    <a:pt x="81" y="9116"/>
                  </a:lnTo>
                  <a:lnTo>
                    <a:pt x="33" y="9469"/>
                  </a:lnTo>
                  <a:lnTo>
                    <a:pt x="1" y="9838"/>
                  </a:lnTo>
                  <a:lnTo>
                    <a:pt x="1" y="10191"/>
                  </a:lnTo>
                  <a:lnTo>
                    <a:pt x="1" y="10544"/>
                  </a:lnTo>
                  <a:lnTo>
                    <a:pt x="33" y="10897"/>
                  </a:lnTo>
                  <a:lnTo>
                    <a:pt x="81" y="11235"/>
                  </a:lnTo>
                  <a:lnTo>
                    <a:pt x="145" y="11572"/>
                  </a:lnTo>
                  <a:lnTo>
                    <a:pt x="226" y="11909"/>
                  </a:lnTo>
                  <a:lnTo>
                    <a:pt x="338" y="12246"/>
                  </a:lnTo>
                  <a:lnTo>
                    <a:pt x="466" y="12567"/>
                  </a:lnTo>
                  <a:lnTo>
                    <a:pt x="627" y="12888"/>
                  </a:lnTo>
                  <a:lnTo>
                    <a:pt x="803" y="13192"/>
                  </a:lnTo>
                  <a:lnTo>
                    <a:pt x="996" y="13497"/>
                  </a:lnTo>
                  <a:lnTo>
                    <a:pt x="1221" y="13786"/>
                  </a:lnTo>
                  <a:lnTo>
                    <a:pt x="1461" y="14075"/>
                  </a:lnTo>
                  <a:lnTo>
                    <a:pt x="1734" y="14348"/>
                  </a:lnTo>
                  <a:lnTo>
                    <a:pt x="2023" y="14605"/>
                  </a:lnTo>
                  <a:lnTo>
                    <a:pt x="2344" y="14862"/>
                  </a:lnTo>
                  <a:lnTo>
                    <a:pt x="2697" y="15102"/>
                  </a:lnTo>
                  <a:lnTo>
                    <a:pt x="3066" y="15327"/>
                  </a:lnTo>
                  <a:lnTo>
                    <a:pt x="3468" y="15552"/>
                  </a:lnTo>
                  <a:lnTo>
                    <a:pt x="3885" y="15760"/>
                  </a:lnTo>
                  <a:lnTo>
                    <a:pt x="4334" y="15937"/>
                  </a:lnTo>
                  <a:lnTo>
                    <a:pt x="4816" y="16113"/>
                  </a:lnTo>
                  <a:lnTo>
                    <a:pt x="5329" y="16274"/>
                  </a:lnTo>
                  <a:lnTo>
                    <a:pt x="5843" y="16418"/>
                  </a:lnTo>
                  <a:lnTo>
                    <a:pt x="6356" y="16515"/>
                  </a:lnTo>
                  <a:lnTo>
                    <a:pt x="6854" y="16595"/>
                  </a:lnTo>
                  <a:lnTo>
                    <a:pt x="7351" y="16643"/>
                  </a:lnTo>
                  <a:lnTo>
                    <a:pt x="7833" y="16659"/>
                  </a:lnTo>
                  <a:lnTo>
                    <a:pt x="8298" y="16659"/>
                  </a:lnTo>
                  <a:lnTo>
                    <a:pt x="8764" y="16627"/>
                  </a:lnTo>
                  <a:lnTo>
                    <a:pt x="9213" y="16563"/>
                  </a:lnTo>
                  <a:lnTo>
                    <a:pt x="9646" y="16482"/>
                  </a:lnTo>
                  <a:lnTo>
                    <a:pt x="10080" y="16370"/>
                  </a:lnTo>
                  <a:lnTo>
                    <a:pt x="10497" y="16242"/>
                  </a:lnTo>
                  <a:lnTo>
                    <a:pt x="10898" y="16097"/>
                  </a:lnTo>
                  <a:lnTo>
                    <a:pt x="11299" y="15921"/>
                  </a:lnTo>
                  <a:lnTo>
                    <a:pt x="11668" y="15728"/>
                  </a:lnTo>
                  <a:lnTo>
                    <a:pt x="12038" y="15520"/>
                  </a:lnTo>
                  <a:lnTo>
                    <a:pt x="12391" y="15295"/>
                  </a:lnTo>
                  <a:lnTo>
                    <a:pt x="12744" y="15038"/>
                  </a:lnTo>
                  <a:lnTo>
                    <a:pt x="13065" y="14781"/>
                  </a:lnTo>
                  <a:lnTo>
                    <a:pt x="13386" y="14492"/>
                  </a:lnTo>
                  <a:lnTo>
                    <a:pt x="13691" y="14204"/>
                  </a:lnTo>
                  <a:lnTo>
                    <a:pt x="13980" y="13899"/>
                  </a:lnTo>
                  <a:lnTo>
                    <a:pt x="14252" y="13578"/>
                  </a:lnTo>
                  <a:lnTo>
                    <a:pt x="14525" y="13241"/>
                  </a:lnTo>
                  <a:lnTo>
                    <a:pt x="14766" y="12904"/>
                  </a:lnTo>
                  <a:lnTo>
                    <a:pt x="15007" y="12551"/>
                  </a:lnTo>
                  <a:lnTo>
                    <a:pt x="15231" y="12181"/>
                  </a:lnTo>
                  <a:lnTo>
                    <a:pt x="15424" y="11812"/>
                  </a:lnTo>
                  <a:lnTo>
                    <a:pt x="15617" y="11427"/>
                  </a:lnTo>
                  <a:lnTo>
                    <a:pt x="15793" y="11042"/>
                  </a:lnTo>
                  <a:lnTo>
                    <a:pt x="15954" y="10641"/>
                  </a:lnTo>
                  <a:lnTo>
                    <a:pt x="16098" y="10256"/>
                  </a:lnTo>
                  <a:lnTo>
                    <a:pt x="16226" y="9854"/>
                  </a:lnTo>
                  <a:lnTo>
                    <a:pt x="16339" y="9437"/>
                  </a:lnTo>
                  <a:lnTo>
                    <a:pt x="16435" y="9036"/>
                  </a:lnTo>
                  <a:lnTo>
                    <a:pt x="16515" y="8619"/>
                  </a:lnTo>
                  <a:lnTo>
                    <a:pt x="16579" y="8217"/>
                  </a:lnTo>
                  <a:lnTo>
                    <a:pt x="16628" y="7800"/>
                  </a:lnTo>
                  <a:lnTo>
                    <a:pt x="16660" y="7399"/>
                  </a:lnTo>
                  <a:lnTo>
                    <a:pt x="16660" y="6982"/>
                  </a:lnTo>
                  <a:lnTo>
                    <a:pt x="16660" y="6580"/>
                  </a:lnTo>
                  <a:lnTo>
                    <a:pt x="16628" y="6179"/>
                  </a:lnTo>
                  <a:lnTo>
                    <a:pt x="16595" y="5794"/>
                  </a:lnTo>
                  <a:lnTo>
                    <a:pt x="16531" y="5393"/>
                  </a:lnTo>
                  <a:lnTo>
                    <a:pt x="16451" y="5024"/>
                  </a:lnTo>
                  <a:lnTo>
                    <a:pt x="16355" y="4638"/>
                  </a:lnTo>
                  <a:lnTo>
                    <a:pt x="16242" y="4269"/>
                  </a:lnTo>
                  <a:lnTo>
                    <a:pt x="16098" y="3916"/>
                  </a:lnTo>
                  <a:lnTo>
                    <a:pt x="15954" y="3563"/>
                  </a:lnTo>
                  <a:lnTo>
                    <a:pt x="15777" y="3226"/>
                  </a:lnTo>
                  <a:lnTo>
                    <a:pt x="15584" y="2905"/>
                  </a:lnTo>
                  <a:lnTo>
                    <a:pt x="15376" y="2584"/>
                  </a:lnTo>
                  <a:lnTo>
                    <a:pt x="15135" y="2279"/>
                  </a:lnTo>
                  <a:lnTo>
                    <a:pt x="14878" y="1990"/>
                  </a:lnTo>
                  <a:lnTo>
                    <a:pt x="14605" y="1734"/>
                  </a:lnTo>
                  <a:lnTo>
                    <a:pt x="14317" y="1477"/>
                  </a:lnTo>
                  <a:lnTo>
                    <a:pt x="13996" y="1236"/>
                  </a:lnTo>
                  <a:lnTo>
                    <a:pt x="13659" y="1011"/>
                  </a:lnTo>
                  <a:lnTo>
                    <a:pt x="13305" y="819"/>
                  </a:lnTo>
                  <a:lnTo>
                    <a:pt x="12920" y="626"/>
                  </a:lnTo>
                  <a:lnTo>
                    <a:pt x="12519" y="466"/>
                  </a:lnTo>
                  <a:lnTo>
                    <a:pt x="12086" y="321"/>
                  </a:lnTo>
                  <a:lnTo>
                    <a:pt x="11652" y="209"/>
                  </a:lnTo>
                  <a:lnTo>
                    <a:pt x="11171" y="113"/>
                  </a:lnTo>
                  <a:lnTo>
                    <a:pt x="10690" y="48"/>
                  </a:lnTo>
                  <a:lnTo>
                    <a:pt x="10320" y="16"/>
                  </a:lnTo>
                  <a:lnTo>
                    <a:pt x="9951" y="0"/>
                  </a:lnTo>
                  <a:close/>
                </a:path>
              </a:pathLst>
            </a:custGeom>
            <a:solidFill>
              <a:srgbClr val="8E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8;p13">
              <a:extLst>
                <a:ext uri="{FF2B5EF4-FFF2-40B4-BE49-F238E27FC236}">
                  <a16:creationId xmlns:a16="http://schemas.microsoft.com/office/drawing/2014/main" id="{F4342C73-807F-296B-E20D-9E66493BD345}"/>
                </a:ext>
              </a:extLst>
            </p:cNvPr>
            <p:cNvSpPr/>
            <p:nvPr/>
          </p:nvSpPr>
          <p:spPr>
            <a:xfrm>
              <a:off x="5519400" y="3935775"/>
              <a:ext cx="393200" cy="483500"/>
            </a:xfrm>
            <a:custGeom>
              <a:avLst/>
              <a:gdLst/>
              <a:ahLst/>
              <a:cxnLst/>
              <a:rect l="l" t="t" r="r" b="b"/>
              <a:pathLst>
                <a:path w="15728" h="19340" extrusionOk="0">
                  <a:moveTo>
                    <a:pt x="6050" y="0"/>
                  </a:moveTo>
                  <a:lnTo>
                    <a:pt x="5729" y="16"/>
                  </a:lnTo>
                  <a:lnTo>
                    <a:pt x="5409" y="48"/>
                  </a:lnTo>
                  <a:lnTo>
                    <a:pt x="5088" y="97"/>
                  </a:lnTo>
                  <a:lnTo>
                    <a:pt x="4783" y="161"/>
                  </a:lnTo>
                  <a:lnTo>
                    <a:pt x="4478" y="241"/>
                  </a:lnTo>
                  <a:lnTo>
                    <a:pt x="4173" y="337"/>
                  </a:lnTo>
                  <a:lnTo>
                    <a:pt x="3884" y="450"/>
                  </a:lnTo>
                  <a:lnTo>
                    <a:pt x="3595" y="578"/>
                  </a:lnTo>
                  <a:lnTo>
                    <a:pt x="3322" y="723"/>
                  </a:lnTo>
                  <a:lnTo>
                    <a:pt x="3065" y="883"/>
                  </a:lnTo>
                  <a:lnTo>
                    <a:pt x="2841" y="1044"/>
                  </a:lnTo>
                  <a:lnTo>
                    <a:pt x="2600" y="1220"/>
                  </a:lnTo>
                  <a:lnTo>
                    <a:pt x="2391" y="1413"/>
                  </a:lnTo>
                  <a:lnTo>
                    <a:pt x="2183" y="1621"/>
                  </a:lnTo>
                  <a:lnTo>
                    <a:pt x="1974" y="1830"/>
                  </a:lnTo>
                  <a:lnTo>
                    <a:pt x="1781" y="2055"/>
                  </a:lnTo>
                  <a:lnTo>
                    <a:pt x="1605" y="2295"/>
                  </a:lnTo>
                  <a:lnTo>
                    <a:pt x="1428" y="2536"/>
                  </a:lnTo>
                  <a:lnTo>
                    <a:pt x="1284" y="2793"/>
                  </a:lnTo>
                  <a:lnTo>
                    <a:pt x="1123" y="3066"/>
                  </a:lnTo>
                  <a:lnTo>
                    <a:pt x="995" y="3338"/>
                  </a:lnTo>
                  <a:lnTo>
                    <a:pt x="867" y="3611"/>
                  </a:lnTo>
                  <a:lnTo>
                    <a:pt x="754" y="3916"/>
                  </a:lnTo>
                  <a:lnTo>
                    <a:pt x="642" y="4221"/>
                  </a:lnTo>
                  <a:lnTo>
                    <a:pt x="562" y="4526"/>
                  </a:lnTo>
                  <a:lnTo>
                    <a:pt x="482" y="4847"/>
                  </a:lnTo>
                  <a:lnTo>
                    <a:pt x="417" y="5168"/>
                  </a:lnTo>
                  <a:lnTo>
                    <a:pt x="369" y="5489"/>
                  </a:lnTo>
                  <a:lnTo>
                    <a:pt x="321" y="5826"/>
                  </a:lnTo>
                  <a:lnTo>
                    <a:pt x="305" y="6179"/>
                  </a:lnTo>
                  <a:lnTo>
                    <a:pt x="289" y="6532"/>
                  </a:lnTo>
                  <a:lnTo>
                    <a:pt x="289" y="6885"/>
                  </a:lnTo>
                  <a:lnTo>
                    <a:pt x="321" y="7238"/>
                  </a:lnTo>
                  <a:lnTo>
                    <a:pt x="353" y="7607"/>
                  </a:lnTo>
                  <a:lnTo>
                    <a:pt x="401" y="7977"/>
                  </a:lnTo>
                  <a:lnTo>
                    <a:pt x="465" y="8346"/>
                  </a:lnTo>
                  <a:lnTo>
                    <a:pt x="546" y="8715"/>
                  </a:lnTo>
                  <a:lnTo>
                    <a:pt x="626" y="9100"/>
                  </a:lnTo>
                  <a:lnTo>
                    <a:pt x="738" y="9469"/>
                  </a:lnTo>
                  <a:lnTo>
                    <a:pt x="867" y="9854"/>
                  </a:lnTo>
                  <a:lnTo>
                    <a:pt x="1011" y="10240"/>
                  </a:lnTo>
                  <a:lnTo>
                    <a:pt x="1316" y="11042"/>
                  </a:lnTo>
                  <a:lnTo>
                    <a:pt x="1557" y="11780"/>
                  </a:lnTo>
                  <a:lnTo>
                    <a:pt x="1653" y="12117"/>
                  </a:lnTo>
                  <a:lnTo>
                    <a:pt x="1733" y="12438"/>
                  </a:lnTo>
                  <a:lnTo>
                    <a:pt x="1798" y="12727"/>
                  </a:lnTo>
                  <a:lnTo>
                    <a:pt x="1862" y="13016"/>
                  </a:lnTo>
                  <a:lnTo>
                    <a:pt x="1894" y="13289"/>
                  </a:lnTo>
                  <a:lnTo>
                    <a:pt x="1926" y="13546"/>
                  </a:lnTo>
                  <a:lnTo>
                    <a:pt x="1926" y="13786"/>
                  </a:lnTo>
                  <a:lnTo>
                    <a:pt x="1942" y="14011"/>
                  </a:lnTo>
                  <a:lnTo>
                    <a:pt x="1926" y="14220"/>
                  </a:lnTo>
                  <a:lnTo>
                    <a:pt x="1894" y="14428"/>
                  </a:lnTo>
                  <a:lnTo>
                    <a:pt x="1862" y="14605"/>
                  </a:lnTo>
                  <a:lnTo>
                    <a:pt x="1830" y="14797"/>
                  </a:lnTo>
                  <a:lnTo>
                    <a:pt x="1765" y="14958"/>
                  </a:lnTo>
                  <a:lnTo>
                    <a:pt x="1701" y="15118"/>
                  </a:lnTo>
                  <a:lnTo>
                    <a:pt x="1637" y="15263"/>
                  </a:lnTo>
                  <a:lnTo>
                    <a:pt x="1557" y="15391"/>
                  </a:lnTo>
                  <a:lnTo>
                    <a:pt x="1461" y="15536"/>
                  </a:lnTo>
                  <a:lnTo>
                    <a:pt x="1364" y="15648"/>
                  </a:lnTo>
                  <a:lnTo>
                    <a:pt x="1252" y="15776"/>
                  </a:lnTo>
                  <a:lnTo>
                    <a:pt x="1140" y="15873"/>
                  </a:lnTo>
                  <a:lnTo>
                    <a:pt x="899" y="16081"/>
                  </a:lnTo>
                  <a:lnTo>
                    <a:pt x="626" y="16274"/>
                  </a:lnTo>
                  <a:lnTo>
                    <a:pt x="337" y="16434"/>
                  </a:lnTo>
                  <a:lnTo>
                    <a:pt x="32" y="16611"/>
                  </a:lnTo>
                  <a:lnTo>
                    <a:pt x="16" y="16675"/>
                  </a:lnTo>
                  <a:lnTo>
                    <a:pt x="0" y="16755"/>
                  </a:lnTo>
                  <a:lnTo>
                    <a:pt x="16" y="16916"/>
                  </a:lnTo>
                  <a:lnTo>
                    <a:pt x="48" y="17076"/>
                  </a:lnTo>
                  <a:lnTo>
                    <a:pt x="128" y="17237"/>
                  </a:lnTo>
                  <a:lnTo>
                    <a:pt x="225" y="17397"/>
                  </a:lnTo>
                  <a:lnTo>
                    <a:pt x="353" y="17558"/>
                  </a:lnTo>
                  <a:lnTo>
                    <a:pt x="498" y="17718"/>
                  </a:lnTo>
                  <a:lnTo>
                    <a:pt x="658" y="17863"/>
                  </a:lnTo>
                  <a:lnTo>
                    <a:pt x="819" y="18007"/>
                  </a:lnTo>
                  <a:lnTo>
                    <a:pt x="995" y="18152"/>
                  </a:lnTo>
                  <a:lnTo>
                    <a:pt x="1332" y="18392"/>
                  </a:lnTo>
                  <a:lnTo>
                    <a:pt x="1653" y="18585"/>
                  </a:lnTo>
                  <a:lnTo>
                    <a:pt x="1894" y="18713"/>
                  </a:lnTo>
                  <a:lnTo>
                    <a:pt x="2279" y="18874"/>
                  </a:lnTo>
                  <a:lnTo>
                    <a:pt x="2648" y="19002"/>
                  </a:lnTo>
                  <a:lnTo>
                    <a:pt x="3049" y="19115"/>
                  </a:lnTo>
                  <a:lnTo>
                    <a:pt x="3435" y="19195"/>
                  </a:lnTo>
                  <a:lnTo>
                    <a:pt x="3836" y="19275"/>
                  </a:lnTo>
                  <a:lnTo>
                    <a:pt x="4237" y="19307"/>
                  </a:lnTo>
                  <a:lnTo>
                    <a:pt x="4654" y="19339"/>
                  </a:lnTo>
                  <a:lnTo>
                    <a:pt x="5071" y="19339"/>
                  </a:lnTo>
                  <a:lnTo>
                    <a:pt x="5473" y="19323"/>
                  </a:lnTo>
                  <a:lnTo>
                    <a:pt x="5890" y="19291"/>
                  </a:lnTo>
                  <a:lnTo>
                    <a:pt x="6307" y="19243"/>
                  </a:lnTo>
                  <a:lnTo>
                    <a:pt x="6725" y="19179"/>
                  </a:lnTo>
                  <a:lnTo>
                    <a:pt x="7142" y="19098"/>
                  </a:lnTo>
                  <a:lnTo>
                    <a:pt x="7543" y="18986"/>
                  </a:lnTo>
                  <a:lnTo>
                    <a:pt x="7960" y="18874"/>
                  </a:lnTo>
                  <a:lnTo>
                    <a:pt x="8362" y="18761"/>
                  </a:lnTo>
                  <a:lnTo>
                    <a:pt x="8747" y="18617"/>
                  </a:lnTo>
                  <a:lnTo>
                    <a:pt x="9148" y="18457"/>
                  </a:lnTo>
                  <a:lnTo>
                    <a:pt x="9533" y="18296"/>
                  </a:lnTo>
                  <a:lnTo>
                    <a:pt x="9902" y="18119"/>
                  </a:lnTo>
                  <a:lnTo>
                    <a:pt x="10271" y="17943"/>
                  </a:lnTo>
                  <a:lnTo>
                    <a:pt x="10624" y="17750"/>
                  </a:lnTo>
                  <a:lnTo>
                    <a:pt x="10977" y="17542"/>
                  </a:lnTo>
                  <a:lnTo>
                    <a:pt x="11298" y="17333"/>
                  </a:lnTo>
                  <a:lnTo>
                    <a:pt x="11619" y="17124"/>
                  </a:lnTo>
                  <a:lnTo>
                    <a:pt x="11940" y="16900"/>
                  </a:lnTo>
                  <a:lnTo>
                    <a:pt x="12229" y="16675"/>
                  </a:lnTo>
                  <a:lnTo>
                    <a:pt x="12502" y="16434"/>
                  </a:lnTo>
                  <a:lnTo>
                    <a:pt x="12759" y="16194"/>
                  </a:lnTo>
                  <a:lnTo>
                    <a:pt x="13016" y="15953"/>
                  </a:lnTo>
                  <a:lnTo>
                    <a:pt x="13240" y="15712"/>
                  </a:lnTo>
                  <a:lnTo>
                    <a:pt x="13449" y="15471"/>
                  </a:lnTo>
                  <a:lnTo>
                    <a:pt x="13770" y="15054"/>
                  </a:lnTo>
                  <a:lnTo>
                    <a:pt x="14059" y="14637"/>
                  </a:lnTo>
                  <a:lnTo>
                    <a:pt x="14332" y="14204"/>
                  </a:lnTo>
                  <a:lnTo>
                    <a:pt x="14572" y="13786"/>
                  </a:lnTo>
                  <a:lnTo>
                    <a:pt x="14797" y="13369"/>
                  </a:lnTo>
                  <a:lnTo>
                    <a:pt x="14990" y="12952"/>
                  </a:lnTo>
                  <a:lnTo>
                    <a:pt x="15166" y="12534"/>
                  </a:lnTo>
                  <a:lnTo>
                    <a:pt x="15311" y="12117"/>
                  </a:lnTo>
                  <a:lnTo>
                    <a:pt x="15439" y="11716"/>
                  </a:lnTo>
                  <a:lnTo>
                    <a:pt x="15535" y="11299"/>
                  </a:lnTo>
                  <a:lnTo>
                    <a:pt x="15616" y="10898"/>
                  </a:lnTo>
                  <a:lnTo>
                    <a:pt x="15680" y="10496"/>
                  </a:lnTo>
                  <a:lnTo>
                    <a:pt x="15712" y="10095"/>
                  </a:lnTo>
                  <a:lnTo>
                    <a:pt x="15728" y="9694"/>
                  </a:lnTo>
                  <a:lnTo>
                    <a:pt x="15728" y="9293"/>
                  </a:lnTo>
                  <a:lnTo>
                    <a:pt x="15712" y="8907"/>
                  </a:lnTo>
                  <a:lnTo>
                    <a:pt x="15680" y="8522"/>
                  </a:lnTo>
                  <a:lnTo>
                    <a:pt x="15616" y="8137"/>
                  </a:lnTo>
                  <a:lnTo>
                    <a:pt x="15551" y="7768"/>
                  </a:lnTo>
                  <a:lnTo>
                    <a:pt x="15455" y="7399"/>
                  </a:lnTo>
                  <a:lnTo>
                    <a:pt x="15343" y="7030"/>
                  </a:lnTo>
                  <a:lnTo>
                    <a:pt x="15230" y="6677"/>
                  </a:lnTo>
                  <a:lnTo>
                    <a:pt x="15086" y="6324"/>
                  </a:lnTo>
                  <a:lnTo>
                    <a:pt x="14942" y="5971"/>
                  </a:lnTo>
                  <a:lnTo>
                    <a:pt x="14765" y="5633"/>
                  </a:lnTo>
                  <a:lnTo>
                    <a:pt x="14588" y="5296"/>
                  </a:lnTo>
                  <a:lnTo>
                    <a:pt x="14396" y="4975"/>
                  </a:lnTo>
                  <a:lnTo>
                    <a:pt x="14203" y="4654"/>
                  </a:lnTo>
                  <a:lnTo>
                    <a:pt x="13979" y="4350"/>
                  </a:lnTo>
                  <a:lnTo>
                    <a:pt x="13754" y="4045"/>
                  </a:lnTo>
                  <a:lnTo>
                    <a:pt x="13513" y="3756"/>
                  </a:lnTo>
                  <a:lnTo>
                    <a:pt x="13272" y="3467"/>
                  </a:lnTo>
                  <a:lnTo>
                    <a:pt x="13016" y="3194"/>
                  </a:lnTo>
                  <a:lnTo>
                    <a:pt x="12743" y="2921"/>
                  </a:lnTo>
                  <a:lnTo>
                    <a:pt x="12470" y="2664"/>
                  </a:lnTo>
                  <a:lnTo>
                    <a:pt x="12181" y="2424"/>
                  </a:lnTo>
                  <a:lnTo>
                    <a:pt x="11892" y="2183"/>
                  </a:lnTo>
                  <a:lnTo>
                    <a:pt x="11603" y="1958"/>
                  </a:lnTo>
                  <a:lnTo>
                    <a:pt x="11298" y="1734"/>
                  </a:lnTo>
                  <a:lnTo>
                    <a:pt x="10977" y="1541"/>
                  </a:lnTo>
                  <a:lnTo>
                    <a:pt x="10673" y="1348"/>
                  </a:lnTo>
                  <a:lnTo>
                    <a:pt x="10352" y="1156"/>
                  </a:lnTo>
                  <a:lnTo>
                    <a:pt x="10031" y="995"/>
                  </a:lnTo>
                  <a:lnTo>
                    <a:pt x="9710" y="835"/>
                  </a:lnTo>
                  <a:lnTo>
                    <a:pt x="9373" y="690"/>
                  </a:lnTo>
                  <a:lnTo>
                    <a:pt x="9036" y="562"/>
                  </a:lnTo>
                  <a:lnTo>
                    <a:pt x="8715" y="450"/>
                  </a:lnTo>
                  <a:lnTo>
                    <a:pt x="8378" y="337"/>
                  </a:lnTo>
                  <a:lnTo>
                    <a:pt x="8041" y="241"/>
                  </a:lnTo>
                  <a:lnTo>
                    <a:pt x="7703" y="177"/>
                  </a:lnTo>
                  <a:lnTo>
                    <a:pt x="7366" y="113"/>
                  </a:lnTo>
                  <a:lnTo>
                    <a:pt x="7029" y="65"/>
                  </a:lnTo>
                  <a:lnTo>
                    <a:pt x="6708" y="32"/>
                  </a:lnTo>
                  <a:lnTo>
                    <a:pt x="6371" y="16"/>
                  </a:lnTo>
                  <a:lnTo>
                    <a:pt x="6050" y="0"/>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9;p13">
              <a:extLst>
                <a:ext uri="{FF2B5EF4-FFF2-40B4-BE49-F238E27FC236}">
                  <a16:creationId xmlns:a16="http://schemas.microsoft.com/office/drawing/2014/main" id="{465910FC-9744-2A77-E9BB-AB724899C15D}"/>
                </a:ext>
              </a:extLst>
            </p:cNvPr>
            <p:cNvSpPr/>
            <p:nvPr/>
          </p:nvSpPr>
          <p:spPr>
            <a:xfrm>
              <a:off x="3410575" y="3652500"/>
              <a:ext cx="662450" cy="412900"/>
            </a:xfrm>
            <a:custGeom>
              <a:avLst/>
              <a:gdLst/>
              <a:ahLst/>
              <a:cxnLst/>
              <a:rect l="l" t="t" r="r" b="b"/>
              <a:pathLst>
                <a:path w="26498" h="16516" extrusionOk="0">
                  <a:moveTo>
                    <a:pt x="9341" y="1"/>
                  </a:moveTo>
                  <a:lnTo>
                    <a:pt x="8859" y="33"/>
                  </a:lnTo>
                  <a:lnTo>
                    <a:pt x="8394" y="65"/>
                  </a:lnTo>
                  <a:lnTo>
                    <a:pt x="7945" y="113"/>
                  </a:lnTo>
                  <a:lnTo>
                    <a:pt x="7367" y="209"/>
                  </a:lnTo>
                  <a:lnTo>
                    <a:pt x="7062" y="258"/>
                  </a:lnTo>
                  <a:lnTo>
                    <a:pt x="6773" y="322"/>
                  </a:lnTo>
                  <a:lnTo>
                    <a:pt x="6484" y="402"/>
                  </a:lnTo>
                  <a:lnTo>
                    <a:pt x="6195" y="498"/>
                  </a:lnTo>
                  <a:lnTo>
                    <a:pt x="5906" y="611"/>
                  </a:lnTo>
                  <a:lnTo>
                    <a:pt x="5634" y="723"/>
                  </a:lnTo>
                  <a:lnTo>
                    <a:pt x="5361" y="851"/>
                  </a:lnTo>
                  <a:lnTo>
                    <a:pt x="5104" y="1012"/>
                  </a:lnTo>
                  <a:lnTo>
                    <a:pt x="4847" y="1172"/>
                  </a:lnTo>
                  <a:lnTo>
                    <a:pt x="4622" y="1365"/>
                  </a:lnTo>
                  <a:lnTo>
                    <a:pt x="4398" y="1558"/>
                  </a:lnTo>
                  <a:lnTo>
                    <a:pt x="4189" y="1782"/>
                  </a:lnTo>
                  <a:lnTo>
                    <a:pt x="3997" y="2023"/>
                  </a:lnTo>
                  <a:lnTo>
                    <a:pt x="3820" y="2296"/>
                  </a:lnTo>
                  <a:lnTo>
                    <a:pt x="3595" y="2713"/>
                  </a:lnTo>
                  <a:lnTo>
                    <a:pt x="3467" y="2938"/>
                  </a:lnTo>
                  <a:lnTo>
                    <a:pt x="3355" y="3146"/>
                  </a:lnTo>
                  <a:lnTo>
                    <a:pt x="3226" y="3339"/>
                  </a:lnTo>
                  <a:lnTo>
                    <a:pt x="3082" y="3499"/>
                  </a:lnTo>
                  <a:lnTo>
                    <a:pt x="3002" y="3580"/>
                  </a:lnTo>
                  <a:lnTo>
                    <a:pt x="2921" y="3644"/>
                  </a:lnTo>
                  <a:lnTo>
                    <a:pt x="2825" y="3708"/>
                  </a:lnTo>
                  <a:lnTo>
                    <a:pt x="2729" y="3756"/>
                  </a:lnTo>
                  <a:lnTo>
                    <a:pt x="0" y="11572"/>
                  </a:lnTo>
                  <a:lnTo>
                    <a:pt x="65" y="11893"/>
                  </a:lnTo>
                  <a:lnTo>
                    <a:pt x="129" y="12198"/>
                  </a:lnTo>
                  <a:lnTo>
                    <a:pt x="225" y="12487"/>
                  </a:lnTo>
                  <a:lnTo>
                    <a:pt x="337" y="12776"/>
                  </a:lnTo>
                  <a:lnTo>
                    <a:pt x="482" y="13049"/>
                  </a:lnTo>
                  <a:lnTo>
                    <a:pt x="642" y="13305"/>
                  </a:lnTo>
                  <a:lnTo>
                    <a:pt x="819" y="13562"/>
                  </a:lnTo>
                  <a:lnTo>
                    <a:pt x="1011" y="13803"/>
                  </a:lnTo>
                  <a:lnTo>
                    <a:pt x="1220" y="14028"/>
                  </a:lnTo>
                  <a:lnTo>
                    <a:pt x="1461" y="14252"/>
                  </a:lnTo>
                  <a:lnTo>
                    <a:pt x="1702" y="14445"/>
                  </a:lnTo>
                  <a:lnTo>
                    <a:pt x="1974" y="14653"/>
                  </a:lnTo>
                  <a:lnTo>
                    <a:pt x="2247" y="14830"/>
                  </a:lnTo>
                  <a:lnTo>
                    <a:pt x="2552" y="15007"/>
                  </a:lnTo>
                  <a:lnTo>
                    <a:pt x="2873" y="15183"/>
                  </a:lnTo>
                  <a:lnTo>
                    <a:pt x="3194" y="15327"/>
                  </a:lnTo>
                  <a:lnTo>
                    <a:pt x="3531" y="15472"/>
                  </a:lnTo>
                  <a:lnTo>
                    <a:pt x="3884" y="15616"/>
                  </a:lnTo>
                  <a:lnTo>
                    <a:pt x="4253" y="15745"/>
                  </a:lnTo>
                  <a:lnTo>
                    <a:pt x="4639" y="15857"/>
                  </a:lnTo>
                  <a:lnTo>
                    <a:pt x="5040" y="15969"/>
                  </a:lnTo>
                  <a:lnTo>
                    <a:pt x="5441" y="16066"/>
                  </a:lnTo>
                  <a:lnTo>
                    <a:pt x="5842" y="16146"/>
                  </a:lnTo>
                  <a:lnTo>
                    <a:pt x="6275" y="16226"/>
                  </a:lnTo>
                  <a:lnTo>
                    <a:pt x="6709" y="16290"/>
                  </a:lnTo>
                  <a:lnTo>
                    <a:pt x="7142" y="16355"/>
                  </a:lnTo>
                  <a:lnTo>
                    <a:pt x="7591" y="16403"/>
                  </a:lnTo>
                  <a:lnTo>
                    <a:pt x="8057" y="16435"/>
                  </a:lnTo>
                  <a:lnTo>
                    <a:pt x="8988" y="16499"/>
                  </a:lnTo>
                  <a:lnTo>
                    <a:pt x="9951" y="16515"/>
                  </a:lnTo>
                  <a:lnTo>
                    <a:pt x="10930" y="16499"/>
                  </a:lnTo>
                  <a:lnTo>
                    <a:pt x="11925" y="16435"/>
                  </a:lnTo>
                  <a:lnTo>
                    <a:pt x="12936" y="16355"/>
                  </a:lnTo>
                  <a:lnTo>
                    <a:pt x="13947" y="16242"/>
                  </a:lnTo>
                  <a:lnTo>
                    <a:pt x="14958" y="16082"/>
                  </a:lnTo>
                  <a:lnTo>
                    <a:pt x="15969" y="15905"/>
                  </a:lnTo>
                  <a:lnTo>
                    <a:pt x="16964" y="15697"/>
                  </a:lnTo>
                  <a:lnTo>
                    <a:pt x="17943" y="15456"/>
                  </a:lnTo>
                  <a:lnTo>
                    <a:pt x="18922" y="15183"/>
                  </a:lnTo>
                  <a:lnTo>
                    <a:pt x="19869" y="14878"/>
                  </a:lnTo>
                  <a:lnTo>
                    <a:pt x="20784" y="14557"/>
                  </a:lnTo>
                  <a:lnTo>
                    <a:pt x="21682" y="14204"/>
                  </a:lnTo>
                  <a:lnTo>
                    <a:pt x="22116" y="14011"/>
                  </a:lnTo>
                  <a:lnTo>
                    <a:pt x="22533" y="13819"/>
                  </a:lnTo>
                  <a:lnTo>
                    <a:pt x="22950" y="13610"/>
                  </a:lnTo>
                  <a:lnTo>
                    <a:pt x="23351" y="13418"/>
                  </a:lnTo>
                  <a:lnTo>
                    <a:pt x="23737" y="13193"/>
                  </a:lnTo>
                  <a:lnTo>
                    <a:pt x="24122" y="12984"/>
                  </a:lnTo>
                  <a:lnTo>
                    <a:pt x="24491" y="12744"/>
                  </a:lnTo>
                  <a:lnTo>
                    <a:pt x="24844" y="12519"/>
                  </a:lnTo>
                  <a:lnTo>
                    <a:pt x="25229" y="12246"/>
                  </a:lnTo>
                  <a:lnTo>
                    <a:pt x="25406" y="12086"/>
                  </a:lnTo>
                  <a:lnTo>
                    <a:pt x="25582" y="11941"/>
                  </a:lnTo>
                  <a:lnTo>
                    <a:pt x="25743" y="11765"/>
                  </a:lnTo>
                  <a:lnTo>
                    <a:pt x="25903" y="11588"/>
                  </a:lnTo>
                  <a:lnTo>
                    <a:pt x="26048" y="11396"/>
                  </a:lnTo>
                  <a:lnTo>
                    <a:pt x="26192" y="11187"/>
                  </a:lnTo>
                  <a:lnTo>
                    <a:pt x="26304" y="10962"/>
                  </a:lnTo>
                  <a:lnTo>
                    <a:pt x="26385" y="10721"/>
                  </a:lnTo>
                  <a:lnTo>
                    <a:pt x="26449" y="10481"/>
                  </a:lnTo>
                  <a:lnTo>
                    <a:pt x="26497" y="10224"/>
                  </a:lnTo>
                  <a:lnTo>
                    <a:pt x="26497" y="9967"/>
                  </a:lnTo>
                  <a:lnTo>
                    <a:pt x="26481" y="9726"/>
                  </a:lnTo>
                  <a:lnTo>
                    <a:pt x="26433" y="9486"/>
                  </a:lnTo>
                  <a:lnTo>
                    <a:pt x="26385" y="9357"/>
                  </a:lnTo>
                  <a:lnTo>
                    <a:pt x="26337" y="9245"/>
                  </a:lnTo>
                  <a:lnTo>
                    <a:pt x="26224" y="9052"/>
                  </a:lnTo>
                  <a:lnTo>
                    <a:pt x="26096" y="8876"/>
                  </a:lnTo>
                  <a:lnTo>
                    <a:pt x="25935" y="8715"/>
                  </a:lnTo>
                  <a:lnTo>
                    <a:pt x="25775" y="8571"/>
                  </a:lnTo>
                  <a:lnTo>
                    <a:pt x="25406" y="8298"/>
                  </a:lnTo>
                  <a:lnTo>
                    <a:pt x="25053" y="8041"/>
                  </a:lnTo>
                  <a:lnTo>
                    <a:pt x="24924" y="7913"/>
                  </a:lnTo>
                  <a:lnTo>
                    <a:pt x="24780" y="7785"/>
                  </a:lnTo>
                  <a:lnTo>
                    <a:pt x="24667" y="7656"/>
                  </a:lnTo>
                  <a:lnTo>
                    <a:pt x="24539" y="7512"/>
                  </a:lnTo>
                  <a:lnTo>
                    <a:pt x="24314" y="7191"/>
                  </a:lnTo>
                  <a:lnTo>
                    <a:pt x="24122" y="6838"/>
                  </a:lnTo>
                  <a:lnTo>
                    <a:pt x="23929" y="6452"/>
                  </a:lnTo>
                  <a:lnTo>
                    <a:pt x="23769" y="6067"/>
                  </a:lnTo>
                  <a:lnTo>
                    <a:pt x="23624" y="5650"/>
                  </a:lnTo>
                  <a:lnTo>
                    <a:pt x="23480" y="5217"/>
                  </a:lnTo>
                  <a:lnTo>
                    <a:pt x="23367" y="4783"/>
                  </a:lnTo>
                  <a:lnTo>
                    <a:pt x="23239" y="4334"/>
                  </a:lnTo>
                  <a:lnTo>
                    <a:pt x="23030" y="3451"/>
                  </a:lnTo>
                  <a:lnTo>
                    <a:pt x="22838" y="2585"/>
                  </a:lnTo>
                  <a:lnTo>
                    <a:pt x="22645" y="1782"/>
                  </a:lnTo>
                  <a:lnTo>
                    <a:pt x="22597" y="1750"/>
                  </a:lnTo>
                  <a:lnTo>
                    <a:pt x="22517" y="1718"/>
                  </a:lnTo>
                  <a:lnTo>
                    <a:pt x="22164" y="1606"/>
                  </a:lnTo>
                  <a:lnTo>
                    <a:pt x="21634" y="1477"/>
                  </a:lnTo>
                  <a:lnTo>
                    <a:pt x="20944" y="1317"/>
                  </a:lnTo>
                  <a:lnTo>
                    <a:pt x="20094" y="1156"/>
                  </a:lnTo>
                  <a:lnTo>
                    <a:pt x="19147" y="980"/>
                  </a:lnTo>
                  <a:lnTo>
                    <a:pt x="18087" y="803"/>
                  </a:lnTo>
                  <a:lnTo>
                    <a:pt x="16948" y="627"/>
                  </a:lnTo>
                  <a:lnTo>
                    <a:pt x="15760" y="450"/>
                  </a:lnTo>
                  <a:lnTo>
                    <a:pt x="14541" y="306"/>
                  </a:lnTo>
                  <a:lnTo>
                    <a:pt x="13321" y="177"/>
                  </a:lnTo>
                  <a:lnTo>
                    <a:pt x="12133" y="81"/>
                  </a:lnTo>
                  <a:lnTo>
                    <a:pt x="10962" y="17"/>
                  </a:lnTo>
                  <a:lnTo>
                    <a:pt x="10400" y="1"/>
                  </a:lnTo>
                  <a:close/>
                </a:path>
              </a:pathLst>
            </a:custGeom>
            <a:solidFill>
              <a:srgbClr val="F29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0;p13">
              <a:extLst>
                <a:ext uri="{FF2B5EF4-FFF2-40B4-BE49-F238E27FC236}">
                  <a16:creationId xmlns:a16="http://schemas.microsoft.com/office/drawing/2014/main" id="{9239C84D-DA2A-FE44-62AA-7F59BFB87A4C}"/>
                </a:ext>
              </a:extLst>
            </p:cNvPr>
            <p:cNvSpPr/>
            <p:nvPr/>
          </p:nvSpPr>
          <p:spPr>
            <a:xfrm>
              <a:off x="3555000" y="2720475"/>
              <a:ext cx="530450" cy="1169575"/>
            </a:xfrm>
            <a:custGeom>
              <a:avLst/>
              <a:gdLst/>
              <a:ahLst/>
              <a:cxnLst/>
              <a:rect l="l" t="t" r="r" b="b"/>
              <a:pathLst>
                <a:path w="21218" h="46783" extrusionOk="0">
                  <a:moveTo>
                    <a:pt x="8475" y="0"/>
                  </a:moveTo>
                  <a:lnTo>
                    <a:pt x="8218" y="16"/>
                  </a:lnTo>
                  <a:lnTo>
                    <a:pt x="7961" y="32"/>
                  </a:lnTo>
                  <a:lnTo>
                    <a:pt x="7720" y="65"/>
                  </a:lnTo>
                  <a:lnTo>
                    <a:pt x="7512" y="97"/>
                  </a:lnTo>
                  <a:lnTo>
                    <a:pt x="7303" y="161"/>
                  </a:lnTo>
                  <a:lnTo>
                    <a:pt x="7111" y="209"/>
                  </a:lnTo>
                  <a:lnTo>
                    <a:pt x="6934" y="289"/>
                  </a:lnTo>
                  <a:lnTo>
                    <a:pt x="6774" y="353"/>
                  </a:lnTo>
                  <a:lnTo>
                    <a:pt x="6613" y="450"/>
                  </a:lnTo>
                  <a:lnTo>
                    <a:pt x="6485" y="546"/>
                  </a:lnTo>
                  <a:lnTo>
                    <a:pt x="6356" y="642"/>
                  </a:lnTo>
                  <a:lnTo>
                    <a:pt x="6244" y="755"/>
                  </a:lnTo>
                  <a:lnTo>
                    <a:pt x="6132" y="867"/>
                  </a:lnTo>
                  <a:lnTo>
                    <a:pt x="6035" y="995"/>
                  </a:lnTo>
                  <a:lnTo>
                    <a:pt x="5939" y="1124"/>
                  </a:lnTo>
                  <a:lnTo>
                    <a:pt x="5859" y="1252"/>
                  </a:lnTo>
                  <a:lnTo>
                    <a:pt x="5795" y="1397"/>
                  </a:lnTo>
                  <a:lnTo>
                    <a:pt x="5666" y="1701"/>
                  </a:lnTo>
                  <a:lnTo>
                    <a:pt x="5570" y="2006"/>
                  </a:lnTo>
                  <a:lnTo>
                    <a:pt x="5474" y="2343"/>
                  </a:lnTo>
                  <a:lnTo>
                    <a:pt x="5409" y="2697"/>
                  </a:lnTo>
                  <a:lnTo>
                    <a:pt x="5297" y="3435"/>
                  </a:lnTo>
                  <a:lnTo>
                    <a:pt x="5185" y="4205"/>
                  </a:lnTo>
                  <a:lnTo>
                    <a:pt x="5105" y="4590"/>
                  </a:lnTo>
                  <a:lnTo>
                    <a:pt x="5024" y="4975"/>
                  </a:lnTo>
                  <a:lnTo>
                    <a:pt x="4912" y="5345"/>
                  </a:lnTo>
                  <a:lnTo>
                    <a:pt x="4784" y="5730"/>
                  </a:lnTo>
                  <a:lnTo>
                    <a:pt x="4623" y="6099"/>
                  </a:lnTo>
                  <a:lnTo>
                    <a:pt x="4543" y="6275"/>
                  </a:lnTo>
                  <a:lnTo>
                    <a:pt x="4430" y="6452"/>
                  </a:lnTo>
                  <a:lnTo>
                    <a:pt x="4318" y="6628"/>
                  </a:lnTo>
                  <a:lnTo>
                    <a:pt x="4206" y="6789"/>
                  </a:lnTo>
                  <a:lnTo>
                    <a:pt x="4061" y="6966"/>
                  </a:lnTo>
                  <a:lnTo>
                    <a:pt x="3917" y="7126"/>
                  </a:lnTo>
                  <a:lnTo>
                    <a:pt x="3772" y="7270"/>
                  </a:lnTo>
                  <a:lnTo>
                    <a:pt x="3596" y="7431"/>
                  </a:lnTo>
                  <a:lnTo>
                    <a:pt x="3419" y="7575"/>
                  </a:lnTo>
                  <a:lnTo>
                    <a:pt x="3227" y="7720"/>
                  </a:lnTo>
                  <a:lnTo>
                    <a:pt x="3018" y="7832"/>
                  </a:lnTo>
                  <a:lnTo>
                    <a:pt x="2761" y="7945"/>
                  </a:lnTo>
                  <a:lnTo>
                    <a:pt x="2232" y="8185"/>
                  </a:lnTo>
                  <a:lnTo>
                    <a:pt x="2007" y="8298"/>
                  </a:lnTo>
                  <a:lnTo>
                    <a:pt x="1927" y="8362"/>
                  </a:lnTo>
                  <a:lnTo>
                    <a:pt x="1879" y="8410"/>
                  </a:lnTo>
                  <a:lnTo>
                    <a:pt x="1831" y="8458"/>
                  </a:lnTo>
                  <a:lnTo>
                    <a:pt x="1831" y="8506"/>
                  </a:lnTo>
                  <a:lnTo>
                    <a:pt x="1863" y="8554"/>
                  </a:lnTo>
                  <a:lnTo>
                    <a:pt x="1943" y="8603"/>
                  </a:lnTo>
                  <a:lnTo>
                    <a:pt x="2280" y="8763"/>
                  </a:lnTo>
                  <a:lnTo>
                    <a:pt x="2553" y="8923"/>
                  </a:lnTo>
                  <a:lnTo>
                    <a:pt x="2649" y="8988"/>
                  </a:lnTo>
                  <a:lnTo>
                    <a:pt x="2729" y="9068"/>
                  </a:lnTo>
                  <a:lnTo>
                    <a:pt x="2793" y="9148"/>
                  </a:lnTo>
                  <a:lnTo>
                    <a:pt x="2842" y="9228"/>
                  </a:lnTo>
                  <a:lnTo>
                    <a:pt x="2890" y="9309"/>
                  </a:lnTo>
                  <a:lnTo>
                    <a:pt x="2906" y="9389"/>
                  </a:lnTo>
                  <a:lnTo>
                    <a:pt x="2906" y="9485"/>
                  </a:lnTo>
                  <a:lnTo>
                    <a:pt x="2906" y="9581"/>
                  </a:lnTo>
                  <a:lnTo>
                    <a:pt x="2858" y="9790"/>
                  </a:lnTo>
                  <a:lnTo>
                    <a:pt x="2777" y="10015"/>
                  </a:lnTo>
                  <a:lnTo>
                    <a:pt x="2697" y="10159"/>
                  </a:lnTo>
                  <a:lnTo>
                    <a:pt x="2601" y="10304"/>
                  </a:lnTo>
                  <a:lnTo>
                    <a:pt x="2472" y="10448"/>
                  </a:lnTo>
                  <a:lnTo>
                    <a:pt x="2328" y="10577"/>
                  </a:lnTo>
                  <a:lnTo>
                    <a:pt x="2168" y="10689"/>
                  </a:lnTo>
                  <a:lnTo>
                    <a:pt x="1975" y="10817"/>
                  </a:lnTo>
                  <a:lnTo>
                    <a:pt x="1782" y="10914"/>
                  </a:lnTo>
                  <a:lnTo>
                    <a:pt x="1574" y="11010"/>
                  </a:lnTo>
                  <a:lnTo>
                    <a:pt x="1365" y="11090"/>
                  </a:lnTo>
                  <a:lnTo>
                    <a:pt x="1156" y="11170"/>
                  </a:lnTo>
                  <a:lnTo>
                    <a:pt x="932" y="11218"/>
                  </a:lnTo>
                  <a:lnTo>
                    <a:pt x="723" y="11251"/>
                  </a:lnTo>
                  <a:lnTo>
                    <a:pt x="531" y="11267"/>
                  </a:lnTo>
                  <a:lnTo>
                    <a:pt x="338" y="11267"/>
                  </a:lnTo>
                  <a:lnTo>
                    <a:pt x="161" y="11251"/>
                  </a:lnTo>
                  <a:lnTo>
                    <a:pt x="1" y="11202"/>
                  </a:lnTo>
                  <a:lnTo>
                    <a:pt x="2071" y="12518"/>
                  </a:lnTo>
                  <a:lnTo>
                    <a:pt x="2858" y="13032"/>
                  </a:lnTo>
                  <a:lnTo>
                    <a:pt x="3484" y="13465"/>
                  </a:lnTo>
                  <a:lnTo>
                    <a:pt x="3756" y="13674"/>
                  </a:lnTo>
                  <a:lnTo>
                    <a:pt x="4013" y="13883"/>
                  </a:lnTo>
                  <a:lnTo>
                    <a:pt x="4254" y="14075"/>
                  </a:lnTo>
                  <a:lnTo>
                    <a:pt x="4463" y="14284"/>
                  </a:lnTo>
                  <a:lnTo>
                    <a:pt x="4671" y="14508"/>
                  </a:lnTo>
                  <a:lnTo>
                    <a:pt x="4880" y="14733"/>
                  </a:lnTo>
                  <a:lnTo>
                    <a:pt x="5088" y="14990"/>
                  </a:lnTo>
                  <a:lnTo>
                    <a:pt x="5281" y="15263"/>
                  </a:lnTo>
                  <a:lnTo>
                    <a:pt x="5522" y="15600"/>
                  </a:lnTo>
                  <a:lnTo>
                    <a:pt x="5714" y="15937"/>
                  </a:lnTo>
                  <a:lnTo>
                    <a:pt x="5891" y="16290"/>
                  </a:lnTo>
                  <a:lnTo>
                    <a:pt x="6035" y="16643"/>
                  </a:lnTo>
                  <a:lnTo>
                    <a:pt x="6148" y="17012"/>
                  </a:lnTo>
                  <a:lnTo>
                    <a:pt x="6212" y="17397"/>
                  </a:lnTo>
                  <a:lnTo>
                    <a:pt x="6260" y="17799"/>
                  </a:lnTo>
                  <a:lnTo>
                    <a:pt x="6260" y="18216"/>
                  </a:lnTo>
                  <a:lnTo>
                    <a:pt x="6228" y="18633"/>
                  </a:lnTo>
                  <a:lnTo>
                    <a:pt x="6164" y="19098"/>
                  </a:lnTo>
                  <a:lnTo>
                    <a:pt x="6051" y="19564"/>
                  </a:lnTo>
                  <a:lnTo>
                    <a:pt x="5891" y="20061"/>
                  </a:lnTo>
                  <a:lnTo>
                    <a:pt x="5698" y="20591"/>
                  </a:lnTo>
                  <a:lnTo>
                    <a:pt x="5474" y="21137"/>
                  </a:lnTo>
                  <a:lnTo>
                    <a:pt x="5185" y="21730"/>
                  </a:lnTo>
                  <a:lnTo>
                    <a:pt x="4848" y="22340"/>
                  </a:lnTo>
                  <a:lnTo>
                    <a:pt x="4719" y="22581"/>
                  </a:lnTo>
                  <a:lnTo>
                    <a:pt x="4607" y="22838"/>
                  </a:lnTo>
                  <a:lnTo>
                    <a:pt x="4511" y="23095"/>
                  </a:lnTo>
                  <a:lnTo>
                    <a:pt x="4430" y="23367"/>
                  </a:lnTo>
                  <a:lnTo>
                    <a:pt x="4350" y="23640"/>
                  </a:lnTo>
                  <a:lnTo>
                    <a:pt x="4302" y="23913"/>
                  </a:lnTo>
                  <a:lnTo>
                    <a:pt x="4270" y="24202"/>
                  </a:lnTo>
                  <a:lnTo>
                    <a:pt x="4238" y="24491"/>
                  </a:lnTo>
                  <a:lnTo>
                    <a:pt x="4222" y="24780"/>
                  </a:lnTo>
                  <a:lnTo>
                    <a:pt x="4222" y="25069"/>
                  </a:lnTo>
                  <a:lnTo>
                    <a:pt x="4238" y="25358"/>
                  </a:lnTo>
                  <a:lnTo>
                    <a:pt x="4286" y="25646"/>
                  </a:lnTo>
                  <a:lnTo>
                    <a:pt x="4318" y="25935"/>
                  </a:lnTo>
                  <a:lnTo>
                    <a:pt x="4382" y="26224"/>
                  </a:lnTo>
                  <a:lnTo>
                    <a:pt x="4463" y="26497"/>
                  </a:lnTo>
                  <a:lnTo>
                    <a:pt x="4559" y="26786"/>
                  </a:lnTo>
                  <a:lnTo>
                    <a:pt x="4655" y="27059"/>
                  </a:lnTo>
                  <a:lnTo>
                    <a:pt x="4784" y="27332"/>
                  </a:lnTo>
                  <a:lnTo>
                    <a:pt x="4912" y="27588"/>
                  </a:lnTo>
                  <a:lnTo>
                    <a:pt x="5056" y="27845"/>
                  </a:lnTo>
                  <a:lnTo>
                    <a:pt x="5233" y="28102"/>
                  </a:lnTo>
                  <a:lnTo>
                    <a:pt x="5409" y="28343"/>
                  </a:lnTo>
                  <a:lnTo>
                    <a:pt x="5602" y="28567"/>
                  </a:lnTo>
                  <a:lnTo>
                    <a:pt x="5811" y="28792"/>
                  </a:lnTo>
                  <a:lnTo>
                    <a:pt x="6019" y="29001"/>
                  </a:lnTo>
                  <a:lnTo>
                    <a:pt x="6260" y="29193"/>
                  </a:lnTo>
                  <a:lnTo>
                    <a:pt x="6517" y="29386"/>
                  </a:lnTo>
                  <a:lnTo>
                    <a:pt x="6774" y="29546"/>
                  </a:lnTo>
                  <a:lnTo>
                    <a:pt x="7062" y="29707"/>
                  </a:lnTo>
                  <a:lnTo>
                    <a:pt x="7351" y="29851"/>
                  </a:lnTo>
                  <a:lnTo>
                    <a:pt x="7656" y="29980"/>
                  </a:lnTo>
                  <a:lnTo>
                    <a:pt x="7977" y="30076"/>
                  </a:lnTo>
                  <a:lnTo>
                    <a:pt x="8106" y="30124"/>
                  </a:lnTo>
                  <a:lnTo>
                    <a:pt x="8218" y="30172"/>
                  </a:lnTo>
                  <a:lnTo>
                    <a:pt x="8330" y="30236"/>
                  </a:lnTo>
                  <a:lnTo>
                    <a:pt x="8427" y="30317"/>
                  </a:lnTo>
                  <a:lnTo>
                    <a:pt x="8523" y="30397"/>
                  </a:lnTo>
                  <a:lnTo>
                    <a:pt x="8603" y="30493"/>
                  </a:lnTo>
                  <a:lnTo>
                    <a:pt x="8683" y="30589"/>
                  </a:lnTo>
                  <a:lnTo>
                    <a:pt x="8748" y="30702"/>
                  </a:lnTo>
                  <a:lnTo>
                    <a:pt x="8876" y="30926"/>
                  </a:lnTo>
                  <a:lnTo>
                    <a:pt x="8956" y="31183"/>
                  </a:lnTo>
                  <a:lnTo>
                    <a:pt x="9020" y="31456"/>
                  </a:lnTo>
                  <a:lnTo>
                    <a:pt x="9069" y="31745"/>
                  </a:lnTo>
                  <a:lnTo>
                    <a:pt x="9069" y="32050"/>
                  </a:lnTo>
                  <a:lnTo>
                    <a:pt x="9053" y="32355"/>
                  </a:lnTo>
                  <a:lnTo>
                    <a:pt x="9020" y="32660"/>
                  </a:lnTo>
                  <a:lnTo>
                    <a:pt x="8956" y="32965"/>
                  </a:lnTo>
                  <a:lnTo>
                    <a:pt x="8876" y="33270"/>
                  </a:lnTo>
                  <a:lnTo>
                    <a:pt x="8780" y="33575"/>
                  </a:lnTo>
                  <a:lnTo>
                    <a:pt x="8651" y="33847"/>
                  </a:lnTo>
                  <a:lnTo>
                    <a:pt x="8523" y="34120"/>
                  </a:lnTo>
                  <a:lnTo>
                    <a:pt x="7913" y="35179"/>
                  </a:lnTo>
                  <a:lnTo>
                    <a:pt x="7656" y="35677"/>
                  </a:lnTo>
                  <a:lnTo>
                    <a:pt x="7416" y="36158"/>
                  </a:lnTo>
                  <a:lnTo>
                    <a:pt x="7191" y="36624"/>
                  </a:lnTo>
                  <a:lnTo>
                    <a:pt x="7014" y="37089"/>
                  </a:lnTo>
                  <a:lnTo>
                    <a:pt x="6854" y="37555"/>
                  </a:lnTo>
                  <a:lnTo>
                    <a:pt x="6725" y="38020"/>
                  </a:lnTo>
                  <a:lnTo>
                    <a:pt x="6629" y="38502"/>
                  </a:lnTo>
                  <a:lnTo>
                    <a:pt x="6565" y="38983"/>
                  </a:lnTo>
                  <a:lnTo>
                    <a:pt x="6533" y="39481"/>
                  </a:lnTo>
                  <a:lnTo>
                    <a:pt x="6533" y="40010"/>
                  </a:lnTo>
                  <a:lnTo>
                    <a:pt x="6565" y="40556"/>
                  </a:lnTo>
                  <a:lnTo>
                    <a:pt x="6645" y="41134"/>
                  </a:lnTo>
                  <a:lnTo>
                    <a:pt x="6758" y="41727"/>
                  </a:lnTo>
                  <a:lnTo>
                    <a:pt x="6918" y="42385"/>
                  </a:lnTo>
                  <a:lnTo>
                    <a:pt x="7014" y="42658"/>
                  </a:lnTo>
                  <a:lnTo>
                    <a:pt x="7127" y="42947"/>
                  </a:lnTo>
                  <a:lnTo>
                    <a:pt x="7287" y="43236"/>
                  </a:lnTo>
                  <a:lnTo>
                    <a:pt x="7464" y="43509"/>
                  </a:lnTo>
                  <a:lnTo>
                    <a:pt x="7688" y="43798"/>
                  </a:lnTo>
                  <a:lnTo>
                    <a:pt x="7913" y="44070"/>
                  </a:lnTo>
                  <a:lnTo>
                    <a:pt x="8186" y="44343"/>
                  </a:lnTo>
                  <a:lnTo>
                    <a:pt x="8475" y="44616"/>
                  </a:lnTo>
                  <a:lnTo>
                    <a:pt x="8780" y="44873"/>
                  </a:lnTo>
                  <a:lnTo>
                    <a:pt x="9117" y="45114"/>
                  </a:lnTo>
                  <a:lnTo>
                    <a:pt x="9470" y="45354"/>
                  </a:lnTo>
                  <a:lnTo>
                    <a:pt x="9839" y="45579"/>
                  </a:lnTo>
                  <a:lnTo>
                    <a:pt x="10240" y="45788"/>
                  </a:lnTo>
                  <a:lnTo>
                    <a:pt x="10641" y="45980"/>
                  </a:lnTo>
                  <a:lnTo>
                    <a:pt x="11059" y="46157"/>
                  </a:lnTo>
                  <a:lnTo>
                    <a:pt x="11492" y="46301"/>
                  </a:lnTo>
                  <a:lnTo>
                    <a:pt x="11941" y="46446"/>
                  </a:lnTo>
                  <a:lnTo>
                    <a:pt x="12391" y="46558"/>
                  </a:lnTo>
                  <a:lnTo>
                    <a:pt x="12856" y="46654"/>
                  </a:lnTo>
                  <a:lnTo>
                    <a:pt x="13338" y="46719"/>
                  </a:lnTo>
                  <a:lnTo>
                    <a:pt x="13819" y="46767"/>
                  </a:lnTo>
                  <a:lnTo>
                    <a:pt x="14300" y="46783"/>
                  </a:lnTo>
                  <a:lnTo>
                    <a:pt x="14798" y="46767"/>
                  </a:lnTo>
                  <a:lnTo>
                    <a:pt x="15279" y="46719"/>
                  </a:lnTo>
                  <a:lnTo>
                    <a:pt x="15777" y="46654"/>
                  </a:lnTo>
                  <a:lnTo>
                    <a:pt x="16274" y="46542"/>
                  </a:lnTo>
                  <a:lnTo>
                    <a:pt x="16772" y="46398"/>
                  </a:lnTo>
                  <a:lnTo>
                    <a:pt x="17253" y="46221"/>
                  </a:lnTo>
                  <a:lnTo>
                    <a:pt x="17735" y="45996"/>
                  </a:lnTo>
                  <a:lnTo>
                    <a:pt x="18216" y="45740"/>
                  </a:lnTo>
                  <a:lnTo>
                    <a:pt x="18457" y="45595"/>
                  </a:lnTo>
                  <a:lnTo>
                    <a:pt x="18698" y="45451"/>
                  </a:lnTo>
                  <a:lnTo>
                    <a:pt x="18923" y="45290"/>
                  </a:lnTo>
                  <a:lnTo>
                    <a:pt x="19163" y="45114"/>
                  </a:lnTo>
                  <a:lnTo>
                    <a:pt x="19404" y="44825"/>
                  </a:lnTo>
                  <a:lnTo>
                    <a:pt x="19629" y="44520"/>
                  </a:lnTo>
                  <a:lnTo>
                    <a:pt x="19853" y="44199"/>
                  </a:lnTo>
                  <a:lnTo>
                    <a:pt x="20046" y="43894"/>
                  </a:lnTo>
                  <a:lnTo>
                    <a:pt x="20223" y="43557"/>
                  </a:lnTo>
                  <a:lnTo>
                    <a:pt x="20399" y="43220"/>
                  </a:lnTo>
                  <a:lnTo>
                    <a:pt x="20543" y="42883"/>
                  </a:lnTo>
                  <a:lnTo>
                    <a:pt x="20688" y="42530"/>
                  </a:lnTo>
                  <a:lnTo>
                    <a:pt x="20816" y="42177"/>
                  </a:lnTo>
                  <a:lnTo>
                    <a:pt x="20913" y="41824"/>
                  </a:lnTo>
                  <a:lnTo>
                    <a:pt x="21009" y="41455"/>
                  </a:lnTo>
                  <a:lnTo>
                    <a:pt x="21073" y="41101"/>
                  </a:lnTo>
                  <a:lnTo>
                    <a:pt x="21137" y="40716"/>
                  </a:lnTo>
                  <a:lnTo>
                    <a:pt x="21185" y="40347"/>
                  </a:lnTo>
                  <a:lnTo>
                    <a:pt x="21201" y="39978"/>
                  </a:lnTo>
                  <a:lnTo>
                    <a:pt x="21218" y="39593"/>
                  </a:lnTo>
                  <a:lnTo>
                    <a:pt x="21218" y="39208"/>
                  </a:lnTo>
                  <a:lnTo>
                    <a:pt x="21185" y="38839"/>
                  </a:lnTo>
                  <a:lnTo>
                    <a:pt x="21153" y="38453"/>
                  </a:lnTo>
                  <a:lnTo>
                    <a:pt x="21089" y="38068"/>
                  </a:lnTo>
                  <a:lnTo>
                    <a:pt x="21025" y="37699"/>
                  </a:lnTo>
                  <a:lnTo>
                    <a:pt x="20929" y="37314"/>
                  </a:lnTo>
                  <a:lnTo>
                    <a:pt x="20816" y="36945"/>
                  </a:lnTo>
                  <a:lnTo>
                    <a:pt x="20704" y="36560"/>
                  </a:lnTo>
                  <a:lnTo>
                    <a:pt x="20560" y="36191"/>
                  </a:lnTo>
                  <a:lnTo>
                    <a:pt x="20399" y="35821"/>
                  </a:lnTo>
                  <a:lnTo>
                    <a:pt x="20223" y="35468"/>
                  </a:lnTo>
                  <a:lnTo>
                    <a:pt x="20030" y="35099"/>
                  </a:lnTo>
                  <a:lnTo>
                    <a:pt x="19805" y="34746"/>
                  </a:lnTo>
                  <a:lnTo>
                    <a:pt x="19581" y="34409"/>
                  </a:lnTo>
                  <a:lnTo>
                    <a:pt x="19340" y="34056"/>
                  </a:lnTo>
                  <a:lnTo>
                    <a:pt x="19067" y="33735"/>
                  </a:lnTo>
                  <a:lnTo>
                    <a:pt x="18890" y="33558"/>
                  </a:lnTo>
                  <a:lnTo>
                    <a:pt x="18746" y="33382"/>
                  </a:lnTo>
                  <a:lnTo>
                    <a:pt x="18602" y="33205"/>
                  </a:lnTo>
                  <a:lnTo>
                    <a:pt x="18473" y="33013"/>
                  </a:lnTo>
                  <a:lnTo>
                    <a:pt x="18361" y="32836"/>
                  </a:lnTo>
                  <a:lnTo>
                    <a:pt x="18248" y="32628"/>
                  </a:lnTo>
                  <a:lnTo>
                    <a:pt x="18168" y="32435"/>
                  </a:lnTo>
                  <a:lnTo>
                    <a:pt x="18088" y="32226"/>
                  </a:lnTo>
                  <a:lnTo>
                    <a:pt x="18024" y="32018"/>
                  </a:lnTo>
                  <a:lnTo>
                    <a:pt x="17976" y="31809"/>
                  </a:lnTo>
                  <a:lnTo>
                    <a:pt x="17928" y="31584"/>
                  </a:lnTo>
                  <a:lnTo>
                    <a:pt x="17895" y="31360"/>
                  </a:lnTo>
                  <a:lnTo>
                    <a:pt x="17879" y="31135"/>
                  </a:lnTo>
                  <a:lnTo>
                    <a:pt x="17863" y="30910"/>
                  </a:lnTo>
                  <a:lnTo>
                    <a:pt x="17879" y="30461"/>
                  </a:lnTo>
                  <a:lnTo>
                    <a:pt x="17911" y="29996"/>
                  </a:lnTo>
                  <a:lnTo>
                    <a:pt x="17992" y="29546"/>
                  </a:lnTo>
                  <a:lnTo>
                    <a:pt x="18104" y="29081"/>
                  </a:lnTo>
                  <a:lnTo>
                    <a:pt x="18232" y="28615"/>
                  </a:lnTo>
                  <a:lnTo>
                    <a:pt x="18393" y="28166"/>
                  </a:lnTo>
                  <a:lnTo>
                    <a:pt x="18553" y="27733"/>
                  </a:lnTo>
                  <a:lnTo>
                    <a:pt x="18746" y="27299"/>
                  </a:lnTo>
                  <a:lnTo>
                    <a:pt x="18955" y="26882"/>
                  </a:lnTo>
                  <a:lnTo>
                    <a:pt x="19211" y="26337"/>
                  </a:lnTo>
                  <a:lnTo>
                    <a:pt x="19436" y="25823"/>
                  </a:lnTo>
                  <a:lnTo>
                    <a:pt x="19516" y="25582"/>
                  </a:lnTo>
                  <a:lnTo>
                    <a:pt x="19597" y="25325"/>
                  </a:lnTo>
                  <a:lnTo>
                    <a:pt x="19661" y="25101"/>
                  </a:lnTo>
                  <a:lnTo>
                    <a:pt x="19709" y="24860"/>
                  </a:lnTo>
                  <a:lnTo>
                    <a:pt x="19757" y="24619"/>
                  </a:lnTo>
                  <a:lnTo>
                    <a:pt x="19789" y="24395"/>
                  </a:lnTo>
                  <a:lnTo>
                    <a:pt x="19805" y="24170"/>
                  </a:lnTo>
                  <a:lnTo>
                    <a:pt x="19805" y="23961"/>
                  </a:lnTo>
                  <a:lnTo>
                    <a:pt x="19805" y="23737"/>
                  </a:lnTo>
                  <a:lnTo>
                    <a:pt x="19805" y="23528"/>
                  </a:lnTo>
                  <a:lnTo>
                    <a:pt x="19773" y="23319"/>
                  </a:lnTo>
                  <a:lnTo>
                    <a:pt x="19741" y="23111"/>
                  </a:lnTo>
                  <a:lnTo>
                    <a:pt x="19709" y="22902"/>
                  </a:lnTo>
                  <a:lnTo>
                    <a:pt x="19661" y="22693"/>
                  </a:lnTo>
                  <a:lnTo>
                    <a:pt x="19532" y="22292"/>
                  </a:lnTo>
                  <a:lnTo>
                    <a:pt x="19356" y="21891"/>
                  </a:lnTo>
                  <a:lnTo>
                    <a:pt x="19163" y="21490"/>
                  </a:lnTo>
                  <a:lnTo>
                    <a:pt x="18939" y="21105"/>
                  </a:lnTo>
                  <a:lnTo>
                    <a:pt x="18666" y="20703"/>
                  </a:lnTo>
                  <a:lnTo>
                    <a:pt x="18377" y="20302"/>
                  </a:lnTo>
                  <a:lnTo>
                    <a:pt x="18056" y="19901"/>
                  </a:lnTo>
                  <a:lnTo>
                    <a:pt x="17799" y="19580"/>
                  </a:lnTo>
                  <a:lnTo>
                    <a:pt x="17655" y="19403"/>
                  </a:lnTo>
                  <a:lnTo>
                    <a:pt x="17510" y="19211"/>
                  </a:lnTo>
                  <a:lnTo>
                    <a:pt x="17382" y="18986"/>
                  </a:lnTo>
                  <a:lnTo>
                    <a:pt x="17253" y="18761"/>
                  </a:lnTo>
                  <a:lnTo>
                    <a:pt x="17141" y="18505"/>
                  </a:lnTo>
                  <a:lnTo>
                    <a:pt x="17061" y="18232"/>
                  </a:lnTo>
                  <a:lnTo>
                    <a:pt x="16997" y="17927"/>
                  </a:lnTo>
                  <a:lnTo>
                    <a:pt x="16949" y="17590"/>
                  </a:lnTo>
                  <a:lnTo>
                    <a:pt x="16949" y="17413"/>
                  </a:lnTo>
                  <a:lnTo>
                    <a:pt x="16965" y="17237"/>
                  </a:lnTo>
                  <a:lnTo>
                    <a:pt x="16981" y="17044"/>
                  </a:lnTo>
                  <a:lnTo>
                    <a:pt x="16997" y="16852"/>
                  </a:lnTo>
                  <a:lnTo>
                    <a:pt x="17045" y="16643"/>
                  </a:lnTo>
                  <a:lnTo>
                    <a:pt x="17093" y="16434"/>
                  </a:lnTo>
                  <a:lnTo>
                    <a:pt x="17157" y="16210"/>
                  </a:lnTo>
                  <a:lnTo>
                    <a:pt x="17221" y="15969"/>
                  </a:lnTo>
                  <a:lnTo>
                    <a:pt x="17318" y="15728"/>
                  </a:lnTo>
                  <a:lnTo>
                    <a:pt x="17414" y="15487"/>
                  </a:lnTo>
                  <a:lnTo>
                    <a:pt x="17542" y="15231"/>
                  </a:lnTo>
                  <a:lnTo>
                    <a:pt x="17671" y="14958"/>
                  </a:lnTo>
                  <a:lnTo>
                    <a:pt x="17847" y="14605"/>
                  </a:lnTo>
                  <a:lnTo>
                    <a:pt x="18024" y="14204"/>
                  </a:lnTo>
                  <a:lnTo>
                    <a:pt x="18168" y="13802"/>
                  </a:lnTo>
                  <a:lnTo>
                    <a:pt x="18313" y="13369"/>
                  </a:lnTo>
                  <a:lnTo>
                    <a:pt x="18425" y="12904"/>
                  </a:lnTo>
                  <a:lnTo>
                    <a:pt x="18537" y="12438"/>
                  </a:lnTo>
                  <a:lnTo>
                    <a:pt x="18634" y="11941"/>
                  </a:lnTo>
                  <a:lnTo>
                    <a:pt x="18698" y="11427"/>
                  </a:lnTo>
                  <a:lnTo>
                    <a:pt x="18762" y="10914"/>
                  </a:lnTo>
                  <a:lnTo>
                    <a:pt x="18794" y="10384"/>
                  </a:lnTo>
                  <a:lnTo>
                    <a:pt x="18810" y="9854"/>
                  </a:lnTo>
                  <a:lnTo>
                    <a:pt x="18810" y="9325"/>
                  </a:lnTo>
                  <a:lnTo>
                    <a:pt x="18778" y="8779"/>
                  </a:lnTo>
                  <a:lnTo>
                    <a:pt x="18730" y="8233"/>
                  </a:lnTo>
                  <a:lnTo>
                    <a:pt x="18650" y="7688"/>
                  </a:lnTo>
                  <a:lnTo>
                    <a:pt x="18553" y="7142"/>
                  </a:lnTo>
                  <a:lnTo>
                    <a:pt x="18425" y="6612"/>
                  </a:lnTo>
                  <a:lnTo>
                    <a:pt x="18265" y="6083"/>
                  </a:lnTo>
                  <a:lnTo>
                    <a:pt x="18088" y="5569"/>
                  </a:lnTo>
                  <a:lnTo>
                    <a:pt x="17879" y="5056"/>
                  </a:lnTo>
                  <a:lnTo>
                    <a:pt x="17623" y="4574"/>
                  </a:lnTo>
                  <a:lnTo>
                    <a:pt x="17350" y="4093"/>
                  </a:lnTo>
                  <a:lnTo>
                    <a:pt x="17045" y="3627"/>
                  </a:lnTo>
                  <a:lnTo>
                    <a:pt x="16884" y="3419"/>
                  </a:lnTo>
                  <a:lnTo>
                    <a:pt x="16708" y="3194"/>
                  </a:lnTo>
                  <a:lnTo>
                    <a:pt x="16531" y="2985"/>
                  </a:lnTo>
                  <a:lnTo>
                    <a:pt x="16339" y="2777"/>
                  </a:lnTo>
                  <a:lnTo>
                    <a:pt x="16146" y="2584"/>
                  </a:lnTo>
                  <a:lnTo>
                    <a:pt x="15937" y="2392"/>
                  </a:lnTo>
                  <a:lnTo>
                    <a:pt x="15713" y="2215"/>
                  </a:lnTo>
                  <a:lnTo>
                    <a:pt x="15488" y="2022"/>
                  </a:lnTo>
                  <a:lnTo>
                    <a:pt x="15263" y="1862"/>
                  </a:lnTo>
                  <a:lnTo>
                    <a:pt x="15007" y="1701"/>
                  </a:lnTo>
                  <a:lnTo>
                    <a:pt x="14766" y="1541"/>
                  </a:lnTo>
                  <a:lnTo>
                    <a:pt x="14493" y="1397"/>
                  </a:lnTo>
                  <a:lnTo>
                    <a:pt x="14220" y="1252"/>
                  </a:lnTo>
                  <a:lnTo>
                    <a:pt x="13931" y="1124"/>
                  </a:lnTo>
                  <a:lnTo>
                    <a:pt x="13642" y="995"/>
                  </a:lnTo>
                  <a:lnTo>
                    <a:pt x="13338" y="883"/>
                  </a:lnTo>
                  <a:lnTo>
                    <a:pt x="13033" y="787"/>
                  </a:lnTo>
                  <a:lnTo>
                    <a:pt x="12712" y="690"/>
                  </a:lnTo>
                  <a:lnTo>
                    <a:pt x="11749" y="450"/>
                  </a:lnTo>
                  <a:lnTo>
                    <a:pt x="10882" y="257"/>
                  </a:lnTo>
                  <a:lnTo>
                    <a:pt x="10096" y="129"/>
                  </a:lnTo>
                  <a:lnTo>
                    <a:pt x="9727" y="81"/>
                  </a:lnTo>
                  <a:lnTo>
                    <a:pt x="9390" y="48"/>
                  </a:lnTo>
                  <a:lnTo>
                    <a:pt x="9069" y="16"/>
                  </a:lnTo>
                  <a:lnTo>
                    <a:pt x="8764" y="0"/>
                  </a:lnTo>
                  <a:close/>
                </a:path>
              </a:pathLst>
            </a:custGeom>
            <a:solidFill>
              <a:srgbClr val="21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1;p13">
              <a:extLst>
                <a:ext uri="{FF2B5EF4-FFF2-40B4-BE49-F238E27FC236}">
                  <a16:creationId xmlns:a16="http://schemas.microsoft.com/office/drawing/2014/main" id="{BD5E3ECD-4C8D-FFC1-39BE-525742ED7258}"/>
                </a:ext>
              </a:extLst>
            </p:cNvPr>
            <p:cNvSpPr/>
            <p:nvPr/>
          </p:nvSpPr>
          <p:spPr>
            <a:xfrm>
              <a:off x="4773525" y="4986575"/>
              <a:ext cx="258800" cy="222300"/>
            </a:xfrm>
            <a:custGeom>
              <a:avLst/>
              <a:gdLst/>
              <a:ahLst/>
              <a:cxnLst/>
              <a:rect l="l" t="t" r="r" b="b"/>
              <a:pathLst>
                <a:path w="10352" h="8892" extrusionOk="0">
                  <a:moveTo>
                    <a:pt x="3146" y="0"/>
                  </a:moveTo>
                  <a:lnTo>
                    <a:pt x="2937" y="16"/>
                  </a:lnTo>
                  <a:lnTo>
                    <a:pt x="2729" y="64"/>
                  </a:lnTo>
                  <a:lnTo>
                    <a:pt x="2600" y="113"/>
                  </a:lnTo>
                  <a:lnTo>
                    <a:pt x="2456" y="161"/>
                  </a:lnTo>
                  <a:lnTo>
                    <a:pt x="2199" y="305"/>
                  </a:lnTo>
                  <a:lnTo>
                    <a:pt x="1942" y="482"/>
                  </a:lnTo>
                  <a:lnTo>
                    <a:pt x="1701" y="658"/>
                  </a:lnTo>
                  <a:lnTo>
                    <a:pt x="1172" y="1060"/>
                  </a:lnTo>
                  <a:lnTo>
                    <a:pt x="931" y="1284"/>
                  </a:lnTo>
                  <a:lnTo>
                    <a:pt x="690" y="1509"/>
                  </a:lnTo>
                  <a:lnTo>
                    <a:pt x="466" y="1750"/>
                  </a:lnTo>
                  <a:lnTo>
                    <a:pt x="273" y="2006"/>
                  </a:lnTo>
                  <a:lnTo>
                    <a:pt x="193" y="2151"/>
                  </a:lnTo>
                  <a:lnTo>
                    <a:pt x="113" y="2295"/>
                  </a:lnTo>
                  <a:lnTo>
                    <a:pt x="48" y="2440"/>
                  </a:lnTo>
                  <a:lnTo>
                    <a:pt x="0" y="2584"/>
                  </a:ln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031" y="5184"/>
                  </a:lnTo>
                  <a:lnTo>
                    <a:pt x="9886" y="4895"/>
                  </a:lnTo>
                  <a:lnTo>
                    <a:pt x="9742" y="4606"/>
                  </a:lnTo>
                  <a:lnTo>
                    <a:pt x="9565" y="4333"/>
                  </a:lnTo>
                  <a:lnTo>
                    <a:pt x="9389" y="4061"/>
                  </a:lnTo>
                  <a:lnTo>
                    <a:pt x="9180" y="3804"/>
                  </a:lnTo>
                  <a:lnTo>
                    <a:pt x="8972" y="3563"/>
                  </a:lnTo>
                  <a:lnTo>
                    <a:pt x="8747" y="3338"/>
                  </a:lnTo>
                  <a:lnTo>
                    <a:pt x="8410" y="3017"/>
                  </a:lnTo>
                  <a:lnTo>
                    <a:pt x="8057" y="2745"/>
                  </a:lnTo>
                  <a:lnTo>
                    <a:pt x="7704" y="2472"/>
                  </a:lnTo>
                  <a:lnTo>
                    <a:pt x="7319" y="2215"/>
                  </a:lnTo>
                  <a:lnTo>
                    <a:pt x="6564" y="1718"/>
                  </a:lnTo>
                  <a:lnTo>
                    <a:pt x="6179" y="1477"/>
                  </a:lnTo>
                  <a:lnTo>
                    <a:pt x="5794" y="1220"/>
                  </a:lnTo>
                  <a:lnTo>
                    <a:pt x="5104" y="722"/>
                  </a:lnTo>
                  <a:lnTo>
                    <a:pt x="4751" y="482"/>
                  </a:lnTo>
                  <a:lnTo>
                    <a:pt x="4574" y="385"/>
                  </a:lnTo>
                  <a:lnTo>
                    <a:pt x="4382" y="289"/>
                  </a:lnTo>
                  <a:lnTo>
                    <a:pt x="4189" y="193"/>
                  </a:lnTo>
                  <a:lnTo>
                    <a:pt x="3980" y="129"/>
                  </a:lnTo>
                  <a:lnTo>
                    <a:pt x="3788" y="64"/>
                  </a:lnTo>
                  <a:lnTo>
                    <a:pt x="3579" y="16"/>
                  </a:lnTo>
                  <a:lnTo>
                    <a:pt x="3354" y="0"/>
                  </a:lnTo>
                  <a:close/>
                </a:path>
              </a:pathLst>
            </a:custGeom>
            <a:solidFill>
              <a:srgbClr val="7A8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2;p13">
              <a:extLst>
                <a:ext uri="{FF2B5EF4-FFF2-40B4-BE49-F238E27FC236}">
                  <a16:creationId xmlns:a16="http://schemas.microsoft.com/office/drawing/2014/main" id="{58948A72-9188-E580-08FC-9A042B784D32}"/>
                </a:ext>
              </a:extLst>
            </p:cNvPr>
            <p:cNvSpPr/>
            <p:nvPr/>
          </p:nvSpPr>
          <p:spPr>
            <a:xfrm>
              <a:off x="4773525" y="4986575"/>
              <a:ext cx="258800" cy="222300"/>
            </a:xfrm>
            <a:custGeom>
              <a:avLst/>
              <a:gdLst/>
              <a:ahLst/>
              <a:cxnLst/>
              <a:rect l="l" t="t" r="r" b="b"/>
              <a:pathLst>
                <a:path w="10352" h="8892" fill="none" extrusionOk="0">
                  <a:moveTo>
                    <a:pt x="1701" y="6982"/>
                  </a:moveTo>
                  <a:lnTo>
                    <a:pt x="1701" y="6982"/>
                  </a:lnTo>
                  <a:lnTo>
                    <a:pt x="2167" y="7238"/>
                  </a:lnTo>
                  <a:lnTo>
                    <a:pt x="2616" y="7479"/>
                  </a:lnTo>
                  <a:lnTo>
                    <a:pt x="3066" y="7704"/>
                  </a:lnTo>
                  <a:lnTo>
                    <a:pt x="3515" y="7912"/>
                  </a:lnTo>
                  <a:lnTo>
                    <a:pt x="3964" y="8089"/>
                  </a:lnTo>
                  <a:lnTo>
                    <a:pt x="4414" y="8265"/>
                  </a:lnTo>
                  <a:lnTo>
                    <a:pt x="4847" y="8410"/>
                  </a:lnTo>
                  <a:lnTo>
                    <a:pt x="5296" y="8538"/>
                  </a:lnTo>
                  <a:lnTo>
                    <a:pt x="5746" y="8651"/>
                  </a:lnTo>
                  <a:lnTo>
                    <a:pt x="6195" y="8747"/>
                  </a:lnTo>
                  <a:lnTo>
                    <a:pt x="6628" y="8811"/>
                  </a:lnTo>
                  <a:lnTo>
                    <a:pt x="7078" y="8859"/>
                  </a:lnTo>
                  <a:lnTo>
                    <a:pt x="7527" y="8891"/>
                  </a:lnTo>
                  <a:lnTo>
                    <a:pt x="7977" y="8891"/>
                  </a:lnTo>
                  <a:lnTo>
                    <a:pt x="8442" y="8875"/>
                  </a:lnTo>
                  <a:lnTo>
                    <a:pt x="8891" y="8843"/>
                  </a:lnTo>
                  <a:lnTo>
                    <a:pt x="8891" y="8843"/>
                  </a:lnTo>
                  <a:lnTo>
                    <a:pt x="8972" y="8811"/>
                  </a:lnTo>
                  <a:lnTo>
                    <a:pt x="9052" y="8779"/>
                  </a:lnTo>
                  <a:lnTo>
                    <a:pt x="9116" y="8715"/>
                  </a:lnTo>
                  <a:lnTo>
                    <a:pt x="9196" y="8619"/>
                  </a:lnTo>
                  <a:lnTo>
                    <a:pt x="9341" y="8426"/>
                  </a:lnTo>
                  <a:lnTo>
                    <a:pt x="9501" y="8185"/>
                  </a:lnTo>
                  <a:lnTo>
                    <a:pt x="9774" y="7688"/>
                  </a:lnTo>
                  <a:lnTo>
                    <a:pt x="9886" y="7479"/>
                  </a:lnTo>
                  <a:lnTo>
                    <a:pt x="9951" y="7399"/>
                  </a:lnTo>
                  <a:lnTo>
                    <a:pt x="10015" y="7335"/>
                  </a:lnTo>
                  <a:lnTo>
                    <a:pt x="10015" y="7335"/>
                  </a:lnTo>
                  <a:lnTo>
                    <a:pt x="10095" y="7254"/>
                  </a:lnTo>
                  <a:lnTo>
                    <a:pt x="10159" y="7158"/>
                  </a:lnTo>
                  <a:lnTo>
                    <a:pt x="10223" y="7046"/>
                  </a:lnTo>
                  <a:lnTo>
                    <a:pt x="10272" y="6949"/>
                  </a:lnTo>
                  <a:lnTo>
                    <a:pt x="10304" y="6837"/>
                  </a:lnTo>
                  <a:lnTo>
                    <a:pt x="10320" y="6709"/>
                  </a:lnTo>
                  <a:lnTo>
                    <a:pt x="10352" y="6468"/>
                  </a:lnTo>
                  <a:lnTo>
                    <a:pt x="10336" y="6227"/>
                  </a:lnTo>
                  <a:lnTo>
                    <a:pt x="10304" y="5970"/>
                  </a:lnTo>
                  <a:lnTo>
                    <a:pt x="10239" y="5714"/>
                  </a:lnTo>
                  <a:lnTo>
                    <a:pt x="10159" y="5489"/>
                  </a:lnTo>
                  <a:lnTo>
                    <a:pt x="10159" y="5489"/>
                  </a:lnTo>
                  <a:lnTo>
                    <a:pt x="10031" y="5184"/>
                  </a:lnTo>
                  <a:lnTo>
                    <a:pt x="9886" y="4895"/>
                  </a:lnTo>
                  <a:lnTo>
                    <a:pt x="9742" y="4606"/>
                  </a:lnTo>
                  <a:lnTo>
                    <a:pt x="9565" y="4333"/>
                  </a:lnTo>
                  <a:lnTo>
                    <a:pt x="9389" y="4061"/>
                  </a:lnTo>
                  <a:lnTo>
                    <a:pt x="9180" y="3804"/>
                  </a:lnTo>
                  <a:lnTo>
                    <a:pt x="8972" y="3563"/>
                  </a:lnTo>
                  <a:lnTo>
                    <a:pt x="8747" y="3338"/>
                  </a:lnTo>
                  <a:lnTo>
                    <a:pt x="8747" y="3338"/>
                  </a:lnTo>
                  <a:lnTo>
                    <a:pt x="8410" y="3017"/>
                  </a:lnTo>
                  <a:lnTo>
                    <a:pt x="8057" y="2745"/>
                  </a:lnTo>
                  <a:lnTo>
                    <a:pt x="7704" y="2472"/>
                  </a:lnTo>
                  <a:lnTo>
                    <a:pt x="7319" y="2215"/>
                  </a:lnTo>
                  <a:lnTo>
                    <a:pt x="6564" y="1718"/>
                  </a:lnTo>
                  <a:lnTo>
                    <a:pt x="6179" y="1477"/>
                  </a:lnTo>
                  <a:lnTo>
                    <a:pt x="5794" y="1220"/>
                  </a:lnTo>
                  <a:lnTo>
                    <a:pt x="5794" y="1220"/>
                  </a:lnTo>
                  <a:lnTo>
                    <a:pt x="5104" y="722"/>
                  </a:lnTo>
                  <a:lnTo>
                    <a:pt x="4751" y="482"/>
                  </a:lnTo>
                  <a:lnTo>
                    <a:pt x="4574" y="385"/>
                  </a:lnTo>
                  <a:lnTo>
                    <a:pt x="4382" y="289"/>
                  </a:lnTo>
                  <a:lnTo>
                    <a:pt x="4382" y="289"/>
                  </a:lnTo>
                  <a:lnTo>
                    <a:pt x="4189" y="193"/>
                  </a:lnTo>
                  <a:lnTo>
                    <a:pt x="3980" y="129"/>
                  </a:lnTo>
                  <a:lnTo>
                    <a:pt x="3788" y="64"/>
                  </a:lnTo>
                  <a:lnTo>
                    <a:pt x="3579" y="16"/>
                  </a:lnTo>
                  <a:lnTo>
                    <a:pt x="3354" y="0"/>
                  </a:lnTo>
                  <a:lnTo>
                    <a:pt x="3146" y="0"/>
                  </a:lnTo>
                  <a:lnTo>
                    <a:pt x="2937" y="16"/>
                  </a:lnTo>
                  <a:lnTo>
                    <a:pt x="2729" y="64"/>
                  </a:lnTo>
                  <a:lnTo>
                    <a:pt x="2729" y="64"/>
                  </a:lnTo>
                  <a:lnTo>
                    <a:pt x="2600" y="113"/>
                  </a:lnTo>
                  <a:lnTo>
                    <a:pt x="2456" y="161"/>
                  </a:lnTo>
                  <a:lnTo>
                    <a:pt x="2199" y="305"/>
                  </a:lnTo>
                  <a:lnTo>
                    <a:pt x="1942" y="482"/>
                  </a:lnTo>
                  <a:lnTo>
                    <a:pt x="1701" y="658"/>
                  </a:lnTo>
                  <a:lnTo>
                    <a:pt x="1701" y="658"/>
                  </a:lnTo>
                  <a:lnTo>
                    <a:pt x="1172" y="1060"/>
                  </a:lnTo>
                  <a:lnTo>
                    <a:pt x="931" y="1284"/>
                  </a:lnTo>
                  <a:lnTo>
                    <a:pt x="690" y="1509"/>
                  </a:lnTo>
                  <a:lnTo>
                    <a:pt x="466" y="1750"/>
                  </a:lnTo>
                  <a:lnTo>
                    <a:pt x="273" y="2006"/>
                  </a:lnTo>
                  <a:lnTo>
                    <a:pt x="193" y="2151"/>
                  </a:lnTo>
                  <a:lnTo>
                    <a:pt x="113" y="2295"/>
                  </a:lnTo>
                  <a:lnTo>
                    <a:pt x="48" y="2440"/>
                  </a:lnTo>
                  <a:lnTo>
                    <a:pt x="0" y="25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p13">
              <a:extLst>
                <a:ext uri="{FF2B5EF4-FFF2-40B4-BE49-F238E27FC236}">
                  <a16:creationId xmlns:a16="http://schemas.microsoft.com/office/drawing/2014/main" id="{658DC932-9D46-D4FC-361F-EAB34617780B}"/>
                </a:ext>
              </a:extLst>
            </p:cNvPr>
            <p:cNvSpPr/>
            <p:nvPr/>
          </p:nvSpPr>
          <p:spPr>
            <a:xfrm>
              <a:off x="4774725" y="4906725"/>
              <a:ext cx="335450" cy="346675"/>
            </a:xfrm>
            <a:custGeom>
              <a:avLst/>
              <a:gdLst/>
              <a:ahLst/>
              <a:cxnLst/>
              <a:rect l="l" t="t" r="r" b="b"/>
              <a:pathLst>
                <a:path w="13418" h="13867" extrusionOk="0">
                  <a:moveTo>
                    <a:pt x="6035" y="1"/>
                  </a:moveTo>
                  <a:lnTo>
                    <a:pt x="5714" y="17"/>
                  </a:lnTo>
                  <a:lnTo>
                    <a:pt x="5361" y="65"/>
                  </a:lnTo>
                  <a:lnTo>
                    <a:pt x="4976" y="161"/>
                  </a:lnTo>
                  <a:lnTo>
                    <a:pt x="4542" y="306"/>
                  </a:lnTo>
                  <a:lnTo>
                    <a:pt x="4077" y="482"/>
                  </a:lnTo>
                  <a:lnTo>
                    <a:pt x="3515" y="755"/>
                  </a:lnTo>
                  <a:lnTo>
                    <a:pt x="2969" y="1060"/>
                  </a:lnTo>
                  <a:lnTo>
                    <a:pt x="2440" y="1365"/>
                  </a:lnTo>
                  <a:lnTo>
                    <a:pt x="1942" y="1686"/>
                  </a:lnTo>
                  <a:lnTo>
                    <a:pt x="1477" y="2039"/>
                  </a:lnTo>
                  <a:lnTo>
                    <a:pt x="1252" y="2215"/>
                  </a:lnTo>
                  <a:lnTo>
                    <a:pt x="1044" y="2392"/>
                  </a:lnTo>
                  <a:lnTo>
                    <a:pt x="835" y="2584"/>
                  </a:lnTo>
                  <a:lnTo>
                    <a:pt x="658" y="2761"/>
                  </a:lnTo>
                  <a:lnTo>
                    <a:pt x="482" y="2970"/>
                  </a:lnTo>
                  <a:lnTo>
                    <a:pt x="321" y="3162"/>
                  </a:lnTo>
                  <a:lnTo>
                    <a:pt x="241" y="3275"/>
                  </a:lnTo>
                  <a:lnTo>
                    <a:pt x="177" y="3371"/>
                  </a:lnTo>
                  <a:lnTo>
                    <a:pt x="129" y="3483"/>
                  </a:lnTo>
                  <a:lnTo>
                    <a:pt x="81" y="3596"/>
                  </a:lnTo>
                  <a:lnTo>
                    <a:pt x="16" y="3836"/>
                  </a:lnTo>
                  <a:lnTo>
                    <a:pt x="0" y="4093"/>
                  </a:lnTo>
                  <a:lnTo>
                    <a:pt x="0" y="4334"/>
                  </a:lnTo>
                  <a:lnTo>
                    <a:pt x="16" y="4591"/>
                  </a:lnTo>
                  <a:lnTo>
                    <a:pt x="65" y="4863"/>
                  </a:lnTo>
                  <a:lnTo>
                    <a:pt x="145" y="5120"/>
                  </a:lnTo>
                  <a:lnTo>
                    <a:pt x="241" y="5377"/>
                  </a:lnTo>
                  <a:lnTo>
                    <a:pt x="337" y="5634"/>
                  </a:lnTo>
                  <a:lnTo>
                    <a:pt x="466" y="5874"/>
                  </a:lnTo>
                  <a:lnTo>
                    <a:pt x="594" y="6115"/>
                  </a:lnTo>
                  <a:lnTo>
                    <a:pt x="739" y="6356"/>
                  </a:lnTo>
                  <a:lnTo>
                    <a:pt x="867" y="6565"/>
                  </a:lnTo>
                  <a:lnTo>
                    <a:pt x="1156" y="6966"/>
                  </a:lnTo>
                  <a:lnTo>
                    <a:pt x="1718" y="7640"/>
                  </a:lnTo>
                  <a:lnTo>
                    <a:pt x="2328" y="8330"/>
                  </a:lnTo>
                  <a:lnTo>
                    <a:pt x="3002" y="9036"/>
                  </a:lnTo>
                  <a:lnTo>
                    <a:pt x="3692" y="9742"/>
                  </a:lnTo>
                  <a:lnTo>
                    <a:pt x="4382" y="10416"/>
                  </a:lnTo>
                  <a:lnTo>
                    <a:pt x="5072" y="11042"/>
                  </a:lnTo>
                  <a:lnTo>
                    <a:pt x="5714" y="11604"/>
                  </a:lnTo>
                  <a:lnTo>
                    <a:pt x="6324" y="12069"/>
                  </a:lnTo>
                  <a:lnTo>
                    <a:pt x="6725" y="12358"/>
                  </a:lnTo>
                  <a:lnTo>
                    <a:pt x="7126" y="12631"/>
                  </a:lnTo>
                  <a:lnTo>
                    <a:pt x="7527" y="12872"/>
                  </a:lnTo>
                  <a:lnTo>
                    <a:pt x="7913" y="13080"/>
                  </a:lnTo>
                  <a:lnTo>
                    <a:pt x="8314" y="13273"/>
                  </a:lnTo>
                  <a:lnTo>
                    <a:pt x="8699" y="13433"/>
                  </a:lnTo>
                  <a:lnTo>
                    <a:pt x="9084" y="13562"/>
                  </a:lnTo>
                  <a:lnTo>
                    <a:pt x="9453" y="13674"/>
                  </a:lnTo>
                  <a:lnTo>
                    <a:pt x="9822" y="13770"/>
                  </a:lnTo>
                  <a:lnTo>
                    <a:pt x="10175" y="13819"/>
                  </a:lnTo>
                  <a:lnTo>
                    <a:pt x="10528" y="13851"/>
                  </a:lnTo>
                  <a:lnTo>
                    <a:pt x="10849" y="13867"/>
                  </a:lnTo>
                  <a:lnTo>
                    <a:pt x="11170" y="13851"/>
                  </a:lnTo>
                  <a:lnTo>
                    <a:pt x="11475" y="13803"/>
                  </a:lnTo>
                  <a:lnTo>
                    <a:pt x="11764" y="13738"/>
                  </a:lnTo>
                  <a:lnTo>
                    <a:pt x="12021" y="13642"/>
                  </a:lnTo>
                  <a:lnTo>
                    <a:pt x="12278" y="13530"/>
                  </a:lnTo>
                  <a:lnTo>
                    <a:pt x="12502" y="13385"/>
                  </a:lnTo>
                  <a:lnTo>
                    <a:pt x="12711" y="13209"/>
                  </a:lnTo>
                  <a:lnTo>
                    <a:pt x="12888" y="13016"/>
                  </a:lnTo>
                  <a:lnTo>
                    <a:pt x="13048" y="12808"/>
                  </a:lnTo>
                  <a:lnTo>
                    <a:pt x="13177" y="12551"/>
                  </a:lnTo>
                  <a:lnTo>
                    <a:pt x="13289" y="12278"/>
                  </a:lnTo>
                  <a:lnTo>
                    <a:pt x="13353" y="11989"/>
                  </a:lnTo>
                  <a:lnTo>
                    <a:pt x="13401" y="11652"/>
                  </a:lnTo>
                  <a:lnTo>
                    <a:pt x="13417" y="11315"/>
                  </a:lnTo>
                  <a:lnTo>
                    <a:pt x="13417" y="10930"/>
                  </a:lnTo>
                  <a:lnTo>
                    <a:pt x="13369" y="10529"/>
                  </a:lnTo>
                  <a:lnTo>
                    <a:pt x="13273" y="10111"/>
                  </a:lnTo>
                  <a:lnTo>
                    <a:pt x="13160" y="9662"/>
                  </a:lnTo>
                  <a:lnTo>
                    <a:pt x="13000" y="9181"/>
                  </a:lnTo>
                  <a:lnTo>
                    <a:pt x="12807" y="8667"/>
                  </a:lnTo>
                  <a:lnTo>
                    <a:pt x="12663" y="8298"/>
                  </a:lnTo>
                  <a:lnTo>
                    <a:pt x="12470" y="7881"/>
                  </a:lnTo>
                  <a:lnTo>
                    <a:pt x="12262" y="7463"/>
                  </a:lnTo>
                  <a:lnTo>
                    <a:pt x="12021" y="7014"/>
                  </a:lnTo>
                  <a:lnTo>
                    <a:pt x="11748" y="6549"/>
                  </a:lnTo>
                  <a:lnTo>
                    <a:pt x="11459" y="6067"/>
                  </a:lnTo>
                  <a:lnTo>
                    <a:pt x="10849" y="5120"/>
                  </a:lnTo>
                  <a:lnTo>
                    <a:pt x="10207" y="4173"/>
                  </a:lnTo>
                  <a:lnTo>
                    <a:pt x="9566" y="3275"/>
                  </a:lnTo>
                  <a:lnTo>
                    <a:pt x="8956" y="2440"/>
                  </a:lnTo>
                  <a:lnTo>
                    <a:pt x="8426" y="1734"/>
                  </a:lnTo>
                  <a:lnTo>
                    <a:pt x="8057" y="1236"/>
                  </a:lnTo>
                  <a:lnTo>
                    <a:pt x="7880" y="1012"/>
                  </a:lnTo>
                  <a:lnTo>
                    <a:pt x="7688" y="803"/>
                  </a:lnTo>
                  <a:lnTo>
                    <a:pt x="7495" y="610"/>
                  </a:lnTo>
                  <a:lnTo>
                    <a:pt x="7303" y="434"/>
                  </a:lnTo>
                  <a:lnTo>
                    <a:pt x="7078" y="289"/>
                  </a:lnTo>
                  <a:lnTo>
                    <a:pt x="6853" y="177"/>
                  </a:lnTo>
                  <a:lnTo>
                    <a:pt x="6596" y="81"/>
                  </a:lnTo>
                  <a:lnTo>
                    <a:pt x="6324" y="33"/>
                  </a:lnTo>
                  <a:lnTo>
                    <a:pt x="6035" y="1"/>
                  </a:lnTo>
                  <a:close/>
                </a:path>
              </a:pathLst>
            </a:custGeom>
            <a:solidFill>
              <a:srgbClr val="1D3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object 15">
            <a:extLst>
              <a:ext uri="{FF2B5EF4-FFF2-40B4-BE49-F238E27FC236}">
                <a16:creationId xmlns:a16="http://schemas.microsoft.com/office/drawing/2014/main" id="{8C7331F7-F9A1-8D4D-3C72-163E950DC0F4}"/>
              </a:ext>
            </a:extLst>
          </p:cNvPr>
          <p:cNvGrpSpPr/>
          <p:nvPr/>
        </p:nvGrpSpPr>
        <p:grpSpPr>
          <a:xfrm>
            <a:off x="506286" y="6264487"/>
            <a:ext cx="381529" cy="364376"/>
            <a:chOff x="376946" y="10555494"/>
            <a:chExt cx="507365" cy="507365"/>
          </a:xfrm>
        </p:grpSpPr>
        <p:sp>
          <p:nvSpPr>
            <p:cNvPr id="128" name="object 16">
              <a:extLst>
                <a:ext uri="{FF2B5EF4-FFF2-40B4-BE49-F238E27FC236}">
                  <a16:creationId xmlns:a16="http://schemas.microsoft.com/office/drawing/2014/main" id="{0185B4BA-E166-98A0-DC80-FB523DE40809}"/>
                </a:ext>
              </a:extLst>
            </p:cNvPr>
            <p:cNvSpPr/>
            <p:nvPr/>
          </p:nvSpPr>
          <p:spPr>
            <a:xfrm>
              <a:off x="376946" y="10555494"/>
              <a:ext cx="507365" cy="507365"/>
            </a:xfrm>
            <a:custGeom>
              <a:avLst/>
              <a:gdLst/>
              <a:ahLst/>
              <a:cxnLst/>
              <a:rect l="l" t="t" r="r" b="b"/>
              <a:pathLst>
                <a:path w="507365" h="507365">
                  <a:moveTo>
                    <a:pt x="253416" y="0"/>
                  </a:moveTo>
                  <a:lnTo>
                    <a:pt x="207862" y="4083"/>
                  </a:lnTo>
                  <a:lnTo>
                    <a:pt x="164988" y="15855"/>
                  </a:lnTo>
                  <a:lnTo>
                    <a:pt x="125509" y="34600"/>
                  </a:lnTo>
                  <a:lnTo>
                    <a:pt x="90140" y="59603"/>
                  </a:lnTo>
                  <a:lnTo>
                    <a:pt x="59598" y="90148"/>
                  </a:lnTo>
                  <a:lnTo>
                    <a:pt x="34597" y="125520"/>
                  </a:lnTo>
                  <a:lnTo>
                    <a:pt x="15853" y="165002"/>
                  </a:lnTo>
                  <a:lnTo>
                    <a:pt x="4082" y="207880"/>
                  </a:lnTo>
                  <a:lnTo>
                    <a:pt x="0" y="253437"/>
                  </a:lnTo>
                  <a:lnTo>
                    <a:pt x="4082" y="298991"/>
                  </a:lnTo>
                  <a:lnTo>
                    <a:pt x="15853" y="341867"/>
                  </a:lnTo>
                  <a:lnTo>
                    <a:pt x="34597" y="381349"/>
                  </a:lnTo>
                  <a:lnTo>
                    <a:pt x="59598" y="416721"/>
                  </a:lnTo>
                  <a:lnTo>
                    <a:pt x="90140" y="447267"/>
                  </a:lnTo>
                  <a:lnTo>
                    <a:pt x="125509" y="472271"/>
                  </a:lnTo>
                  <a:lnTo>
                    <a:pt x="164988" y="491018"/>
                  </a:lnTo>
                  <a:lnTo>
                    <a:pt x="207862" y="502791"/>
                  </a:lnTo>
                  <a:lnTo>
                    <a:pt x="253416" y="506874"/>
                  </a:lnTo>
                  <a:lnTo>
                    <a:pt x="298976" y="502791"/>
                  </a:lnTo>
                  <a:lnTo>
                    <a:pt x="341855" y="491018"/>
                  </a:lnTo>
                  <a:lnTo>
                    <a:pt x="381338" y="472271"/>
                  </a:lnTo>
                  <a:lnTo>
                    <a:pt x="416709" y="447267"/>
                  </a:lnTo>
                  <a:lnTo>
                    <a:pt x="447253" y="416721"/>
                  </a:lnTo>
                  <a:lnTo>
                    <a:pt x="472255" y="381349"/>
                  </a:lnTo>
                  <a:lnTo>
                    <a:pt x="490999" y="341867"/>
                  </a:lnTo>
                  <a:lnTo>
                    <a:pt x="502770" y="298991"/>
                  </a:lnTo>
                  <a:lnTo>
                    <a:pt x="506853" y="253437"/>
                  </a:lnTo>
                  <a:lnTo>
                    <a:pt x="502770" y="207880"/>
                  </a:lnTo>
                  <a:lnTo>
                    <a:pt x="490999" y="165002"/>
                  </a:lnTo>
                  <a:lnTo>
                    <a:pt x="472255" y="125520"/>
                  </a:lnTo>
                  <a:lnTo>
                    <a:pt x="447253" y="90148"/>
                  </a:lnTo>
                  <a:lnTo>
                    <a:pt x="416709" y="59603"/>
                  </a:lnTo>
                  <a:lnTo>
                    <a:pt x="381338" y="34600"/>
                  </a:lnTo>
                  <a:lnTo>
                    <a:pt x="341855" y="15855"/>
                  </a:lnTo>
                  <a:lnTo>
                    <a:pt x="298976" y="4083"/>
                  </a:lnTo>
                  <a:lnTo>
                    <a:pt x="253416" y="0"/>
                  </a:lnTo>
                  <a:close/>
                </a:path>
              </a:pathLst>
            </a:custGeom>
            <a:solidFill>
              <a:srgbClr val="E51E42"/>
            </a:solidFill>
          </p:spPr>
          <p:txBody>
            <a:bodyPr wrap="square" lIns="0" tIns="0" rIns="0" bIns="0" rtlCol="0"/>
            <a:lstStyle/>
            <a:p>
              <a:endParaRPr dirty="0">
                <a:latin typeface="Jungka" panose="00000500000000000000" pitchFamily="2" charset="0"/>
              </a:endParaRPr>
            </a:p>
          </p:txBody>
        </p:sp>
        <p:pic>
          <p:nvPicPr>
            <p:cNvPr id="129" name="object 17">
              <a:extLst>
                <a:ext uri="{FF2B5EF4-FFF2-40B4-BE49-F238E27FC236}">
                  <a16:creationId xmlns:a16="http://schemas.microsoft.com/office/drawing/2014/main" id="{FAEA9DF0-5FE8-D4F0-BE24-F741E534CBAE}"/>
                </a:ext>
              </a:extLst>
            </p:cNvPr>
            <p:cNvPicPr/>
            <p:nvPr/>
          </p:nvPicPr>
          <p:blipFill>
            <a:blip r:embed="rId3" cstate="print"/>
            <a:stretch>
              <a:fillRect/>
            </a:stretch>
          </p:blipFill>
          <p:spPr>
            <a:xfrm>
              <a:off x="451153" y="10746301"/>
              <a:ext cx="359287" cy="121954"/>
            </a:xfrm>
            <a:prstGeom prst="rect">
              <a:avLst/>
            </a:prstGeom>
          </p:spPr>
        </p:pic>
      </p:grpSp>
      <p:pic>
        <p:nvPicPr>
          <p:cNvPr id="130" name="Picture 129" descr="Icon&#10;&#10;Description automatically generated">
            <a:extLst>
              <a:ext uri="{FF2B5EF4-FFF2-40B4-BE49-F238E27FC236}">
                <a16:creationId xmlns:a16="http://schemas.microsoft.com/office/drawing/2014/main" id="{C3153B02-A07E-0F6A-C3F3-F9FCE56B8DFA}"/>
              </a:ext>
            </a:extLst>
          </p:cNvPr>
          <p:cNvPicPr>
            <a:picLocks noChangeAspect="1"/>
          </p:cNvPicPr>
          <p:nvPr/>
        </p:nvPicPr>
        <p:blipFill>
          <a:blip r:embed="rId4"/>
          <a:stretch>
            <a:fillRect/>
          </a:stretch>
        </p:blipFill>
        <p:spPr>
          <a:xfrm>
            <a:off x="1171160" y="6219857"/>
            <a:ext cx="845988" cy="457840"/>
          </a:xfrm>
          <a:prstGeom prst="rect">
            <a:avLst/>
          </a:prstGeom>
        </p:spPr>
      </p:pic>
      <p:pic>
        <p:nvPicPr>
          <p:cNvPr id="131" name="Picture 130" descr="Logo&#10;&#10;Description automatically generated">
            <a:extLst>
              <a:ext uri="{FF2B5EF4-FFF2-40B4-BE49-F238E27FC236}">
                <a16:creationId xmlns:a16="http://schemas.microsoft.com/office/drawing/2014/main" id="{6B1601F7-514C-4CE1-E290-D334697D74A6}"/>
              </a:ext>
            </a:extLst>
          </p:cNvPr>
          <p:cNvPicPr>
            <a:picLocks noChangeAspect="1"/>
          </p:cNvPicPr>
          <p:nvPr/>
        </p:nvPicPr>
        <p:blipFill>
          <a:blip r:embed="rId5"/>
          <a:stretch>
            <a:fillRect/>
          </a:stretch>
        </p:blipFill>
        <p:spPr>
          <a:xfrm>
            <a:off x="8472427" y="6321243"/>
            <a:ext cx="692473" cy="415699"/>
          </a:xfrm>
          <a:prstGeom prst="rect">
            <a:avLst/>
          </a:prstGeom>
        </p:spPr>
      </p:pic>
      <p:pic>
        <p:nvPicPr>
          <p:cNvPr id="132" name="Picture 131" descr="A picture containing text&#10;&#10;Description automatically generated">
            <a:extLst>
              <a:ext uri="{FF2B5EF4-FFF2-40B4-BE49-F238E27FC236}">
                <a16:creationId xmlns:a16="http://schemas.microsoft.com/office/drawing/2014/main" id="{B5E200B4-59A3-BDA8-8522-EF0054310894}"/>
              </a:ext>
            </a:extLst>
          </p:cNvPr>
          <p:cNvPicPr>
            <a:picLocks noChangeAspect="1"/>
          </p:cNvPicPr>
          <p:nvPr/>
        </p:nvPicPr>
        <p:blipFill>
          <a:blip r:embed="rId6"/>
          <a:stretch>
            <a:fillRect/>
          </a:stretch>
        </p:blipFill>
        <p:spPr>
          <a:xfrm>
            <a:off x="10566532" y="6400878"/>
            <a:ext cx="805140" cy="276819"/>
          </a:xfrm>
          <a:prstGeom prst="rect">
            <a:avLst/>
          </a:prstGeom>
        </p:spPr>
      </p:pic>
      <p:pic>
        <p:nvPicPr>
          <p:cNvPr id="133" name="Picture 132" descr="Logo&#10;&#10;Description automatically generated with medium confidence">
            <a:extLst>
              <a:ext uri="{FF2B5EF4-FFF2-40B4-BE49-F238E27FC236}">
                <a16:creationId xmlns:a16="http://schemas.microsoft.com/office/drawing/2014/main" id="{EFCCD064-1C50-F36D-A94E-9697305EA5EA}"/>
              </a:ext>
            </a:extLst>
          </p:cNvPr>
          <p:cNvPicPr>
            <a:picLocks noChangeAspect="1"/>
          </p:cNvPicPr>
          <p:nvPr/>
        </p:nvPicPr>
        <p:blipFill>
          <a:blip r:embed="rId7"/>
          <a:stretch>
            <a:fillRect/>
          </a:stretch>
        </p:blipFill>
        <p:spPr>
          <a:xfrm>
            <a:off x="2300493" y="6337407"/>
            <a:ext cx="1263338" cy="250734"/>
          </a:xfrm>
          <a:prstGeom prst="rect">
            <a:avLst/>
          </a:prstGeom>
        </p:spPr>
      </p:pic>
      <p:pic>
        <p:nvPicPr>
          <p:cNvPr id="134" name="Picture 133">
            <a:extLst>
              <a:ext uri="{FF2B5EF4-FFF2-40B4-BE49-F238E27FC236}">
                <a16:creationId xmlns:a16="http://schemas.microsoft.com/office/drawing/2014/main" id="{BCBDF6F8-AF0C-916F-6813-0C5073809B78}"/>
              </a:ext>
            </a:extLst>
          </p:cNvPr>
          <p:cNvPicPr>
            <a:picLocks noChangeAspect="1"/>
          </p:cNvPicPr>
          <p:nvPr/>
        </p:nvPicPr>
        <p:blipFill>
          <a:blip r:embed="rId8"/>
          <a:stretch>
            <a:fillRect/>
          </a:stretch>
        </p:blipFill>
        <p:spPr>
          <a:xfrm>
            <a:off x="7518951" y="6251610"/>
            <a:ext cx="666102" cy="387401"/>
          </a:xfrm>
          <a:prstGeom prst="rect">
            <a:avLst/>
          </a:prstGeom>
        </p:spPr>
      </p:pic>
      <p:pic>
        <p:nvPicPr>
          <p:cNvPr id="135" name="Picture 134" descr="Logo&#10;&#10;Description automatically generated">
            <a:extLst>
              <a:ext uri="{FF2B5EF4-FFF2-40B4-BE49-F238E27FC236}">
                <a16:creationId xmlns:a16="http://schemas.microsoft.com/office/drawing/2014/main" id="{79FE26A5-AA43-9043-2D26-30185F0FC73B}"/>
              </a:ext>
            </a:extLst>
          </p:cNvPr>
          <p:cNvPicPr>
            <a:picLocks noChangeAspect="1"/>
          </p:cNvPicPr>
          <p:nvPr/>
        </p:nvPicPr>
        <p:blipFill>
          <a:blip r:embed="rId9"/>
          <a:stretch>
            <a:fillRect/>
          </a:stretch>
        </p:blipFill>
        <p:spPr>
          <a:xfrm>
            <a:off x="6421436" y="6326367"/>
            <a:ext cx="886496" cy="474253"/>
          </a:xfrm>
          <a:prstGeom prst="rect">
            <a:avLst/>
          </a:prstGeom>
        </p:spPr>
      </p:pic>
      <p:pic>
        <p:nvPicPr>
          <p:cNvPr id="136" name="Picture 135" descr="Shape&#10;&#10;Description automatically generated with medium confidence">
            <a:extLst>
              <a:ext uri="{FF2B5EF4-FFF2-40B4-BE49-F238E27FC236}">
                <a16:creationId xmlns:a16="http://schemas.microsoft.com/office/drawing/2014/main" id="{74568AED-395C-E3CC-0026-2AB7D8F9770D}"/>
              </a:ext>
            </a:extLst>
          </p:cNvPr>
          <p:cNvPicPr>
            <a:picLocks noChangeAspect="1"/>
          </p:cNvPicPr>
          <p:nvPr/>
        </p:nvPicPr>
        <p:blipFill>
          <a:blip r:embed="rId10"/>
          <a:stretch>
            <a:fillRect/>
          </a:stretch>
        </p:blipFill>
        <p:spPr>
          <a:xfrm>
            <a:off x="3847176" y="6362055"/>
            <a:ext cx="1084419" cy="201439"/>
          </a:xfrm>
          <a:prstGeom prst="rect">
            <a:avLst/>
          </a:prstGeom>
        </p:spPr>
      </p:pic>
      <p:pic>
        <p:nvPicPr>
          <p:cNvPr id="137" name="Picture 136" descr="Logo&#10;&#10;Description automatically generated">
            <a:extLst>
              <a:ext uri="{FF2B5EF4-FFF2-40B4-BE49-F238E27FC236}">
                <a16:creationId xmlns:a16="http://schemas.microsoft.com/office/drawing/2014/main" id="{5F26359F-36FE-390D-A511-0F2B5810017A}"/>
              </a:ext>
            </a:extLst>
          </p:cNvPr>
          <p:cNvPicPr>
            <a:picLocks noChangeAspect="1"/>
          </p:cNvPicPr>
          <p:nvPr/>
        </p:nvPicPr>
        <p:blipFill>
          <a:blip r:embed="rId11"/>
          <a:stretch>
            <a:fillRect/>
          </a:stretch>
        </p:blipFill>
        <p:spPr>
          <a:xfrm>
            <a:off x="9373575" y="6204508"/>
            <a:ext cx="902878" cy="646714"/>
          </a:xfrm>
          <a:prstGeom prst="rect">
            <a:avLst/>
          </a:prstGeom>
        </p:spPr>
      </p:pic>
      <p:pic>
        <p:nvPicPr>
          <p:cNvPr id="138" name="Picture 137" descr="A picture containing icon&#10;&#10;Description automatically generated">
            <a:extLst>
              <a:ext uri="{FF2B5EF4-FFF2-40B4-BE49-F238E27FC236}">
                <a16:creationId xmlns:a16="http://schemas.microsoft.com/office/drawing/2014/main" id="{44735F31-8CBE-5939-D378-01A6F67FB51C}"/>
              </a:ext>
            </a:extLst>
          </p:cNvPr>
          <p:cNvPicPr>
            <a:picLocks noChangeAspect="1"/>
          </p:cNvPicPr>
          <p:nvPr/>
        </p:nvPicPr>
        <p:blipFill>
          <a:blip r:embed="rId12"/>
          <a:stretch>
            <a:fillRect/>
          </a:stretch>
        </p:blipFill>
        <p:spPr>
          <a:xfrm>
            <a:off x="5214940" y="6233853"/>
            <a:ext cx="923176" cy="457841"/>
          </a:xfrm>
          <a:prstGeom prst="rect">
            <a:avLst/>
          </a:prstGeom>
        </p:spPr>
      </p:pic>
      <p:pic>
        <p:nvPicPr>
          <p:cNvPr id="17" name="Picture 16" descr="A black background with purple text&#10;&#10;Description automatically generated">
            <a:extLst>
              <a:ext uri="{FF2B5EF4-FFF2-40B4-BE49-F238E27FC236}">
                <a16:creationId xmlns:a16="http://schemas.microsoft.com/office/drawing/2014/main" id="{AB301CAD-F6E8-9E86-A447-74B4451A7E65}"/>
              </a:ext>
            </a:extLst>
          </p:cNvPr>
          <p:cNvPicPr>
            <a:picLocks noChangeAspect="1"/>
          </p:cNvPicPr>
          <p:nvPr/>
        </p:nvPicPr>
        <p:blipFill>
          <a:blip r:embed="rId13"/>
          <a:stretch>
            <a:fillRect/>
          </a:stretch>
        </p:blipFill>
        <p:spPr>
          <a:xfrm>
            <a:off x="406801" y="57868"/>
            <a:ext cx="3787384" cy="1203590"/>
          </a:xfrm>
          <a:prstGeom prst="rect">
            <a:avLst/>
          </a:prstGeom>
        </p:spPr>
      </p:pic>
    </p:spTree>
    <p:extLst>
      <p:ext uri="{BB962C8B-B14F-4D97-AF65-F5344CB8AC3E}">
        <p14:creationId xmlns:p14="http://schemas.microsoft.com/office/powerpoint/2010/main" val="207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1D3C06A-5DFB-456E-9967-DAD4414D16F9}"/>
              </a:ext>
            </a:extLst>
          </p:cNvPr>
          <p:cNvSpPr txBox="1">
            <a:spLocks/>
          </p:cNvSpPr>
          <p:nvPr/>
        </p:nvSpPr>
        <p:spPr>
          <a:xfrm>
            <a:off x="294894" y="763408"/>
            <a:ext cx="6506907" cy="357751"/>
          </a:xfrm>
          <a:prstGeom prst="rect">
            <a:avLst/>
          </a:prstGeom>
        </p:spPr>
        <p:txBody>
          <a:bodyPr vert="horz" lIns="0" tIns="0" rIns="0" bIns="0" rtlCol="0" anchor="t">
            <a:normAutofit fontScale="97500"/>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en-GB" sz="2100" dirty="0">
                <a:solidFill>
                  <a:srgbClr val="000000"/>
                </a:solidFill>
              </a:rPr>
              <a:t>Perceptions of Family Responsibilities </a:t>
            </a:r>
            <a:r>
              <a:rPr lang="en-GB" sz="2100">
                <a:solidFill>
                  <a:srgbClr val="000000"/>
                </a:solidFill>
              </a:rPr>
              <a:t>in Republic of Ireland</a:t>
            </a:r>
            <a:endParaRPr lang="en-GB" sz="2100" dirty="0">
              <a:solidFill>
                <a:srgbClr val="FF0000"/>
              </a:solidFill>
            </a:endParaRPr>
          </a:p>
        </p:txBody>
      </p:sp>
      <p:graphicFrame>
        <p:nvGraphicFramePr>
          <p:cNvPr id="8" name="CHT_1">
            <a:extLst>
              <a:ext uri="{FF2B5EF4-FFF2-40B4-BE49-F238E27FC236}">
                <a16:creationId xmlns:a16="http://schemas.microsoft.com/office/drawing/2014/main" id="{CDCA09D1-B370-4A48-AFA9-F7D3ABB1D684}"/>
              </a:ext>
            </a:extLst>
          </p:cNvPr>
          <p:cNvGraphicFramePr/>
          <p:nvPr>
            <p:extLst>
              <p:ext uri="{D42A27DB-BD31-4B8C-83A1-F6EECF244321}">
                <p14:modId xmlns:p14="http://schemas.microsoft.com/office/powerpoint/2010/main" val="2591234891"/>
              </p:ext>
            </p:extLst>
          </p:nvPr>
        </p:nvGraphicFramePr>
        <p:xfrm>
          <a:off x="294894" y="1410375"/>
          <a:ext cx="5801106" cy="4037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T_2">
            <a:extLst>
              <a:ext uri="{FF2B5EF4-FFF2-40B4-BE49-F238E27FC236}">
                <a16:creationId xmlns:a16="http://schemas.microsoft.com/office/drawing/2014/main" id="{BDE06E66-1594-4F90-BFC1-C5E1D76ACF89}"/>
              </a:ext>
            </a:extLst>
          </p:cNvPr>
          <p:cNvGraphicFramePr/>
          <p:nvPr>
            <p:extLst>
              <p:ext uri="{D42A27DB-BD31-4B8C-83A1-F6EECF244321}">
                <p14:modId xmlns:p14="http://schemas.microsoft.com/office/powerpoint/2010/main" val="3170603092"/>
              </p:ext>
            </p:extLst>
          </p:nvPr>
        </p:nvGraphicFramePr>
        <p:xfrm>
          <a:off x="6096000" y="1403447"/>
          <a:ext cx="5801106" cy="4326467"/>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E91004E0-BD2D-6E5A-0561-30D8B433C56A}"/>
              </a:ext>
            </a:extLst>
          </p:cNvPr>
          <p:cNvSpPr>
            <a:spLocks noGrp="1"/>
          </p:cNvSpPr>
          <p:nvPr>
            <p:ph type="sldNum" sz="quarter" idx="11"/>
          </p:nvPr>
        </p:nvSpPr>
        <p:spPr/>
        <p:txBody>
          <a:bodyPr/>
          <a:lstStyle/>
          <a:p>
            <a:fld id="{4034BEE3-566C-4068-A777-C3A4762E861B}" type="slidenum">
              <a:rPr lang="en-GB" smtClean="0"/>
              <a:pPr/>
              <a:t>20</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AE95554B-C652-0464-092E-6107D529E1D1}"/>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186495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1D3C06A-5DFB-456E-9967-DAD4414D16F9}"/>
              </a:ext>
            </a:extLst>
          </p:cNvPr>
          <p:cNvSpPr txBox="1">
            <a:spLocks/>
          </p:cNvSpPr>
          <p:nvPr/>
        </p:nvSpPr>
        <p:spPr>
          <a:xfrm>
            <a:off x="294894" y="763408"/>
            <a:ext cx="6506907" cy="357751"/>
          </a:xfrm>
          <a:prstGeom prst="rect">
            <a:avLst/>
          </a:prstGeom>
        </p:spPr>
        <p:txBody>
          <a:bodyPr vert="horz" lIns="0" tIns="0" rIns="0" bIns="0" rtlCol="0" anchor="t">
            <a:normAutofit fontScale="97500"/>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en-GB" sz="2100" dirty="0">
                <a:solidFill>
                  <a:srgbClr val="000000"/>
                </a:solidFill>
              </a:rPr>
              <a:t>Perceptions of Family Responsibilities </a:t>
            </a:r>
            <a:r>
              <a:rPr lang="en-GB" sz="2100">
                <a:solidFill>
                  <a:srgbClr val="000000"/>
                </a:solidFill>
              </a:rPr>
              <a:t>in Republic of Ireland</a:t>
            </a:r>
            <a:endParaRPr lang="en-GB" sz="2100" dirty="0">
              <a:solidFill>
                <a:srgbClr val="FF0000"/>
              </a:solidFill>
            </a:endParaRPr>
          </a:p>
        </p:txBody>
      </p:sp>
      <p:graphicFrame>
        <p:nvGraphicFramePr>
          <p:cNvPr id="15" name="CHT_2">
            <a:extLst>
              <a:ext uri="{FF2B5EF4-FFF2-40B4-BE49-F238E27FC236}">
                <a16:creationId xmlns:a16="http://schemas.microsoft.com/office/drawing/2014/main" id="{BDE06E66-1594-4F90-BFC1-C5E1D76ACF89}"/>
              </a:ext>
            </a:extLst>
          </p:cNvPr>
          <p:cNvGraphicFramePr/>
          <p:nvPr>
            <p:extLst>
              <p:ext uri="{D42A27DB-BD31-4B8C-83A1-F6EECF244321}">
                <p14:modId xmlns:p14="http://schemas.microsoft.com/office/powerpoint/2010/main" val="2135952668"/>
              </p:ext>
            </p:extLst>
          </p:nvPr>
        </p:nvGraphicFramePr>
        <p:xfrm>
          <a:off x="3548347" y="1521781"/>
          <a:ext cx="5801106" cy="432646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E91004E0-BD2D-6E5A-0561-30D8B433C56A}"/>
              </a:ext>
            </a:extLst>
          </p:cNvPr>
          <p:cNvSpPr>
            <a:spLocks noGrp="1"/>
          </p:cNvSpPr>
          <p:nvPr>
            <p:ph type="sldNum" sz="quarter" idx="11"/>
          </p:nvPr>
        </p:nvSpPr>
        <p:spPr/>
        <p:txBody>
          <a:bodyPr/>
          <a:lstStyle/>
          <a:p>
            <a:fld id="{4034BEE3-566C-4068-A777-C3A4762E861B}" type="slidenum">
              <a:rPr lang="en-GB" smtClean="0"/>
              <a:pPr/>
              <a:t>21</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CF4EF66F-65A9-7C99-45BF-BAF2B7E9621E}"/>
              </a:ext>
            </a:extLst>
          </p:cNvPr>
          <p:cNvPicPr>
            <a:picLocks noChangeAspect="1"/>
          </p:cNvPicPr>
          <p:nvPr/>
        </p:nvPicPr>
        <p:blipFill>
          <a:blip r:embed="rId4"/>
          <a:stretch>
            <a:fillRect/>
          </a:stretch>
        </p:blipFill>
        <p:spPr>
          <a:xfrm>
            <a:off x="359999" y="-85649"/>
            <a:ext cx="2683452" cy="852772"/>
          </a:xfrm>
          <a:prstGeom prst="rect">
            <a:avLst/>
          </a:prstGeom>
        </p:spPr>
      </p:pic>
    </p:spTree>
    <p:extLst>
      <p:ext uri="{BB962C8B-B14F-4D97-AF65-F5344CB8AC3E}">
        <p14:creationId xmlns:p14="http://schemas.microsoft.com/office/powerpoint/2010/main" val="360293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B1A159A-D335-5E20-3FE5-273C65F97E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00679" y="-7721550"/>
            <a:ext cx="55322838" cy="31119096"/>
          </a:xfrm>
          <a:prstGeom prst="rect">
            <a:avLst/>
          </a:prstGeom>
        </p:spPr>
      </p:pic>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304800" y="776156"/>
            <a:ext cx="7010400" cy="357751"/>
          </a:xfrm>
        </p:spPr>
        <p:txBody>
          <a:bodyPr>
            <a:noAutofit/>
          </a:bodyPr>
          <a:lstStyle/>
          <a:p>
            <a:r>
              <a:rPr lang="en-GB" sz="2800" dirty="0">
                <a:solidFill>
                  <a:srgbClr val="000000"/>
                </a:solidFill>
                <a:latin typeface="+mj-lt"/>
              </a:rPr>
              <a:t>Ethnicity </a:t>
            </a:r>
            <a:r>
              <a:rPr lang="en-GB" sz="2800">
                <a:solidFill>
                  <a:srgbClr val="000000"/>
                </a:solidFill>
                <a:latin typeface="+mj-lt"/>
              </a:rPr>
              <a:t>in Republic of Ireland</a:t>
            </a:r>
            <a:endParaRPr lang="en-GB" sz="1800" dirty="0">
              <a:solidFill>
                <a:srgbClr val="000000"/>
              </a:solidFill>
              <a:latin typeface="+mj-lt"/>
            </a:endParaRPr>
          </a:p>
        </p:txBody>
      </p:sp>
      <p:sp>
        <p:nvSpPr>
          <p:cNvPr id="6" name="Slide Number Placeholder 2">
            <a:extLst>
              <a:ext uri="{FF2B5EF4-FFF2-40B4-BE49-F238E27FC236}">
                <a16:creationId xmlns:a16="http://schemas.microsoft.com/office/drawing/2014/main" id="{91729DAC-C7F3-4496-988B-85DFFD70B6B2}"/>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800" b="0" i="0" u="none" strike="noStrike" kern="1200" cap="none" spc="0" normalizeH="0" baseline="0" noProof="0">
              <a:ln>
                <a:noFill/>
              </a:ln>
              <a:solidFill>
                <a:srgbClr val="717171"/>
              </a:solidFill>
              <a:effectLst/>
              <a:uLnTx/>
              <a:uFillTx/>
              <a:latin typeface="Arial" panose="020B0604020202020204"/>
              <a:ea typeface="+mn-ea"/>
              <a:cs typeface="+mn-cs"/>
            </a:endParaRPr>
          </a:p>
        </p:txBody>
      </p:sp>
      <p:graphicFrame>
        <p:nvGraphicFramePr>
          <p:cNvPr id="7" name="TABLE_1">
            <a:extLst>
              <a:ext uri="{FF2B5EF4-FFF2-40B4-BE49-F238E27FC236}">
                <a16:creationId xmlns:a16="http://schemas.microsoft.com/office/drawing/2014/main" id="{00EC159F-2ADC-4B7A-977E-EA031C75C356}"/>
              </a:ext>
            </a:extLst>
          </p:cNvPr>
          <p:cNvGraphicFramePr>
            <a:graphicFrameLocks noGrp="1"/>
          </p:cNvGraphicFramePr>
          <p:nvPr>
            <p:extLst>
              <p:ext uri="{D42A27DB-BD31-4B8C-83A1-F6EECF244321}">
                <p14:modId xmlns:p14="http://schemas.microsoft.com/office/powerpoint/2010/main" val="4139777945"/>
              </p:ext>
            </p:extLst>
          </p:nvPr>
        </p:nvGraphicFramePr>
        <p:xfrm>
          <a:off x="286519" y="1315313"/>
          <a:ext cx="8136000" cy="5390288"/>
        </p:xfrm>
        <a:graphic>
          <a:graphicData uri="http://schemas.openxmlformats.org/drawingml/2006/table">
            <a:tbl>
              <a:tblPr firstRow="1" bandRow="1">
                <a:tableStyleId>{5C22544A-7EE6-4342-B048-85BDC9FD1C3A}</a:tableStyleId>
              </a:tblPr>
              <a:tblGrid>
                <a:gridCol w="3960000">
                  <a:extLst>
                    <a:ext uri="{9D8B030D-6E8A-4147-A177-3AD203B41FA5}">
                      <a16:colId xmlns:a16="http://schemas.microsoft.com/office/drawing/2014/main" val="3683942503"/>
                    </a:ext>
                  </a:extLst>
                </a:gridCol>
                <a:gridCol w="252000">
                  <a:extLst>
                    <a:ext uri="{9D8B030D-6E8A-4147-A177-3AD203B41FA5}">
                      <a16:colId xmlns:a16="http://schemas.microsoft.com/office/drawing/2014/main" val="1604909100"/>
                    </a:ext>
                  </a:extLst>
                </a:gridCol>
                <a:gridCol w="3924000">
                  <a:extLst>
                    <a:ext uri="{9D8B030D-6E8A-4147-A177-3AD203B41FA5}">
                      <a16:colId xmlns:a16="http://schemas.microsoft.com/office/drawing/2014/main" val="1137969684"/>
                    </a:ext>
                  </a:extLst>
                </a:gridCol>
              </a:tblGrid>
              <a:tr h="570257">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11</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67</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2365436">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ethnic minority respondents have experienced discrimination at their company based on their ethnic background. 6% of all respondents have witnessed discrimination towards others due to their ethnicity.</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Of ethnic minority respondents feel like they belong at their company, compared to 77% of white respondents.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59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76</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15</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858557">
                <a:tc>
                  <a:txBody>
                    <a:bodyPr/>
                    <a:lstStyle/>
                    <a:p>
                      <a:pPr rtl="0" eaLnBrk="1" fontAlgn="auto" latinLnBrk="0" hangingPunct="1"/>
                      <a:r>
                        <a:rPr lang="en-GB" sz="1800" b="0" i="0" u="none" strike="noStrike" kern="1200" dirty="0">
                          <a:solidFill>
                            <a:schemeClr val="tx1"/>
                          </a:solidFill>
                          <a:effectLst/>
                          <a:latin typeface="+mn-lt"/>
                          <a:ea typeface="+mn-ea"/>
                          <a:cs typeface="+mn-cs"/>
                        </a:rPr>
                        <a:t>Of ethnic minority respondents believe that most colleagues would escalate inappropriate behaviour to senior management or HR, compared to 64% of white </a:t>
                      </a:r>
                      <a:r>
                        <a:rPr lang="en-GB" sz="1800" kern="1200" dirty="0">
                          <a:solidFill>
                            <a:schemeClr val="tx1"/>
                          </a:solidFill>
                          <a:effectLst/>
                          <a:latin typeface="+mn-lt"/>
                          <a:ea typeface="+mn-ea"/>
                          <a:cs typeface="+mn-cs"/>
                        </a:rPr>
                        <a:t>respondents</a:t>
                      </a:r>
                      <a:r>
                        <a:rPr lang="en-GB" sz="1800" b="0" i="0" u="none" strike="noStrike" kern="1200" dirty="0">
                          <a:solidFill>
                            <a:schemeClr val="tx1"/>
                          </a:solidFill>
                          <a:effectLst/>
                          <a:latin typeface="+mn-lt"/>
                          <a:ea typeface="+mn-ea"/>
                          <a:cs typeface="+mn-cs"/>
                        </a:rPr>
                        <a:t>.</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3634"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Of ethnic minority </a:t>
                      </a:r>
                      <a:r>
                        <a:rPr lang="en-GB" sz="1800" b="0" i="0" u="none" strike="noStrike" kern="1200" dirty="0">
                          <a:solidFill>
                            <a:schemeClr val="tx1"/>
                          </a:solidFill>
                          <a:effectLst/>
                          <a:latin typeface="+mn-lt"/>
                          <a:ea typeface="+mn-ea"/>
                          <a:cs typeface="+mn-cs"/>
                        </a:rPr>
                        <a:t>respondents believe they have faced obstacles in their career progression at their company due to who they are, compared to 20% of white </a:t>
                      </a:r>
                      <a:r>
                        <a:rPr lang="en-GB" sz="1800" kern="1200" dirty="0">
                          <a:solidFill>
                            <a:schemeClr val="tx1"/>
                          </a:solidFill>
                          <a:effectLst/>
                          <a:latin typeface="+mn-lt"/>
                          <a:ea typeface="+mn-ea"/>
                          <a:cs typeface="+mn-cs"/>
                        </a:rPr>
                        <a:t>respondents</a:t>
                      </a:r>
                      <a:r>
                        <a:rPr lang="en-GB" sz="1800" b="0" i="0" u="none" strike="noStrike" kern="1200" dirty="0">
                          <a:solidFill>
                            <a:schemeClr val="tx1"/>
                          </a:solidFill>
                          <a:effectLst/>
                          <a:latin typeface="+mn-lt"/>
                          <a:ea typeface="+mn-ea"/>
                          <a:cs typeface="+mn-cs"/>
                        </a:rPr>
                        <a:t>.</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pic>
        <p:nvPicPr>
          <p:cNvPr id="2" name="Picture 1" descr="A black background with purple text&#10;&#10;Description automatically generated">
            <a:extLst>
              <a:ext uri="{FF2B5EF4-FFF2-40B4-BE49-F238E27FC236}">
                <a16:creationId xmlns:a16="http://schemas.microsoft.com/office/drawing/2014/main" id="{14DBB469-81FF-FC36-7636-CF53FA5CE6AD}"/>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37496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D09E7FD-F09E-0ED6-762F-DAC44EFD96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9419" y="-7639664"/>
            <a:ext cx="55322838" cy="31119096"/>
          </a:xfrm>
          <a:prstGeom prst="rect">
            <a:avLst/>
          </a:prstGeom>
        </p:spPr>
      </p:pic>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304800" y="776156"/>
            <a:ext cx="7010400" cy="357751"/>
          </a:xfrm>
        </p:spPr>
        <p:txBody>
          <a:bodyPr>
            <a:noAutofit/>
          </a:bodyPr>
          <a:lstStyle/>
          <a:p>
            <a:r>
              <a:rPr lang="en-GB" sz="2800" dirty="0">
                <a:solidFill>
                  <a:srgbClr val="000000"/>
                </a:solidFill>
                <a:latin typeface="+mj-lt"/>
              </a:rPr>
              <a:t>Ethnicity </a:t>
            </a:r>
            <a:r>
              <a:rPr lang="en-GB" sz="2800">
                <a:solidFill>
                  <a:srgbClr val="000000"/>
                </a:solidFill>
                <a:latin typeface="+mj-lt"/>
              </a:rPr>
              <a:t>in Republic of Ireland</a:t>
            </a:r>
            <a:endParaRPr lang="en-GB" sz="1800" dirty="0">
              <a:solidFill>
                <a:srgbClr val="000000"/>
              </a:solidFill>
              <a:latin typeface="+mj-lt"/>
            </a:endParaRPr>
          </a:p>
        </p:txBody>
      </p:sp>
      <p:sp>
        <p:nvSpPr>
          <p:cNvPr id="6" name="Slide Number Placeholder 2">
            <a:extLst>
              <a:ext uri="{FF2B5EF4-FFF2-40B4-BE49-F238E27FC236}">
                <a16:creationId xmlns:a16="http://schemas.microsoft.com/office/drawing/2014/main" id="{91729DAC-C7F3-4496-988B-85DFFD70B6B2}"/>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800" b="0" i="0" u="none" strike="noStrike" kern="1200" cap="none" spc="0" normalizeH="0" baseline="0" noProof="0" dirty="0">
              <a:ln>
                <a:noFill/>
              </a:ln>
              <a:solidFill>
                <a:srgbClr val="717171"/>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BFDF6543-E504-4D99-A2B5-099A68C88245}"/>
              </a:ext>
            </a:extLst>
          </p:cNvPr>
          <p:cNvGraphicFramePr>
            <a:graphicFrameLocks noGrp="1"/>
          </p:cNvGraphicFramePr>
          <p:nvPr>
            <p:extLst>
              <p:ext uri="{D42A27DB-BD31-4B8C-83A1-F6EECF244321}">
                <p14:modId xmlns:p14="http://schemas.microsoft.com/office/powerpoint/2010/main" val="1669286226"/>
              </p:ext>
            </p:extLst>
          </p:nvPr>
        </p:nvGraphicFramePr>
        <p:xfrm>
          <a:off x="399920" y="663275"/>
          <a:ext cx="7010400" cy="2615785"/>
        </p:xfrm>
        <a:graphic>
          <a:graphicData uri="http://schemas.openxmlformats.org/drawingml/2006/table">
            <a:tbl>
              <a:tblPr firstRow="1" bandRow="1">
                <a:tableStyleId>{5C22544A-7EE6-4342-B048-85BDC9FD1C3A}</a:tableStyleId>
              </a:tblPr>
              <a:tblGrid>
                <a:gridCol w="3374711">
                  <a:extLst>
                    <a:ext uri="{9D8B030D-6E8A-4147-A177-3AD203B41FA5}">
                      <a16:colId xmlns:a16="http://schemas.microsoft.com/office/drawing/2014/main" val="3683942503"/>
                    </a:ext>
                  </a:extLst>
                </a:gridCol>
                <a:gridCol w="208280">
                  <a:extLst>
                    <a:ext uri="{9D8B030D-6E8A-4147-A177-3AD203B41FA5}">
                      <a16:colId xmlns:a16="http://schemas.microsoft.com/office/drawing/2014/main" val="1604909100"/>
                    </a:ext>
                  </a:extLst>
                </a:gridCol>
                <a:gridCol w="3427409">
                  <a:extLst>
                    <a:ext uri="{9D8B030D-6E8A-4147-A177-3AD203B41FA5}">
                      <a16:colId xmlns:a16="http://schemas.microsoft.com/office/drawing/2014/main" val="1137969684"/>
                    </a:ext>
                  </a:extLst>
                </a:gridCol>
              </a:tblGrid>
              <a:tr h="652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600" b="1" i="0" u="none" strike="noStrike" kern="1200" cap="none" spc="0" normalizeH="0" baseline="0" noProof="0" dirty="0">
                        <a:ln>
                          <a:noFill/>
                        </a:ln>
                        <a:solidFill>
                          <a:schemeClr val="accent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600" b="1" i="0" u="none" strike="noStrike" kern="1200" cap="none" spc="0" normalizeH="0" baseline="0" noProof="0" dirty="0">
                        <a:ln>
                          <a:noFill/>
                        </a:ln>
                        <a:solidFill>
                          <a:schemeClr val="accent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600" b="1" i="0" u="none" strike="noStrike" kern="1200" cap="none" spc="0" normalizeH="0" baseline="0" noProof="0" dirty="0">
                        <a:ln>
                          <a:noFill/>
                        </a:ln>
                        <a:solidFill>
                          <a:schemeClr val="accent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accent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n-ea"/>
                          <a:cs typeface="+mn-cs"/>
                        </a:rPr>
                        <a:t>% C-suite by Ethnicity</a:t>
                      </a:r>
                      <a:endParaRPr kumimoji="0" lang="en-US" sz="20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305145">
                <a:tc>
                  <a:txBody>
                    <a:bodyPr/>
                    <a:lstStyle/>
                    <a:p>
                      <a:pPr rtl="0" eaLnBrk="1" fontAlgn="auto" latinLnBrk="0" hangingPunct="1"/>
                      <a:endParaRPr lang="en-GB" sz="1800" b="0" i="0" u="none" strike="noStrike" kern="1200" dirty="0">
                        <a:solidFill>
                          <a:schemeClr val="tx1"/>
                        </a:solidFill>
                        <a:effectLst/>
                        <a:latin typeface="+mn-lt"/>
                        <a:ea typeface="+mn-ea"/>
                        <a:cs typeface="+mn-cs"/>
                      </a:endParaRP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GB" sz="1800" b="0" i="0" u="none" strike="noStrike"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graphicFrame>
        <p:nvGraphicFramePr>
          <p:cNvPr id="8" name="CHT_1">
            <a:extLst>
              <a:ext uri="{FF2B5EF4-FFF2-40B4-BE49-F238E27FC236}">
                <a16:creationId xmlns:a16="http://schemas.microsoft.com/office/drawing/2014/main" id="{CEC57E2E-2FCE-B481-27CD-BAC38344B1AE}"/>
              </a:ext>
            </a:extLst>
          </p:cNvPr>
          <p:cNvGraphicFramePr/>
          <p:nvPr>
            <p:extLst>
              <p:ext uri="{D42A27DB-BD31-4B8C-83A1-F6EECF244321}">
                <p14:modId xmlns:p14="http://schemas.microsoft.com/office/powerpoint/2010/main" val="839588881"/>
              </p:ext>
            </p:extLst>
          </p:nvPr>
        </p:nvGraphicFramePr>
        <p:xfrm>
          <a:off x="594690" y="2097008"/>
          <a:ext cx="7200641" cy="2663984"/>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descr="A black background with purple text&#10;&#10;Description automatically generated">
            <a:extLst>
              <a:ext uri="{FF2B5EF4-FFF2-40B4-BE49-F238E27FC236}">
                <a16:creationId xmlns:a16="http://schemas.microsoft.com/office/drawing/2014/main" id="{F069D66B-FB33-66F9-E18B-A5608FD905A5}"/>
              </a:ext>
            </a:extLst>
          </p:cNvPr>
          <p:cNvPicPr>
            <a:picLocks noChangeAspect="1"/>
          </p:cNvPicPr>
          <p:nvPr/>
        </p:nvPicPr>
        <p:blipFill>
          <a:blip r:embed="rId6"/>
          <a:stretch>
            <a:fillRect/>
          </a:stretch>
        </p:blipFill>
        <p:spPr>
          <a:xfrm>
            <a:off x="359999" y="-85649"/>
            <a:ext cx="2683452" cy="852772"/>
          </a:xfrm>
          <a:prstGeom prst="rect">
            <a:avLst/>
          </a:prstGeom>
        </p:spPr>
      </p:pic>
    </p:spTree>
    <p:extLst>
      <p:ext uri="{BB962C8B-B14F-4D97-AF65-F5344CB8AC3E}">
        <p14:creationId xmlns:p14="http://schemas.microsoft.com/office/powerpoint/2010/main" val="269084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1D3C06A-5DFB-456E-9967-DAD4414D16F9}"/>
              </a:ext>
            </a:extLst>
          </p:cNvPr>
          <p:cNvSpPr txBox="1">
            <a:spLocks/>
          </p:cNvSpPr>
          <p:nvPr/>
        </p:nvSpPr>
        <p:spPr>
          <a:xfrm>
            <a:off x="5479737" y="729612"/>
            <a:ext cx="6506907" cy="357751"/>
          </a:xfrm>
          <a:prstGeom prst="rect">
            <a:avLst/>
          </a:prstGeom>
        </p:spPr>
        <p:txBody>
          <a:bodyPr vert="horz" lIns="0" tIns="0" rIns="0" bIns="0" rtlCol="0" anchor="t">
            <a:normAutofit fontScale="97500"/>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ea typeface="+mj-ea"/>
                <a:cs typeface="+mj-cs"/>
              </a:rPr>
              <a:t>Age </a:t>
            </a:r>
            <a:r>
              <a:rPr kumimoji="0" lang="en-GB" sz="2400" b="1" i="0" u="none" strike="noStrike" kern="1200" cap="none" spc="0" normalizeH="0" baseline="0" noProof="0">
                <a:ln>
                  <a:noFill/>
                </a:ln>
                <a:solidFill>
                  <a:srgbClr val="000000"/>
                </a:solidFill>
                <a:effectLst/>
                <a:uLnTx/>
                <a:uFillTx/>
                <a:ea typeface="+mj-ea"/>
                <a:cs typeface="+mj-cs"/>
              </a:rPr>
              <a:t>in </a:t>
            </a:r>
            <a:r>
              <a:rPr lang="en-GB" sz="2400">
                <a:solidFill>
                  <a:srgbClr val="000000"/>
                </a:solidFill>
              </a:rPr>
              <a:t>Republic of Ireland</a:t>
            </a:r>
            <a:endParaRPr kumimoji="0" lang="en-GB" sz="2400" b="1" i="0" u="none" strike="noStrike" kern="1200" cap="none" spc="0" normalizeH="0" baseline="0" noProof="0" dirty="0">
              <a:ln>
                <a:noFill/>
              </a:ln>
              <a:solidFill>
                <a:srgbClr val="000000"/>
              </a:solidFill>
              <a:effectLst/>
              <a:uLnTx/>
              <a:uFillTx/>
              <a:ea typeface="+mj-ea"/>
              <a:cs typeface="+mj-cs"/>
            </a:endParaRPr>
          </a:p>
        </p:txBody>
      </p:sp>
      <p:graphicFrame>
        <p:nvGraphicFramePr>
          <p:cNvPr id="13" name="TABLE_1">
            <a:extLst>
              <a:ext uri="{FF2B5EF4-FFF2-40B4-BE49-F238E27FC236}">
                <a16:creationId xmlns:a16="http://schemas.microsoft.com/office/drawing/2014/main" id="{BDF8E99B-FB14-4CA0-98A4-2CA9B6FB778A}"/>
              </a:ext>
            </a:extLst>
          </p:cNvPr>
          <p:cNvGraphicFramePr>
            <a:graphicFrameLocks noGrp="1"/>
          </p:cNvGraphicFramePr>
          <p:nvPr>
            <p:extLst>
              <p:ext uri="{D42A27DB-BD31-4B8C-83A1-F6EECF244321}">
                <p14:modId xmlns:p14="http://schemas.microsoft.com/office/powerpoint/2010/main" val="3791039307"/>
              </p:ext>
            </p:extLst>
          </p:nvPr>
        </p:nvGraphicFramePr>
        <p:xfrm>
          <a:off x="5479737" y="1350891"/>
          <a:ext cx="6380039" cy="4306287"/>
        </p:xfrm>
        <a:graphic>
          <a:graphicData uri="http://schemas.openxmlformats.org/drawingml/2006/table">
            <a:tbl>
              <a:tblPr firstRow="1" bandRow="1">
                <a:tableStyleId>{5C22544A-7EE6-4342-B048-85BDC9FD1C3A}</a:tableStyleId>
              </a:tblPr>
              <a:tblGrid>
                <a:gridCol w="2958639">
                  <a:extLst>
                    <a:ext uri="{9D8B030D-6E8A-4147-A177-3AD203B41FA5}">
                      <a16:colId xmlns:a16="http://schemas.microsoft.com/office/drawing/2014/main" val="3683942503"/>
                    </a:ext>
                  </a:extLst>
                </a:gridCol>
                <a:gridCol w="208280">
                  <a:extLst>
                    <a:ext uri="{9D8B030D-6E8A-4147-A177-3AD203B41FA5}">
                      <a16:colId xmlns:a16="http://schemas.microsoft.com/office/drawing/2014/main" val="1604909100"/>
                    </a:ext>
                  </a:extLst>
                </a:gridCol>
                <a:gridCol w="208280">
                  <a:extLst>
                    <a:ext uri="{9D8B030D-6E8A-4147-A177-3AD203B41FA5}">
                      <a16:colId xmlns:a16="http://schemas.microsoft.com/office/drawing/2014/main" val="2631468575"/>
                    </a:ext>
                  </a:extLst>
                </a:gridCol>
                <a:gridCol w="3004840">
                  <a:extLst>
                    <a:ext uri="{9D8B030D-6E8A-4147-A177-3AD203B41FA5}">
                      <a16:colId xmlns:a16="http://schemas.microsoft.com/office/drawing/2014/main" val="1137969684"/>
                    </a:ext>
                  </a:extLst>
                </a:gridCol>
              </a:tblGrid>
              <a:tr h="617240">
                <a:tc>
                  <a:txBody>
                    <a:bodyPr/>
                    <a:lstStyle/>
                    <a:p>
                      <a:pPr marL="0" marR="0" lvl="0" indent="0" algn="l" rtl="0" eaLnBrk="1" fontAlgn="auto" latinLnBrk="0" hangingPunct="1">
                        <a:lnSpc>
                          <a:spcPct val="100000"/>
                        </a:lnSpc>
                        <a:spcBef>
                          <a:spcPts val="1200"/>
                        </a:spcBef>
                        <a:spcAft>
                          <a:spcPts val="0"/>
                        </a:spcAft>
                        <a:buClrTx/>
                        <a:buSzTx/>
                        <a:buFont typeface="Arial" panose="020B0604020202020204" pitchFamily="34" charset="0"/>
                        <a:buNone/>
                      </a:pPr>
                      <a:r>
                        <a:rPr kumimoji="0" lang="en-GB" sz="2400" b="1" i="0" u="none" strike="noStrike" kern="1200" cap="none" spc="0" normalizeH="0" baseline="0" noProof="0">
                          <a:ln>
                            <a:noFill/>
                          </a:ln>
                          <a:solidFill>
                            <a:srgbClr val="000000"/>
                          </a:solidFill>
                          <a:effectLst/>
                          <a:uLnTx/>
                          <a:uFillTx/>
                          <a:latin typeface="+mn-lt"/>
                          <a:ea typeface="+mn-ea"/>
                          <a:cs typeface="+mn-cs"/>
                        </a:rPr>
                        <a:t>11</a:t>
                      </a:r>
                      <a:r>
                        <a:rPr kumimoji="0" lang="en-GB" sz="2400" b="1" i="0" u="none" strike="noStrike" kern="1200" cap="none" spc="0" normalizeH="0" baseline="30000" noProof="0">
                          <a:ln>
                            <a:noFill/>
                          </a:ln>
                          <a:solidFill>
                            <a:srgbClr val="000000"/>
                          </a:solidFill>
                          <a:effectLst/>
                          <a:uLnTx/>
                          <a:uFillTx/>
                          <a:latin typeface="+mn-lt"/>
                          <a:ea typeface="+mn-ea"/>
                          <a:cs typeface="+mn-cs"/>
                        </a:rPr>
                        <a:t>%</a:t>
                      </a:r>
                      <a:r>
                        <a:rPr lang="en-GB" sz="2400" b="1" i="0" u="none" strike="noStrike" kern="1200" cap="none" spc="0" normalizeH="0" baseline="0" noProof="0">
                          <a:ln>
                            <a:noFill/>
                          </a:ln>
                          <a:solidFill>
                            <a:srgbClr val="000000"/>
                          </a:solidFill>
                          <a:effectLst/>
                          <a:uLnTx/>
                          <a:uFillTx/>
                          <a:latin typeface="+mn-lt"/>
                          <a:ea typeface="+mn-ea"/>
                          <a:cs typeface="+mn-cs"/>
                        </a:rPr>
                        <a:t> </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39</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respondents have personally experienced discrimination due to their age.</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b="0" i="0" u="none" strike="noStrike" kern="1200" dirty="0">
                          <a:solidFill>
                            <a:schemeClr val="tx1"/>
                          </a:solidFill>
                          <a:effectLst/>
                          <a:latin typeface="+mn-lt"/>
                          <a:ea typeface="+mn-ea"/>
                          <a:cs typeface="+mn-cs"/>
                        </a:rPr>
                        <a:t>Of respondents believe that age can hinder one’s career at their company. </a:t>
                      </a:r>
                    </a:p>
                    <a:p>
                      <a:pPr marL="0" marR="0" lvl="0" indent="0" algn="l" rtl="0" eaLnBrk="1" fontAlgn="auto" latinLnBrk="0" hangingPunct="1">
                        <a:lnSpc>
                          <a:spcPct val="100000"/>
                        </a:lnSpc>
                        <a:spcBef>
                          <a:spcPts val="0"/>
                        </a:spcBef>
                        <a:spcAft>
                          <a:spcPts val="0"/>
                        </a:spcAft>
                        <a:buClrTx/>
                        <a:buSzTx/>
                        <a:buFontTx/>
                        <a:buNone/>
                      </a:pPr>
                      <a:endParaRPr lang="en-GB" sz="180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38904">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12</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noProof="0" dirty="0">
                        <a:solidFill>
                          <a:srgbClr val="00B050"/>
                        </a:solidFill>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Of women respondents </a:t>
                      </a:r>
                      <a:r>
                        <a:rPr lang="en-GB" dirty="0">
                          <a:solidFill>
                            <a:schemeClr val="tx1"/>
                          </a:solidFill>
                        </a:rPr>
                        <a:t>have personally experienced discrimination due to their age, compared </a:t>
                      </a:r>
                      <a:r>
                        <a:rPr lang="en-GB">
                          <a:solidFill>
                            <a:schemeClr val="tx1"/>
                          </a:solidFill>
                        </a:rPr>
                        <a:t>to 10% </a:t>
                      </a:r>
                      <a:r>
                        <a:rPr lang="en-GB" dirty="0">
                          <a:solidFill>
                            <a:schemeClr val="tx1"/>
                          </a:solidFill>
                        </a:rPr>
                        <a:t>of men.</a:t>
                      </a:r>
                      <a:endParaRPr lang="en-GB" sz="1800" kern="1200" dirty="0">
                        <a:solidFill>
                          <a:schemeClr val="tx1"/>
                        </a:solidFill>
                        <a:effectLst/>
                        <a:latin typeface="+mn-lt"/>
                        <a:ea typeface="+mn-ea"/>
                        <a:cs typeface="+mn-cs"/>
                      </a:endParaRP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pPr marL="0" marR="0" lvl="0" indent="0" algn="l" defTabSz="913634" rtl="0" eaLnBrk="1" fontAlgn="auto" latinLnBrk="0" hangingPunct="1">
                        <a:lnSpc>
                          <a:spcPct val="100000"/>
                        </a:lnSpc>
                        <a:spcBef>
                          <a:spcPts val="0"/>
                        </a:spcBef>
                        <a:spcAft>
                          <a:spcPts val="0"/>
                        </a:spcAft>
                        <a:buClrTx/>
                        <a:buSzTx/>
                        <a:buFontTx/>
                        <a:buNone/>
                        <a:tabLst/>
                        <a:defRPr/>
                      </a:pPr>
                      <a:endParaRPr lang="en-GB" sz="1800" b="0" i="0" u="none" strike="noStrike"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grpSp>
        <p:nvGrpSpPr>
          <p:cNvPr id="21" name="Group 20">
            <a:extLst>
              <a:ext uri="{FF2B5EF4-FFF2-40B4-BE49-F238E27FC236}">
                <a16:creationId xmlns:a16="http://schemas.microsoft.com/office/drawing/2014/main" id="{9588CCBA-212B-2EF3-6F84-90CA6C9043B0}"/>
              </a:ext>
            </a:extLst>
          </p:cNvPr>
          <p:cNvGrpSpPr/>
          <p:nvPr/>
        </p:nvGrpSpPr>
        <p:grpSpPr>
          <a:xfrm>
            <a:off x="-26957835" y="-8807451"/>
            <a:ext cx="31948935" cy="20057446"/>
            <a:chOff x="-26957835" y="-8807451"/>
            <a:chExt cx="31948935" cy="20057446"/>
          </a:xfrm>
        </p:grpSpPr>
        <p:pic>
          <p:nvPicPr>
            <p:cNvPr id="7" name="Graphic 6">
              <a:extLst>
                <a:ext uri="{FF2B5EF4-FFF2-40B4-BE49-F238E27FC236}">
                  <a16:creationId xmlns:a16="http://schemas.microsoft.com/office/drawing/2014/main" id="{7C1E3F9F-9E38-01A2-4169-2A4C8E6342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9691" b="55832"/>
            <a:stretch/>
          </p:blipFill>
          <p:spPr>
            <a:xfrm>
              <a:off x="-26957835" y="-8807451"/>
              <a:ext cx="31948935" cy="15777601"/>
            </a:xfrm>
            <a:prstGeom prst="rect">
              <a:avLst/>
            </a:prstGeom>
          </p:spPr>
        </p:pic>
        <p:sp>
          <p:nvSpPr>
            <p:cNvPr id="15" name="Chord 14">
              <a:extLst>
                <a:ext uri="{FF2B5EF4-FFF2-40B4-BE49-F238E27FC236}">
                  <a16:creationId xmlns:a16="http://schemas.microsoft.com/office/drawing/2014/main" id="{C1EDC564-F497-DCF8-17A9-E7632BD954FE}"/>
                </a:ext>
              </a:extLst>
            </p:cNvPr>
            <p:cNvSpPr/>
            <p:nvPr/>
          </p:nvSpPr>
          <p:spPr>
            <a:xfrm rot="5830432">
              <a:off x="-2057966" y="5568909"/>
              <a:ext cx="8122700" cy="3239472"/>
            </a:xfrm>
            <a:prstGeom prst="chord">
              <a:avLst>
                <a:gd name="adj1" fmla="val 2700000"/>
                <a:gd name="adj2" fmla="val 17952915"/>
              </a:avLst>
            </a:prstGeom>
            <a:solidFill>
              <a:srgbClr val="798E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BE" sz="1600" dirty="0"/>
            </a:p>
          </p:txBody>
        </p:sp>
      </p:grpSp>
      <p:sp>
        <p:nvSpPr>
          <p:cNvPr id="4" name="Slide Number Placeholder 3">
            <a:extLst>
              <a:ext uri="{FF2B5EF4-FFF2-40B4-BE49-F238E27FC236}">
                <a16:creationId xmlns:a16="http://schemas.microsoft.com/office/drawing/2014/main" id="{A44F83C0-1358-8FE5-EF4D-B5205482939F}"/>
              </a:ext>
            </a:extLst>
          </p:cNvPr>
          <p:cNvSpPr>
            <a:spLocks noGrp="1"/>
          </p:cNvSpPr>
          <p:nvPr>
            <p:ph type="sldNum" sz="quarter" idx="11"/>
          </p:nvPr>
        </p:nvSpPr>
        <p:spPr/>
        <p:txBody>
          <a:bodyPr/>
          <a:lstStyle/>
          <a:p>
            <a:fld id="{4034BEE3-566C-4068-A777-C3A4762E861B}" type="slidenum">
              <a:rPr lang="en-GB" smtClean="0"/>
              <a:pPr/>
              <a:t>24</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0522781E-8C7F-5FCC-C021-3F2AF184B3C2}"/>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2147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1D3C06A-5DFB-456E-9967-DAD4414D16F9}"/>
              </a:ext>
            </a:extLst>
          </p:cNvPr>
          <p:cNvSpPr txBox="1">
            <a:spLocks/>
          </p:cNvSpPr>
          <p:nvPr/>
        </p:nvSpPr>
        <p:spPr>
          <a:xfrm>
            <a:off x="294894" y="763408"/>
            <a:ext cx="6506907" cy="357751"/>
          </a:xfrm>
          <a:prstGeom prst="rect">
            <a:avLst/>
          </a:prstGeom>
        </p:spPr>
        <p:txBody>
          <a:bodyPr vert="horz" lIns="0" tIns="0" rIns="0" bIns="0" rtlCol="0" anchor="t">
            <a:normAutofit fontScale="97500"/>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en-GB" sz="2100" dirty="0">
                <a:solidFill>
                  <a:srgbClr val="000000"/>
                </a:solidFill>
              </a:rPr>
              <a:t>Perceptions of Ageism </a:t>
            </a:r>
            <a:r>
              <a:rPr lang="en-GB" sz="2100">
                <a:solidFill>
                  <a:srgbClr val="000000"/>
                </a:solidFill>
              </a:rPr>
              <a:t>in </a:t>
            </a:r>
            <a:r>
              <a:rPr lang="en-GB" sz="2000">
                <a:solidFill>
                  <a:srgbClr val="000000"/>
                </a:solidFill>
                <a:latin typeface="+mj-lt"/>
              </a:rPr>
              <a:t>Republic of Ireland</a:t>
            </a:r>
            <a:endParaRPr lang="en-GB" sz="2100" dirty="0">
              <a:solidFill>
                <a:srgbClr val="000000"/>
              </a:solidFill>
            </a:endParaRPr>
          </a:p>
        </p:txBody>
      </p:sp>
      <p:graphicFrame>
        <p:nvGraphicFramePr>
          <p:cNvPr id="8" name="CHT_1">
            <a:extLst>
              <a:ext uri="{FF2B5EF4-FFF2-40B4-BE49-F238E27FC236}">
                <a16:creationId xmlns:a16="http://schemas.microsoft.com/office/drawing/2014/main" id="{CDCA09D1-B370-4A48-AFA9-F7D3ABB1D684}"/>
              </a:ext>
            </a:extLst>
          </p:cNvPr>
          <p:cNvGraphicFramePr/>
          <p:nvPr>
            <p:extLst>
              <p:ext uri="{D42A27DB-BD31-4B8C-83A1-F6EECF244321}">
                <p14:modId xmlns:p14="http://schemas.microsoft.com/office/powerpoint/2010/main" val="1438316371"/>
              </p:ext>
            </p:extLst>
          </p:nvPr>
        </p:nvGraphicFramePr>
        <p:xfrm>
          <a:off x="294894" y="1410375"/>
          <a:ext cx="5801106" cy="4037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T_2">
            <a:extLst>
              <a:ext uri="{FF2B5EF4-FFF2-40B4-BE49-F238E27FC236}">
                <a16:creationId xmlns:a16="http://schemas.microsoft.com/office/drawing/2014/main" id="{BDE06E66-1594-4F90-BFC1-C5E1D76ACF89}"/>
              </a:ext>
            </a:extLst>
          </p:cNvPr>
          <p:cNvGraphicFramePr/>
          <p:nvPr>
            <p:extLst>
              <p:ext uri="{D42A27DB-BD31-4B8C-83A1-F6EECF244321}">
                <p14:modId xmlns:p14="http://schemas.microsoft.com/office/powerpoint/2010/main" val="1880512672"/>
              </p:ext>
            </p:extLst>
          </p:nvPr>
        </p:nvGraphicFramePr>
        <p:xfrm>
          <a:off x="6096000" y="1396520"/>
          <a:ext cx="5801106" cy="4326467"/>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BF2CFC22-C3BB-8F0C-E7F9-609B5BB3F680}"/>
              </a:ext>
            </a:extLst>
          </p:cNvPr>
          <p:cNvSpPr>
            <a:spLocks noGrp="1"/>
          </p:cNvSpPr>
          <p:nvPr>
            <p:ph type="sldNum" sz="quarter" idx="11"/>
          </p:nvPr>
        </p:nvSpPr>
        <p:spPr/>
        <p:txBody>
          <a:bodyPr/>
          <a:lstStyle/>
          <a:p>
            <a:fld id="{4034BEE3-566C-4068-A777-C3A4762E861B}" type="slidenum">
              <a:rPr lang="en-GB" smtClean="0"/>
              <a:pPr/>
              <a:t>25</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C185D01B-7F79-1FE8-C14C-5DC7100A80A0}"/>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111508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object 32"/>
          <p:cNvSpPr/>
          <p:nvPr/>
        </p:nvSpPr>
        <p:spPr>
          <a:xfrm>
            <a:off x="11704953" y="6454954"/>
            <a:ext cx="255570" cy="255570"/>
          </a:xfrm>
          <a:custGeom>
            <a:avLst/>
            <a:gdLst/>
            <a:ahLst/>
            <a:cxnLst/>
            <a:rect l="l" t="t" r="r" b="b"/>
            <a:pathLst>
              <a:path w="421640" h="421640">
                <a:moveTo>
                  <a:pt x="210716" y="0"/>
                </a:moveTo>
                <a:lnTo>
                  <a:pt x="162401" y="5565"/>
                </a:lnTo>
                <a:lnTo>
                  <a:pt x="118049" y="21417"/>
                </a:lnTo>
                <a:lnTo>
                  <a:pt x="78924" y="46292"/>
                </a:lnTo>
                <a:lnTo>
                  <a:pt x="46292" y="78924"/>
                </a:lnTo>
                <a:lnTo>
                  <a:pt x="21417" y="118049"/>
                </a:lnTo>
                <a:lnTo>
                  <a:pt x="5565" y="162401"/>
                </a:lnTo>
                <a:lnTo>
                  <a:pt x="0" y="210716"/>
                </a:lnTo>
                <a:lnTo>
                  <a:pt x="5565" y="259030"/>
                </a:lnTo>
                <a:lnTo>
                  <a:pt x="21417" y="303382"/>
                </a:lnTo>
                <a:lnTo>
                  <a:pt x="46292" y="342507"/>
                </a:lnTo>
                <a:lnTo>
                  <a:pt x="78924" y="375139"/>
                </a:lnTo>
                <a:lnTo>
                  <a:pt x="118049" y="400014"/>
                </a:lnTo>
                <a:lnTo>
                  <a:pt x="162401" y="415866"/>
                </a:lnTo>
                <a:lnTo>
                  <a:pt x="210716" y="421432"/>
                </a:lnTo>
                <a:lnTo>
                  <a:pt x="259030" y="415866"/>
                </a:lnTo>
                <a:lnTo>
                  <a:pt x="303382" y="400014"/>
                </a:lnTo>
                <a:lnTo>
                  <a:pt x="342507" y="375139"/>
                </a:lnTo>
                <a:lnTo>
                  <a:pt x="375139" y="342507"/>
                </a:lnTo>
                <a:lnTo>
                  <a:pt x="400014" y="303382"/>
                </a:lnTo>
                <a:lnTo>
                  <a:pt x="415866" y="259030"/>
                </a:lnTo>
                <a:lnTo>
                  <a:pt x="421432" y="210716"/>
                </a:lnTo>
                <a:lnTo>
                  <a:pt x="415866" y="162401"/>
                </a:lnTo>
                <a:lnTo>
                  <a:pt x="400014" y="118049"/>
                </a:lnTo>
                <a:lnTo>
                  <a:pt x="375139" y="78924"/>
                </a:lnTo>
                <a:lnTo>
                  <a:pt x="342507" y="46292"/>
                </a:lnTo>
                <a:lnTo>
                  <a:pt x="303382" y="21417"/>
                </a:lnTo>
                <a:lnTo>
                  <a:pt x="259030" y="5565"/>
                </a:lnTo>
                <a:lnTo>
                  <a:pt x="210716" y="0"/>
                </a:lnTo>
                <a:close/>
              </a:path>
            </a:pathLst>
          </a:custGeom>
          <a:solidFill>
            <a:srgbClr val="A3A3A4"/>
          </a:solidFill>
        </p:spPr>
        <p:txBody>
          <a:bodyPr wrap="square" lIns="0" tIns="0" rIns="0" bIns="0" rtlCol="0"/>
          <a:lstStyle/>
          <a:p>
            <a:endParaRPr sz="1799" dirty="0">
              <a:latin typeface="Jungka" panose="00000500000000000000" pitchFamily="2" charset="0"/>
            </a:endParaRPr>
          </a:p>
        </p:txBody>
      </p:sp>
      <p:sp>
        <p:nvSpPr>
          <p:cNvPr id="39" name="object 39"/>
          <p:cNvSpPr txBox="1"/>
          <p:nvPr/>
        </p:nvSpPr>
        <p:spPr>
          <a:xfrm>
            <a:off x="10852920" y="-1745359"/>
            <a:ext cx="3504465" cy="638164"/>
          </a:xfrm>
          <a:prstGeom prst="rect">
            <a:avLst/>
          </a:prstGeom>
        </p:spPr>
        <p:txBody>
          <a:bodyPr vert="horz" wrap="square" lIns="0" tIns="22709" rIns="0" bIns="0" rtlCol="0">
            <a:spAutoFit/>
          </a:bodyPr>
          <a:lstStyle/>
          <a:p>
            <a:pPr marL="7698" marR="3079">
              <a:lnSpc>
                <a:spcPts val="1600"/>
              </a:lnSpc>
              <a:spcBef>
                <a:spcPts val="179"/>
              </a:spcBef>
            </a:pPr>
            <a:r>
              <a:rPr sz="1394" b="1" spc="-121" dirty="0">
                <a:solidFill>
                  <a:srgbClr val="621F87"/>
                </a:solidFill>
                <a:latin typeface="Jungka" panose="00000500000000000000" pitchFamily="2" charset="0"/>
                <a:cs typeface="Tahoma"/>
              </a:rPr>
              <a:t>60%</a:t>
            </a:r>
            <a:r>
              <a:rPr sz="1394" b="1" spc="-33" dirty="0">
                <a:solidFill>
                  <a:srgbClr val="621F87"/>
                </a:solidFill>
                <a:latin typeface="Jungka" panose="00000500000000000000" pitchFamily="2" charset="0"/>
                <a:cs typeface="Tahoma"/>
              </a:rPr>
              <a:t> </a:t>
            </a:r>
            <a:r>
              <a:rPr sz="1394" b="1" spc="-36" dirty="0">
                <a:solidFill>
                  <a:srgbClr val="621F87"/>
                </a:solidFill>
                <a:latin typeface="Jungka" panose="00000500000000000000" pitchFamily="2" charset="0"/>
                <a:cs typeface="Tahoma"/>
              </a:rPr>
              <a:t>o</a:t>
            </a:r>
            <a:r>
              <a:rPr sz="1394" b="1" spc="91" dirty="0">
                <a:solidFill>
                  <a:srgbClr val="621F87"/>
                </a:solidFill>
                <a:latin typeface="Jungka" panose="00000500000000000000" pitchFamily="2" charset="0"/>
                <a:cs typeface="Tahoma"/>
              </a:rPr>
              <a:t>f</a:t>
            </a:r>
            <a:r>
              <a:rPr sz="1394" b="1" spc="-33" dirty="0">
                <a:solidFill>
                  <a:srgbClr val="621F87"/>
                </a:solidFill>
                <a:latin typeface="Jungka" panose="00000500000000000000" pitchFamily="2" charset="0"/>
                <a:cs typeface="Tahoma"/>
              </a:rPr>
              <a:t> </a:t>
            </a:r>
            <a:r>
              <a:rPr sz="1394" b="1" spc="-6" dirty="0">
                <a:solidFill>
                  <a:srgbClr val="621F87"/>
                </a:solidFill>
                <a:latin typeface="Jungka" panose="00000500000000000000" pitchFamily="2" charset="0"/>
                <a:cs typeface="Tahoma"/>
              </a:rPr>
              <a:t>di</a:t>
            </a:r>
            <a:r>
              <a:rPr sz="1394" b="1" spc="6" dirty="0">
                <a:solidFill>
                  <a:srgbClr val="621F87"/>
                </a:solidFill>
                <a:latin typeface="Jungka" panose="00000500000000000000" pitchFamily="2" charset="0"/>
                <a:cs typeface="Tahoma"/>
              </a:rPr>
              <a:t>s</a:t>
            </a:r>
            <a:r>
              <a:rPr sz="1394" b="1" spc="-15" dirty="0">
                <a:solidFill>
                  <a:srgbClr val="621F87"/>
                </a:solidFill>
                <a:latin typeface="Jungka" panose="00000500000000000000" pitchFamily="2" charset="0"/>
                <a:cs typeface="Tahoma"/>
              </a:rPr>
              <a:t>ab</a:t>
            </a:r>
            <a:r>
              <a:rPr sz="1394" b="1" spc="-18" dirty="0">
                <a:solidFill>
                  <a:srgbClr val="621F87"/>
                </a:solidFill>
                <a:latin typeface="Jungka" panose="00000500000000000000" pitchFamily="2" charset="0"/>
                <a:cs typeface="Tahoma"/>
              </a:rPr>
              <a:t>l</a:t>
            </a:r>
            <a:r>
              <a:rPr sz="1394" b="1" spc="-15" dirty="0">
                <a:solidFill>
                  <a:srgbClr val="621F87"/>
                </a:solidFill>
                <a:latin typeface="Jungka" panose="00000500000000000000" pitchFamily="2" charset="0"/>
                <a:cs typeface="Tahoma"/>
              </a:rPr>
              <a:t>e</a:t>
            </a:r>
            <a:r>
              <a:rPr sz="1394" b="1" spc="-6" dirty="0">
                <a:solidFill>
                  <a:srgbClr val="621F87"/>
                </a:solidFill>
                <a:latin typeface="Jungka" panose="00000500000000000000" pitchFamily="2" charset="0"/>
                <a:cs typeface="Tahoma"/>
              </a:rPr>
              <a:t>d</a:t>
            </a:r>
            <a:r>
              <a:rPr sz="1394" b="1" spc="-33" dirty="0">
                <a:solidFill>
                  <a:srgbClr val="621F87"/>
                </a:solidFill>
                <a:latin typeface="Jungka" panose="00000500000000000000" pitchFamily="2" charset="0"/>
                <a:cs typeface="Tahoma"/>
              </a:rPr>
              <a:t> </a:t>
            </a:r>
            <a:r>
              <a:rPr sz="1394" b="1" spc="-6" dirty="0">
                <a:solidFill>
                  <a:srgbClr val="621F87"/>
                </a:solidFill>
                <a:latin typeface="Jungka" panose="00000500000000000000" pitchFamily="2" charset="0"/>
                <a:cs typeface="Tahoma"/>
              </a:rPr>
              <a:t>r</a:t>
            </a:r>
            <a:r>
              <a:rPr sz="1394" b="1" spc="-15" dirty="0">
                <a:solidFill>
                  <a:srgbClr val="621F87"/>
                </a:solidFill>
                <a:latin typeface="Jungka" panose="00000500000000000000" pitchFamily="2" charset="0"/>
                <a:cs typeface="Tahoma"/>
              </a:rPr>
              <a:t>es</a:t>
            </a:r>
            <a:r>
              <a:rPr sz="1394" b="1" spc="3" dirty="0">
                <a:solidFill>
                  <a:srgbClr val="621F87"/>
                </a:solidFill>
                <a:latin typeface="Jungka" panose="00000500000000000000" pitchFamily="2" charset="0"/>
                <a:cs typeface="Tahoma"/>
              </a:rPr>
              <a:t>p</a:t>
            </a:r>
            <a:r>
              <a:rPr sz="1394" b="1" spc="-39" dirty="0">
                <a:solidFill>
                  <a:srgbClr val="621F87"/>
                </a:solidFill>
                <a:latin typeface="Jungka" panose="00000500000000000000" pitchFamily="2" charset="0"/>
                <a:cs typeface="Tahoma"/>
              </a:rPr>
              <a:t>o</a:t>
            </a:r>
            <a:r>
              <a:rPr sz="1394" b="1" spc="-9" dirty="0">
                <a:solidFill>
                  <a:srgbClr val="621F87"/>
                </a:solidFill>
                <a:latin typeface="Jungka" panose="00000500000000000000" pitchFamily="2" charset="0"/>
                <a:cs typeface="Tahoma"/>
              </a:rPr>
              <a:t>n</a:t>
            </a:r>
            <a:r>
              <a:rPr sz="1394" b="1" spc="-18" dirty="0">
                <a:solidFill>
                  <a:srgbClr val="621F87"/>
                </a:solidFill>
                <a:latin typeface="Jungka" panose="00000500000000000000" pitchFamily="2" charset="0"/>
                <a:cs typeface="Tahoma"/>
              </a:rPr>
              <a:t>d</a:t>
            </a:r>
            <a:r>
              <a:rPr sz="1394" b="1" spc="-52" dirty="0">
                <a:solidFill>
                  <a:srgbClr val="621F87"/>
                </a:solidFill>
                <a:latin typeface="Jungka" panose="00000500000000000000" pitchFamily="2" charset="0"/>
                <a:cs typeface="Tahoma"/>
              </a:rPr>
              <a:t>e</a:t>
            </a:r>
            <a:r>
              <a:rPr sz="1394" b="1" spc="-33" dirty="0">
                <a:solidFill>
                  <a:srgbClr val="621F87"/>
                </a:solidFill>
                <a:latin typeface="Jungka" panose="00000500000000000000" pitchFamily="2" charset="0"/>
                <a:cs typeface="Tahoma"/>
              </a:rPr>
              <a:t>n</a:t>
            </a:r>
            <a:r>
              <a:rPr sz="1394" b="1" spc="24" dirty="0">
                <a:solidFill>
                  <a:srgbClr val="621F87"/>
                </a:solidFill>
                <a:latin typeface="Jungka" panose="00000500000000000000" pitchFamily="2" charset="0"/>
                <a:cs typeface="Tahoma"/>
              </a:rPr>
              <a:t>ts</a:t>
            </a:r>
            <a:r>
              <a:rPr sz="1394" b="1" spc="-33" dirty="0">
                <a:solidFill>
                  <a:srgbClr val="621F87"/>
                </a:solidFill>
                <a:latin typeface="Jungka" panose="00000500000000000000" pitchFamily="2" charset="0"/>
                <a:cs typeface="Tahoma"/>
              </a:rPr>
              <a:t> </a:t>
            </a:r>
            <a:r>
              <a:rPr sz="1394" b="1" spc="-6" dirty="0">
                <a:solidFill>
                  <a:srgbClr val="621F87"/>
                </a:solidFill>
                <a:latin typeface="Jungka" panose="00000500000000000000" pitchFamily="2" charset="0"/>
                <a:cs typeface="Tahoma"/>
              </a:rPr>
              <a:t>ag</a:t>
            </a:r>
            <a:r>
              <a:rPr sz="1394" b="1" spc="-21" dirty="0">
                <a:solidFill>
                  <a:srgbClr val="621F87"/>
                </a:solidFill>
                <a:latin typeface="Jungka" panose="00000500000000000000" pitchFamily="2" charset="0"/>
                <a:cs typeface="Tahoma"/>
              </a:rPr>
              <a:t>re</a:t>
            </a:r>
            <a:r>
              <a:rPr sz="1394" b="1" spc="-36" dirty="0">
                <a:solidFill>
                  <a:srgbClr val="621F87"/>
                </a:solidFill>
                <a:latin typeface="Jungka" panose="00000500000000000000" pitchFamily="2" charset="0"/>
                <a:cs typeface="Tahoma"/>
              </a:rPr>
              <a:t>e</a:t>
            </a:r>
            <a:r>
              <a:rPr sz="1394" b="1" spc="-9" dirty="0">
                <a:solidFill>
                  <a:srgbClr val="621F87"/>
                </a:solidFill>
                <a:latin typeface="Jungka" panose="00000500000000000000" pitchFamily="2" charset="0"/>
                <a:cs typeface="Tahoma"/>
              </a:rPr>
              <a:t>ing  </a:t>
            </a:r>
            <a:r>
              <a:rPr sz="1394" b="1" spc="-12" dirty="0">
                <a:solidFill>
                  <a:srgbClr val="621F87"/>
                </a:solidFill>
                <a:latin typeface="Jungka" panose="00000500000000000000" pitchFamily="2" charset="0"/>
                <a:cs typeface="Tahoma"/>
              </a:rPr>
              <a:t>they</a:t>
            </a:r>
            <a:r>
              <a:rPr sz="1394" b="1" spc="-39" dirty="0">
                <a:solidFill>
                  <a:srgbClr val="621F87"/>
                </a:solidFill>
                <a:latin typeface="Jungka" panose="00000500000000000000" pitchFamily="2" charset="0"/>
                <a:cs typeface="Tahoma"/>
              </a:rPr>
              <a:t> </a:t>
            </a:r>
            <a:r>
              <a:rPr sz="1394" b="1" spc="-21" dirty="0">
                <a:solidFill>
                  <a:srgbClr val="621F87"/>
                </a:solidFill>
                <a:latin typeface="Jungka" panose="00000500000000000000" pitchFamily="2" charset="0"/>
                <a:cs typeface="Tahoma"/>
              </a:rPr>
              <a:t>belong</a:t>
            </a:r>
            <a:r>
              <a:rPr sz="1394" b="1" spc="-36" dirty="0">
                <a:solidFill>
                  <a:srgbClr val="621F87"/>
                </a:solidFill>
                <a:latin typeface="Jungka" panose="00000500000000000000" pitchFamily="2" charset="0"/>
                <a:cs typeface="Tahoma"/>
              </a:rPr>
              <a:t> </a:t>
            </a:r>
            <a:r>
              <a:rPr sz="1394" b="1" spc="6" dirty="0">
                <a:solidFill>
                  <a:srgbClr val="621F87"/>
                </a:solidFill>
                <a:latin typeface="Jungka" panose="00000500000000000000" pitchFamily="2" charset="0"/>
                <a:cs typeface="Tahoma"/>
              </a:rPr>
              <a:t>at</a:t>
            </a:r>
            <a:r>
              <a:rPr sz="1394" b="1" spc="-39" dirty="0">
                <a:solidFill>
                  <a:srgbClr val="621F87"/>
                </a:solidFill>
                <a:latin typeface="Jungka" panose="00000500000000000000" pitchFamily="2" charset="0"/>
                <a:cs typeface="Tahoma"/>
              </a:rPr>
              <a:t> </a:t>
            </a:r>
            <a:r>
              <a:rPr sz="1394" b="1" spc="-3" dirty="0">
                <a:solidFill>
                  <a:srgbClr val="621F87"/>
                </a:solidFill>
                <a:latin typeface="Jungka" panose="00000500000000000000" pitchFamily="2" charset="0"/>
                <a:cs typeface="Tahoma"/>
              </a:rPr>
              <a:t>their</a:t>
            </a:r>
            <a:r>
              <a:rPr sz="1394" b="1" spc="-36" dirty="0">
                <a:solidFill>
                  <a:srgbClr val="621F87"/>
                </a:solidFill>
                <a:latin typeface="Jungka" panose="00000500000000000000" pitchFamily="2" charset="0"/>
                <a:cs typeface="Tahoma"/>
              </a:rPr>
              <a:t> </a:t>
            </a:r>
            <a:r>
              <a:rPr sz="1394" b="1" spc="-15" dirty="0">
                <a:solidFill>
                  <a:srgbClr val="621F87"/>
                </a:solidFill>
                <a:latin typeface="Jungka" panose="00000500000000000000" pitchFamily="2" charset="0"/>
                <a:cs typeface="Tahoma"/>
              </a:rPr>
              <a:t>company</a:t>
            </a:r>
            <a:r>
              <a:rPr sz="1394" b="1" spc="-39" dirty="0">
                <a:solidFill>
                  <a:srgbClr val="621F87"/>
                </a:solidFill>
                <a:latin typeface="Jungka" panose="00000500000000000000" pitchFamily="2" charset="0"/>
                <a:cs typeface="Tahoma"/>
              </a:rPr>
              <a:t> </a:t>
            </a:r>
            <a:r>
              <a:rPr sz="1394" b="1" spc="-9" dirty="0">
                <a:solidFill>
                  <a:srgbClr val="621F87"/>
                </a:solidFill>
                <a:latin typeface="Jungka" panose="00000500000000000000" pitchFamily="2" charset="0"/>
                <a:cs typeface="Tahoma"/>
              </a:rPr>
              <a:t>compared </a:t>
            </a:r>
            <a:r>
              <a:rPr sz="1394" b="1" spc="-397" dirty="0">
                <a:solidFill>
                  <a:srgbClr val="621F87"/>
                </a:solidFill>
                <a:latin typeface="Jungka" panose="00000500000000000000" pitchFamily="2" charset="0"/>
                <a:cs typeface="Tahoma"/>
              </a:rPr>
              <a:t> </a:t>
            </a:r>
            <a:r>
              <a:rPr sz="1394" b="1" spc="42" dirty="0">
                <a:solidFill>
                  <a:srgbClr val="621F87"/>
                </a:solidFill>
                <a:latin typeface="Jungka" panose="00000500000000000000" pitchFamily="2" charset="0"/>
                <a:cs typeface="Tahoma"/>
              </a:rPr>
              <a:t>t</a:t>
            </a:r>
            <a:r>
              <a:rPr sz="1394" b="1" spc="-30" dirty="0">
                <a:solidFill>
                  <a:srgbClr val="621F87"/>
                </a:solidFill>
                <a:latin typeface="Jungka" panose="00000500000000000000" pitchFamily="2" charset="0"/>
                <a:cs typeface="Tahoma"/>
              </a:rPr>
              <a:t>o</a:t>
            </a:r>
            <a:r>
              <a:rPr sz="1394" b="1" spc="-33" dirty="0">
                <a:solidFill>
                  <a:srgbClr val="621F87"/>
                </a:solidFill>
                <a:latin typeface="Jungka" panose="00000500000000000000" pitchFamily="2" charset="0"/>
                <a:cs typeface="Tahoma"/>
              </a:rPr>
              <a:t> </a:t>
            </a:r>
            <a:r>
              <a:rPr sz="1394" b="1" spc="-173" dirty="0">
                <a:solidFill>
                  <a:srgbClr val="621F87"/>
                </a:solidFill>
                <a:latin typeface="Jungka" panose="00000500000000000000" pitchFamily="2" charset="0"/>
                <a:cs typeface="Tahoma"/>
              </a:rPr>
              <a:t>7</a:t>
            </a:r>
            <a:r>
              <a:rPr sz="1394" b="1" spc="-188" dirty="0">
                <a:solidFill>
                  <a:srgbClr val="621F87"/>
                </a:solidFill>
                <a:latin typeface="Jungka" panose="00000500000000000000" pitchFamily="2" charset="0"/>
                <a:cs typeface="Tahoma"/>
              </a:rPr>
              <a:t>3%</a:t>
            </a:r>
            <a:r>
              <a:rPr sz="1394" b="1" spc="-33" dirty="0">
                <a:solidFill>
                  <a:srgbClr val="621F87"/>
                </a:solidFill>
                <a:latin typeface="Jungka" panose="00000500000000000000" pitchFamily="2" charset="0"/>
                <a:cs typeface="Tahoma"/>
              </a:rPr>
              <a:t> </a:t>
            </a:r>
            <a:r>
              <a:rPr sz="1394" b="1" spc="-36" dirty="0">
                <a:solidFill>
                  <a:srgbClr val="621F87"/>
                </a:solidFill>
                <a:latin typeface="Jungka" panose="00000500000000000000" pitchFamily="2" charset="0"/>
                <a:cs typeface="Tahoma"/>
              </a:rPr>
              <a:t>o</a:t>
            </a:r>
            <a:r>
              <a:rPr sz="1394" b="1" spc="91" dirty="0">
                <a:solidFill>
                  <a:srgbClr val="621F87"/>
                </a:solidFill>
                <a:latin typeface="Jungka" panose="00000500000000000000" pitchFamily="2" charset="0"/>
                <a:cs typeface="Tahoma"/>
              </a:rPr>
              <a:t>f</a:t>
            </a:r>
            <a:r>
              <a:rPr sz="1394" b="1" spc="-33" dirty="0">
                <a:solidFill>
                  <a:srgbClr val="621F87"/>
                </a:solidFill>
                <a:latin typeface="Jungka" panose="00000500000000000000" pitchFamily="2" charset="0"/>
                <a:cs typeface="Tahoma"/>
              </a:rPr>
              <a:t> </a:t>
            </a:r>
            <a:r>
              <a:rPr sz="1394" b="1" spc="-21" dirty="0">
                <a:solidFill>
                  <a:srgbClr val="621F87"/>
                </a:solidFill>
                <a:latin typeface="Jungka" panose="00000500000000000000" pitchFamily="2" charset="0"/>
                <a:cs typeface="Tahoma"/>
              </a:rPr>
              <a:t>n</a:t>
            </a:r>
            <a:r>
              <a:rPr sz="1394" b="1" spc="-30" dirty="0">
                <a:solidFill>
                  <a:srgbClr val="621F87"/>
                </a:solidFill>
                <a:latin typeface="Jungka" panose="00000500000000000000" pitchFamily="2" charset="0"/>
                <a:cs typeface="Tahoma"/>
              </a:rPr>
              <a:t>o</a:t>
            </a:r>
            <a:r>
              <a:rPr sz="1394" b="1" spc="15" dirty="0">
                <a:solidFill>
                  <a:srgbClr val="621F87"/>
                </a:solidFill>
                <a:latin typeface="Jungka" panose="00000500000000000000" pitchFamily="2" charset="0"/>
                <a:cs typeface="Tahoma"/>
              </a:rPr>
              <a:t>n-di</a:t>
            </a:r>
            <a:r>
              <a:rPr sz="1394" b="1" spc="27" dirty="0">
                <a:solidFill>
                  <a:srgbClr val="621F87"/>
                </a:solidFill>
                <a:latin typeface="Jungka" panose="00000500000000000000" pitchFamily="2" charset="0"/>
                <a:cs typeface="Tahoma"/>
              </a:rPr>
              <a:t>s</a:t>
            </a:r>
            <a:r>
              <a:rPr sz="1394" b="1" spc="-15" dirty="0">
                <a:solidFill>
                  <a:srgbClr val="621F87"/>
                </a:solidFill>
                <a:latin typeface="Jungka" panose="00000500000000000000" pitchFamily="2" charset="0"/>
                <a:cs typeface="Tahoma"/>
              </a:rPr>
              <a:t>ab</a:t>
            </a:r>
            <a:r>
              <a:rPr sz="1394" b="1" spc="-18" dirty="0">
                <a:solidFill>
                  <a:srgbClr val="621F87"/>
                </a:solidFill>
                <a:latin typeface="Jungka" panose="00000500000000000000" pitchFamily="2" charset="0"/>
                <a:cs typeface="Tahoma"/>
              </a:rPr>
              <a:t>l</a:t>
            </a:r>
            <a:r>
              <a:rPr sz="1394" b="1" spc="-15" dirty="0">
                <a:solidFill>
                  <a:srgbClr val="621F87"/>
                </a:solidFill>
                <a:latin typeface="Jungka" panose="00000500000000000000" pitchFamily="2" charset="0"/>
                <a:cs typeface="Tahoma"/>
              </a:rPr>
              <a:t>e</a:t>
            </a:r>
            <a:r>
              <a:rPr sz="1394" b="1" spc="-6" dirty="0">
                <a:solidFill>
                  <a:srgbClr val="621F87"/>
                </a:solidFill>
                <a:latin typeface="Jungka" panose="00000500000000000000" pitchFamily="2" charset="0"/>
                <a:cs typeface="Tahoma"/>
              </a:rPr>
              <a:t>d</a:t>
            </a:r>
            <a:r>
              <a:rPr sz="1394" b="1" spc="-33" dirty="0">
                <a:solidFill>
                  <a:srgbClr val="621F87"/>
                </a:solidFill>
                <a:latin typeface="Jungka" panose="00000500000000000000" pitchFamily="2" charset="0"/>
                <a:cs typeface="Tahoma"/>
              </a:rPr>
              <a:t> </a:t>
            </a:r>
            <a:r>
              <a:rPr sz="1394" b="1" spc="-6" dirty="0">
                <a:solidFill>
                  <a:srgbClr val="621F87"/>
                </a:solidFill>
                <a:latin typeface="Jungka" panose="00000500000000000000" pitchFamily="2" charset="0"/>
                <a:cs typeface="Tahoma"/>
              </a:rPr>
              <a:t>r</a:t>
            </a:r>
            <a:r>
              <a:rPr sz="1394" b="1" spc="-15" dirty="0">
                <a:solidFill>
                  <a:srgbClr val="621F87"/>
                </a:solidFill>
                <a:latin typeface="Jungka" panose="00000500000000000000" pitchFamily="2" charset="0"/>
                <a:cs typeface="Tahoma"/>
              </a:rPr>
              <a:t>es</a:t>
            </a:r>
            <a:r>
              <a:rPr sz="1394" b="1" spc="3" dirty="0">
                <a:solidFill>
                  <a:srgbClr val="621F87"/>
                </a:solidFill>
                <a:latin typeface="Jungka" panose="00000500000000000000" pitchFamily="2" charset="0"/>
                <a:cs typeface="Tahoma"/>
              </a:rPr>
              <a:t>p</a:t>
            </a:r>
            <a:r>
              <a:rPr sz="1394" b="1" spc="-39" dirty="0">
                <a:solidFill>
                  <a:srgbClr val="621F87"/>
                </a:solidFill>
                <a:latin typeface="Jungka" panose="00000500000000000000" pitchFamily="2" charset="0"/>
                <a:cs typeface="Tahoma"/>
              </a:rPr>
              <a:t>o</a:t>
            </a:r>
            <a:r>
              <a:rPr sz="1394" b="1" spc="-9" dirty="0">
                <a:solidFill>
                  <a:srgbClr val="621F87"/>
                </a:solidFill>
                <a:latin typeface="Jungka" panose="00000500000000000000" pitchFamily="2" charset="0"/>
                <a:cs typeface="Tahoma"/>
              </a:rPr>
              <a:t>n</a:t>
            </a:r>
            <a:r>
              <a:rPr sz="1394" b="1" spc="-18" dirty="0">
                <a:solidFill>
                  <a:srgbClr val="621F87"/>
                </a:solidFill>
                <a:latin typeface="Jungka" panose="00000500000000000000" pitchFamily="2" charset="0"/>
                <a:cs typeface="Tahoma"/>
              </a:rPr>
              <a:t>d</a:t>
            </a:r>
            <a:r>
              <a:rPr sz="1394" b="1" spc="-52" dirty="0">
                <a:solidFill>
                  <a:srgbClr val="621F87"/>
                </a:solidFill>
                <a:latin typeface="Jungka" panose="00000500000000000000" pitchFamily="2" charset="0"/>
                <a:cs typeface="Tahoma"/>
              </a:rPr>
              <a:t>e</a:t>
            </a:r>
            <a:r>
              <a:rPr sz="1394" b="1" spc="-33" dirty="0">
                <a:solidFill>
                  <a:srgbClr val="621F87"/>
                </a:solidFill>
                <a:latin typeface="Jungka" panose="00000500000000000000" pitchFamily="2" charset="0"/>
                <a:cs typeface="Tahoma"/>
              </a:rPr>
              <a:t>n</a:t>
            </a:r>
            <a:r>
              <a:rPr sz="1394" b="1" spc="24" dirty="0">
                <a:solidFill>
                  <a:srgbClr val="621F87"/>
                </a:solidFill>
                <a:latin typeface="Jungka" panose="00000500000000000000" pitchFamily="2" charset="0"/>
                <a:cs typeface="Tahoma"/>
              </a:rPr>
              <a:t>ts.</a:t>
            </a:r>
            <a:endParaRPr sz="1394" dirty="0">
              <a:latin typeface="Jungka" panose="00000500000000000000" pitchFamily="2" charset="0"/>
              <a:cs typeface="Tahoma"/>
            </a:endParaRPr>
          </a:p>
        </p:txBody>
      </p:sp>
      <p:sp>
        <p:nvSpPr>
          <p:cNvPr id="55" name="object 55"/>
          <p:cNvSpPr txBox="1">
            <a:spLocks noGrp="1"/>
          </p:cNvSpPr>
          <p:nvPr>
            <p:ph type="sldNum" sz="quarter" idx="7"/>
          </p:nvPr>
        </p:nvSpPr>
        <p:spPr>
          <a:xfrm>
            <a:off x="11730412" y="6513505"/>
            <a:ext cx="152418" cy="122453"/>
          </a:xfrm>
          <a:prstGeom prst="rect">
            <a:avLst/>
          </a:prstGeom>
        </p:spPr>
        <p:txBody>
          <a:bodyPr vert="horz" wrap="square" lIns="0" tIns="10392" rIns="0" bIns="0" rtlCol="0" anchor="ctr">
            <a:spAutoFit/>
          </a:bodyPr>
          <a:lstStyle/>
          <a:p>
            <a:pPr marL="23094">
              <a:spcBef>
                <a:spcPts val="82"/>
              </a:spcBef>
            </a:pPr>
            <a:fld id="{81D60167-4931-47E6-BA6A-407CBD079E47}" type="slidenum">
              <a:rPr spc="-39" dirty="0"/>
              <a:pPr marL="23094">
                <a:spcBef>
                  <a:spcPts val="82"/>
                </a:spcBef>
              </a:pPr>
              <a:t>26</a:t>
            </a:fld>
            <a:endParaRPr spc="-39" dirty="0"/>
          </a:p>
        </p:txBody>
      </p:sp>
      <p:sp>
        <p:nvSpPr>
          <p:cNvPr id="83" name="Content Placeholder 4">
            <a:extLst>
              <a:ext uri="{FF2B5EF4-FFF2-40B4-BE49-F238E27FC236}">
                <a16:creationId xmlns:a16="http://schemas.microsoft.com/office/drawing/2014/main" id="{9AE964D7-3564-290D-413A-766C6BC1C06B}"/>
              </a:ext>
            </a:extLst>
          </p:cNvPr>
          <p:cNvSpPr txBox="1">
            <a:spLocks/>
          </p:cNvSpPr>
          <p:nvPr/>
        </p:nvSpPr>
        <p:spPr>
          <a:xfrm>
            <a:off x="545132" y="3290563"/>
            <a:ext cx="2587575" cy="24829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91" i="1" kern="100" dirty="0">
                <a:solidFill>
                  <a:srgbClr val="000000"/>
                </a:solidFill>
                <a:latin typeface="Jungka" panose="00000500000000000000" pitchFamily="2" charset="0"/>
                <a:ea typeface="Calibri" panose="020F0502020204030204" pitchFamily="34" charset="0"/>
                <a:cs typeface="Times New Roman" panose="02020603050405020304" pitchFamily="18" charset="0"/>
              </a:rPr>
              <a:t>vs 7% in 2021, global benchmark: 15%</a:t>
            </a:r>
            <a:endParaRPr lang="en-GB" sz="1091" i="1" kern="100" dirty="0">
              <a:latin typeface="Jungka" panose="00000500000000000000" pitchFamily="2" charset="0"/>
              <a:ea typeface="Calibri" panose="020F0502020204030204" pitchFamily="34" charset="0"/>
              <a:cs typeface="Times New Roman" panose="02020603050405020304" pitchFamily="18" charset="0"/>
            </a:endParaRPr>
          </a:p>
          <a:p>
            <a:endParaRPr lang="en-GB" sz="1939" dirty="0">
              <a:latin typeface="Jungka" panose="00000500000000000000" pitchFamily="2" charset="0"/>
            </a:endParaRPr>
          </a:p>
        </p:txBody>
      </p:sp>
      <p:grpSp>
        <p:nvGrpSpPr>
          <p:cNvPr id="113" name="Group 112">
            <a:extLst>
              <a:ext uri="{FF2B5EF4-FFF2-40B4-BE49-F238E27FC236}">
                <a16:creationId xmlns:a16="http://schemas.microsoft.com/office/drawing/2014/main" id="{13677431-CCCA-F14E-DBD0-D0CBE2042AAF}"/>
              </a:ext>
            </a:extLst>
          </p:cNvPr>
          <p:cNvGrpSpPr/>
          <p:nvPr/>
        </p:nvGrpSpPr>
        <p:grpSpPr>
          <a:xfrm>
            <a:off x="527097" y="2269161"/>
            <a:ext cx="4691414" cy="569773"/>
            <a:chOff x="4790992" y="3959633"/>
            <a:chExt cx="5924646" cy="719549"/>
          </a:xfrm>
        </p:grpSpPr>
        <p:pic>
          <p:nvPicPr>
            <p:cNvPr id="84" name="Graphic 83">
              <a:extLst>
                <a:ext uri="{FF2B5EF4-FFF2-40B4-BE49-F238E27FC236}">
                  <a16:creationId xmlns:a16="http://schemas.microsoft.com/office/drawing/2014/main" id="{8BBC3E8B-7BBF-02A6-4783-9E8B9A81F9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0992" y="3960477"/>
              <a:ext cx="595600" cy="709827"/>
            </a:xfrm>
            <a:prstGeom prst="rect">
              <a:avLst/>
            </a:prstGeom>
          </p:spPr>
        </p:pic>
        <p:pic>
          <p:nvPicPr>
            <p:cNvPr id="85" name="Graphic 84">
              <a:extLst>
                <a:ext uri="{FF2B5EF4-FFF2-40B4-BE49-F238E27FC236}">
                  <a16:creationId xmlns:a16="http://schemas.microsoft.com/office/drawing/2014/main" id="{2026A5B4-2376-3A29-03C1-1643D61636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76249" y="3964494"/>
              <a:ext cx="595600" cy="709827"/>
            </a:xfrm>
            <a:prstGeom prst="rect">
              <a:avLst/>
            </a:prstGeom>
          </p:spPr>
        </p:pic>
        <p:pic>
          <p:nvPicPr>
            <p:cNvPr id="86" name="Graphic 85">
              <a:extLst>
                <a:ext uri="{FF2B5EF4-FFF2-40B4-BE49-F238E27FC236}">
                  <a16:creationId xmlns:a16="http://schemas.microsoft.com/office/drawing/2014/main" id="{ED1F2FAE-917F-13FD-6789-BBA228C4B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4504" y="3969355"/>
              <a:ext cx="595600" cy="709827"/>
            </a:xfrm>
            <a:prstGeom prst="rect">
              <a:avLst/>
            </a:prstGeom>
          </p:spPr>
        </p:pic>
        <p:pic>
          <p:nvPicPr>
            <p:cNvPr id="87" name="Graphic 86">
              <a:extLst>
                <a:ext uri="{FF2B5EF4-FFF2-40B4-BE49-F238E27FC236}">
                  <a16:creationId xmlns:a16="http://schemas.microsoft.com/office/drawing/2014/main" id="{7CAE598D-BE4A-EEDF-1785-C2AB1BB623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34630" y="3964494"/>
              <a:ext cx="595600" cy="709827"/>
            </a:xfrm>
            <a:prstGeom prst="rect">
              <a:avLst/>
            </a:prstGeom>
          </p:spPr>
        </p:pic>
        <p:pic>
          <p:nvPicPr>
            <p:cNvPr id="88" name="Graphic 87">
              <a:extLst>
                <a:ext uri="{FF2B5EF4-FFF2-40B4-BE49-F238E27FC236}">
                  <a16:creationId xmlns:a16="http://schemas.microsoft.com/office/drawing/2014/main" id="{58C36606-7A4D-CE99-2764-D250376808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0230" y="3959633"/>
              <a:ext cx="595600" cy="709827"/>
            </a:xfrm>
            <a:prstGeom prst="rect">
              <a:avLst/>
            </a:prstGeom>
          </p:spPr>
        </p:pic>
        <p:pic>
          <p:nvPicPr>
            <p:cNvPr id="89" name="Graphic 88">
              <a:extLst>
                <a:ext uri="{FF2B5EF4-FFF2-40B4-BE49-F238E27FC236}">
                  <a16:creationId xmlns:a16="http://schemas.microsoft.com/office/drawing/2014/main" id="{1C6F7176-1463-1656-C2D8-1872C09598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7164" y="3959633"/>
              <a:ext cx="595600" cy="709827"/>
            </a:xfrm>
            <a:prstGeom prst="rect">
              <a:avLst/>
            </a:prstGeom>
          </p:spPr>
        </p:pic>
        <p:pic>
          <p:nvPicPr>
            <p:cNvPr id="90" name="Graphic 89">
              <a:extLst>
                <a:ext uri="{FF2B5EF4-FFF2-40B4-BE49-F238E27FC236}">
                  <a16:creationId xmlns:a16="http://schemas.microsoft.com/office/drawing/2014/main" id="{6D88B955-1616-D05E-BA67-0C79C6559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72822" y="3964777"/>
              <a:ext cx="595600" cy="709827"/>
            </a:xfrm>
            <a:prstGeom prst="rect">
              <a:avLst/>
            </a:prstGeom>
          </p:spPr>
        </p:pic>
        <p:pic>
          <p:nvPicPr>
            <p:cNvPr id="91" name="Graphic 90">
              <a:extLst>
                <a:ext uri="{FF2B5EF4-FFF2-40B4-BE49-F238E27FC236}">
                  <a16:creationId xmlns:a16="http://schemas.microsoft.com/office/drawing/2014/main" id="{AA6DF30A-1F5F-D6D1-A33A-7803BBFD4E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2696" y="3964493"/>
              <a:ext cx="595600" cy="709827"/>
            </a:xfrm>
            <a:prstGeom prst="rect">
              <a:avLst/>
            </a:prstGeom>
          </p:spPr>
        </p:pic>
        <p:pic>
          <p:nvPicPr>
            <p:cNvPr id="92" name="Graphic 91">
              <a:extLst>
                <a:ext uri="{FF2B5EF4-FFF2-40B4-BE49-F238E27FC236}">
                  <a16:creationId xmlns:a16="http://schemas.microsoft.com/office/drawing/2014/main" id="{4D9CBCC0-4F13-ED4E-20DE-B4726FB140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3104" y="3959633"/>
              <a:ext cx="595600" cy="709827"/>
            </a:xfrm>
            <a:prstGeom prst="rect">
              <a:avLst/>
            </a:prstGeom>
          </p:spPr>
        </p:pic>
        <p:pic>
          <p:nvPicPr>
            <p:cNvPr id="93" name="Graphic 92">
              <a:extLst>
                <a:ext uri="{FF2B5EF4-FFF2-40B4-BE49-F238E27FC236}">
                  <a16:creationId xmlns:a16="http://schemas.microsoft.com/office/drawing/2014/main" id="{C9BDD505-E117-F91B-C832-B2A7C9247D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0038" y="3959633"/>
              <a:ext cx="595600" cy="709827"/>
            </a:xfrm>
            <a:prstGeom prst="rect">
              <a:avLst/>
            </a:prstGeom>
          </p:spPr>
        </p:pic>
      </p:grpSp>
      <p:sp>
        <p:nvSpPr>
          <p:cNvPr id="94" name="TextBox 93">
            <a:extLst>
              <a:ext uri="{FF2B5EF4-FFF2-40B4-BE49-F238E27FC236}">
                <a16:creationId xmlns:a16="http://schemas.microsoft.com/office/drawing/2014/main" id="{3DCCD747-4C02-0705-00DD-632510FE22B9}"/>
              </a:ext>
            </a:extLst>
          </p:cNvPr>
          <p:cNvSpPr txBox="1"/>
          <p:nvPr/>
        </p:nvSpPr>
        <p:spPr>
          <a:xfrm>
            <a:off x="545133" y="2998314"/>
            <a:ext cx="3916435" cy="223790"/>
          </a:xfrm>
          <a:prstGeom prst="rect">
            <a:avLst/>
          </a:prstGeom>
          <a:noFill/>
        </p:spPr>
        <p:txBody>
          <a:bodyPr wrap="square" lIns="0" tIns="0" rIns="0" bIns="0" rtlCol="0">
            <a:spAutoFit/>
          </a:bodyPr>
          <a:lstStyle/>
          <a:p>
            <a:pPr defTabSz="554215">
              <a:defRPr/>
            </a:pPr>
            <a:r>
              <a:rPr lang="en-BE" sz="1454" dirty="0">
                <a:solidFill>
                  <a:srgbClr val="333333"/>
                </a:solidFill>
                <a:latin typeface="Jungka" panose="00000500000000000000" pitchFamily="2" charset="0"/>
              </a:rPr>
              <a:t>1 in 10 </a:t>
            </a:r>
            <a:r>
              <a:rPr lang="en-GB" sz="1454" dirty="0">
                <a:solidFill>
                  <a:srgbClr val="333333"/>
                </a:solidFill>
                <a:latin typeface="Jungka" panose="00000500000000000000" pitchFamily="2" charset="0"/>
              </a:rPr>
              <a:t>survey respondents report a disability</a:t>
            </a:r>
          </a:p>
        </p:txBody>
      </p:sp>
      <p:graphicFrame>
        <p:nvGraphicFramePr>
          <p:cNvPr id="96" name="Content Placeholder 4">
            <a:extLst>
              <a:ext uri="{FF2B5EF4-FFF2-40B4-BE49-F238E27FC236}">
                <a16:creationId xmlns:a16="http://schemas.microsoft.com/office/drawing/2014/main" id="{05870A3E-757C-DAFC-C882-DC607F1B7C22}"/>
              </a:ext>
            </a:extLst>
          </p:cNvPr>
          <p:cNvGraphicFramePr>
            <a:graphicFrameLocks/>
          </p:cNvGraphicFramePr>
          <p:nvPr>
            <p:custDataLst>
              <p:tags r:id="rId1"/>
            </p:custDataLst>
          </p:nvPr>
        </p:nvGraphicFramePr>
        <p:xfrm>
          <a:off x="274578" y="4290468"/>
          <a:ext cx="1895808" cy="1896961"/>
        </p:xfrm>
        <a:graphic>
          <a:graphicData uri="http://schemas.openxmlformats.org/drawingml/2006/chart">
            <c:chart xmlns:c="http://schemas.openxmlformats.org/drawingml/2006/chart" xmlns:r="http://schemas.openxmlformats.org/officeDocument/2006/relationships" r:id="rId9"/>
          </a:graphicData>
        </a:graphic>
      </p:graphicFrame>
      <p:sp>
        <p:nvSpPr>
          <p:cNvPr id="98" name="TextBox 97">
            <a:extLst>
              <a:ext uri="{FF2B5EF4-FFF2-40B4-BE49-F238E27FC236}">
                <a16:creationId xmlns:a16="http://schemas.microsoft.com/office/drawing/2014/main" id="{3FFD3474-BDD2-4F3D-6608-353A3443D962}"/>
              </a:ext>
            </a:extLst>
          </p:cNvPr>
          <p:cNvSpPr txBox="1"/>
          <p:nvPr/>
        </p:nvSpPr>
        <p:spPr>
          <a:xfrm>
            <a:off x="904482" y="4977625"/>
            <a:ext cx="653932" cy="373113"/>
          </a:xfrm>
          <a:prstGeom prst="rect">
            <a:avLst/>
          </a:prstGeom>
          <a:noFill/>
        </p:spPr>
        <p:txBody>
          <a:bodyPr wrap="square" lIns="0" tIns="0" rIns="0" bIns="0" rtlCol="0">
            <a:spAutoFit/>
          </a:bodyPr>
          <a:lstStyle/>
          <a:p>
            <a:pPr algn="ctr"/>
            <a:r>
              <a:rPr lang="en-US" sz="2425" b="1" dirty="0">
                <a:solidFill>
                  <a:srgbClr val="733894"/>
                </a:solidFill>
                <a:latin typeface="Jungka" panose="00000500000000000000" pitchFamily="2" charset="0"/>
              </a:rPr>
              <a:t>38%</a:t>
            </a:r>
          </a:p>
        </p:txBody>
      </p:sp>
      <p:sp>
        <p:nvSpPr>
          <p:cNvPr id="99" name="TextBox 98">
            <a:extLst>
              <a:ext uri="{FF2B5EF4-FFF2-40B4-BE49-F238E27FC236}">
                <a16:creationId xmlns:a16="http://schemas.microsoft.com/office/drawing/2014/main" id="{0A4DF717-F320-0163-4296-A711A33A53DF}"/>
              </a:ext>
            </a:extLst>
          </p:cNvPr>
          <p:cNvSpPr txBox="1"/>
          <p:nvPr/>
        </p:nvSpPr>
        <p:spPr>
          <a:xfrm>
            <a:off x="2188346" y="4884354"/>
            <a:ext cx="1491683" cy="559670"/>
          </a:xfrm>
          <a:prstGeom prst="rect">
            <a:avLst/>
          </a:prstGeom>
          <a:noFill/>
        </p:spPr>
        <p:txBody>
          <a:bodyPr wrap="square" lIns="0" tIns="0" rIns="0" bIns="0" rtlCol="0" anchor="t">
            <a:spAutoFit/>
          </a:bodyPr>
          <a:lstStyle/>
          <a:p>
            <a:pPr defTabSz="554215">
              <a:defRPr/>
            </a:pPr>
            <a:r>
              <a:rPr lang="en-US" sz="1212" dirty="0">
                <a:latin typeface="Jungka" panose="00000500000000000000" pitchFamily="2" charset="0"/>
              </a:rPr>
              <a:t>feel their disability status has </a:t>
            </a:r>
            <a:r>
              <a:rPr lang="en-US" sz="1212" b="1" dirty="0">
                <a:solidFill>
                  <a:srgbClr val="733894"/>
                </a:solidFill>
                <a:latin typeface="Jungka" panose="00000500000000000000" pitchFamily="2" charset="0"/>
              </a:rPr>
              <a:t>hindered their career</a:t>
            </a:r>
            <a:endParaRPr lang="en-US" sz="970" b="1" dirty="0">
              <a:solidFill>
                <a:srgbClr val="733894"/>
              </a:solidFill>
              <a:latin typeface="Jungka" panose="00000500000000000000" pitchFamily="2" charset="0"/>
              <a:cs typeface="Arial"/>
            </a:endParaRPr>
          </a:p>
        </p:txBody>
      </p:sp>
      <p:graphicFrame>
        <p:nvGraphicFramePr>
          <p:cNvPr id="101" name="Content Placeholder 4">
            <a:extLst>
              <a:ext uri="{FF2B5EF4-FFF2-40B4-BE49-F238E27FC236}">
                <a16:creationId xmlns:a16="http://schemas.microsoft.com/office/drawing/2014/main" id="{FB816FA9-752A-FB83-5BA6-2CB716E19683}"/>
              </a:ext>
            </a:extLst>
          </p:cNvPr>
          <p:cNvGraphicFramePr>
            <a:graphicFrameLocks/>
          </p:cNvGraphicFramePr>
          <p:nvPr>
            <p:custDataLst>
              <p:tags r:id="rId2"/>
            </p:custDataLst>
          </p:nvPr>
        </p:nvGraphicFramePr>
        <p:xfrm>
          <a:off x="4238174" y="4290468"/>
          <a:ext cx="1895808" cy="1896961"/>
        </p:xfrm>
        <a:graphic>
          <a:graphicData uri="http://schemas.openxmlformats.org/drawingml/2006/chart">
            <c:chart xmlns:c="http://schemas.openxmlformats.org/drawingml/2006/chart" xmlns:r="http://schemas.openxmlformats.org/officeDocument/2006/relationships" r:id="rId10"/>
          </a:graphicData>
        </a:graphic>
      </p:graphicFrame>
      <p:sp>
        <p:nvSpPr>
          <p:cNvPr id="103" name="TextBox 102">
            <a:extLst>
              <a:ext uri="{FF2B5EF4-FFF2-40B4-BE49-F238E27FC236}">
                <a16:creationId xmlns:a16="http://schemas.microsoft.com/office/drawing/2014/main" id="{58B49E1F-A546-074E-A5ED-F2132F9DEA41}"/>
              </a:ext>
            </a:extLst>
          </p:cNvPr>
          <p:cNvSpPr txBox="1"/>
          <p:nvPr/>
        </p:nvSpPr>
        <p:spPr>
          <a:xfrm>
            <a:off x="6188368" y="4865700"/>
            <a:ext cx="1558942" cy="559670"/>
          </a:xfrm>
          <a:prstGeom prst="rect">
            <a:avLst/>
          </a:prstGeom>
          <a:noFill/>
        </p:spPr>
        <p:txBody>
          <a:bodyPr wrap="square" lIns="0" tIns="0" rIns="0" bIns="0" rtlCol="0" anchor="t">
            <a:spAutoFit/>
          </a:bodyPr>
          <a:lstStyle/>
          <a:p>
            <a:pPr defTabSz="554215">
              <a:defRPr/>
            </a:pPr>
            <a:r>
              <a:rPr lang="en-US" sz="1212" dirty="0">
                <a:latin typeface="Jungka" panose="00000500000000000000" pitchFamily="2" charset="0"/>
              </a:rPr>
              <a:t>report being </a:t>
            </a:r>
            <a:r>
              <a:rPr lang="en-US" sz="1212" b="1" dirty="0">
                <a:solidFill>
                  <a:srgbClr val="733894"/>
                </a:solidFill>
                <a:latin typeface="Jungka" panose="00000500000000000000" pitchFamily="2" charset="0"/>
              </a:rPr>
              <a:t>bullied, undermined or harassed</a:t>
            </a:r>
            <a:endParaRPr lang="en-US" sz="970" b="1" dirty="0">
              <a:solidFill>
                <a:srgbClr val="733894"/>
              </a:solidFill>
              <a:latin typeface="Jungka" panose="00000500000000000000" pitchFamily="2" charset="0"/>
              <a:cs typeface="Arial"/>
            </a:endParaRPr>
          </a:p>
        </p:txBody>
      </p:sp>
      <p:sp>
        <p:nvSpPr>
          <p:cNvPr id="104" name="TextBox 103">
            <a:extLst>
              <a:ext uri="{FF2B5EF4-FFF2-40B4-BE49-F238E27FC236}">
                <a16:creationId xmlns:a16="http://schemas.microsoft.com/office/drawing/2014/main" id="{A50CCF0B-EF60-2FE9-061F-11E156DBFDE0}"/>
              </a:ext>
            </a:extLst>
          </p:cNvPr>
          <p:cNvSpPr txBox="1"/>
          <p:nvPr/>
        </p:nvSpPr>
        <p:spPr>
          <a:xfrm>
            <a:off x="4859112" y="5052240"/>
            <a:ext cx="653932" cy="373113"/>
          </a:xfrm>
          <a:prstGeom prst="rect">
            <a:avLst/>
          </a:prstGeom>
          <a:noFill/>
        </p:spPr>
        <p:txBody>
          <a:bodyPr wrap="square" lIns="0" tIns="0" rIns="0" bIns="0" rtlCol="0">
            <a:spAutoFit/>
          </a:bodyPr>
          <a:lstStyle/>
          <a:p>
            <a:pPr algn="ctr"/>
            <a:r>
              <a:rPr lang="en-US" sz="2425" b="1" dirty="0">
                <a:solidFill>
                  <a:srgbClr val="733894"/>
                </a:solidFill>
                <a:latin typeface="Jungka" panose="00000500000000000000" pitchFamily="2" charset="0"/>
              </a:rPr>
              <a:t>27%</a:t>
            </a:r>
          </a:p>
        </p:txBody>
      </p:sp>
      <p:graphicFrame>
        <p:nvGraphicFramePr>
          <p:cNvPr id="106" name="Content Placeholder 4">
            <a:extLst>
              <a:ext uri="{FF2B5EF4-FFF2-40B4-BE49-F238E27FC236}">
                <a16:creationId xmlns:a16="http://schemas.microsoft.com/office/drawing/2014/main" id="{423718B0-2DA7-F434-6705-5C050B76616B}"/>
              </a:ext>
            </a:extLst>
          </p:cNvPr>
          <p:cNvGraphicFramePr>
            <a:graphicFrameLocks/>
          </p:cNvGraphicFramePr>
          <p:nvPr>
            <p:custDataLst>
              <p:tags r:id="rId3"/>
            </p:custDataLst>
          </p:nvPr>
        </p:nvGraphicFramePr>
        <p:xfrm>
          <a:off x="7992505" y="4290467"/>
          <a:ext cx="1895808" cy="1896961"/>
        </p:xfrm>
        <a:graphic>
          <a:graphicData uri="http://schemas.openxmlformats.org/drawingml/2006/chart">
            <c:chart xmlns:c="http://schemas.openxmlformats.org/drawingml/2006/chart" xmlns:r="http://schemas.openxmlformats.org/officeDocument/2006/relationships" r:id="rId11"/>
          </a:graphicData>
        </a:graphic>
      </p:graphicFrame>
      <p:sp>
        <p:nvSpPr>
          <p:cNvPr id="108" name="TextBox 107">
            <a:extLst>
              <a:ext uri="{FF2B5EF4-FFF2-40B4-BE49-F238E27FC236}">
                <a16:creationId xmlns:a16="http://schemas.microsoft.com/office/drawing/2014/main" id="{F0945FE2-2860-F982-6346-2BB84F61CCDA}"/>
              </a:ext>
            </a:extLst>
          </p:cNvPr>
          <p:cNvSpPr txBox="1"/>
          <p:nvPr/>
        </p:nvSpPr>
        <p:spPr>
          <a:xfrm>
            <a:off x="8613443" y="5052239"/>
            <a:ext cx="653932" cy="373113"/>
          </a:xfrm>
          <a:prstGeom prst="rect">
            <a:avLst/>
          </a:prstGeom>
          <a:noFill/>
        </p:spPr>
        <p:txBody>
          <a:bodyPr wrap="square" lIns="0" tIns="0" rIns="0" bIns="0" rtlCol="0">
            <a:spAutoFit/>
          </a:bodyPr>
          <a:lstStyle/>
          <a:p>
            <a:pPr algn="ctr"/>
            <a:r>
              <a:rPr lang="en-US" sz="2425" b="1" dirty="0">
                <a:solidFill>
                  <a:srgbClr val="733894"/>
                </a:solidFill>
                <a:latin typeface="Jungka" panose="00000500000000000000" pitchFamily="2" charset="0"/>
              </a:rPr>
              <a:t>43%</a:t>
            </a:r>
          </a:p>
        </p:txBody>
      </p:sp>
      <p:sp>
        <p:nvSpPr>
          <p:cNvPr id="109" name="TextBox 108">
            <a:extLst>
              <a:ext uri="{FF2B5EF4-FFF2-40B4-BE49-F238E27FC236}">
                <a16:creationId xmlns:a16="http://schemas.microsoft.com/office/drawing/2014/main" id="{19B8FA62-19A0-BCD4-AE07-791FA21FE493}"/>
              </a:ext>
            </a:extLst>
          </p:cNvPr>
          <p:cNvSpPr txBox="1"/>
          <p:nvPr/>
        </p:nvSpPr>
        <p:spPr>
          <a:xfrm>
            <a:off x="9899377" y="4791086"/>
            <a:ext cx="2094209" cy="746226"/>
          </a:xfrm>
          <a:prstGeom prst="rect">
            <a:avLst/>
          </a:prstGeom>
          <a:noFill/>
        </p:spPr>
        <p:txBody>
          <a:bodyPr wrap="square" lIns="0" tIns="0" rIns="0" bIns="0" rtlCol="0" anchor="t">
            <a:spAutoFit/>
          </a:bodyPr>
          <a:lstStyle/>
          <a:p>
            <a:pPr defTabSz="554215">
              <a:defRPr/>
            </a:pPr>
            <a:r>
              <a:rPr lang="en-US" sz="1212" dirty="0">
                <a:latin typeface="Jungka" panose="00000500000000000000" pitchFamily="2" charset="0"/>
              </a:rPr>
              <a:t>agree that </a:t>
            </a:r>
            <a:r>
              <a:rPr lang="en-US" sz="1212" b="1" dirty="0">
                <a:solidFill>
                  <a:srgbClr val="733894"/>
                </a:solidFill>
                <a:latin typeface="Jungka" panose="00000500000000000000" pitchFamily="2" charset="0"/>
              </a:rPr>
              <a:t>senior</a:t>
            </a:r>
            <a:r>
              <a:rPr lang="en-US" sz="1212" dirty="0">
                <a:latin typeface="Jungka" panose="00000500000000000000" pitchFamily="2" charset="0"/>
              </a:rPr>
              <a:t> </a:t>
            </a:r>
            <a:r>
              <a:rPr lang="en-US" sz="1212" b="1" dirty="0">
                <a:solidFill>
                  <a:srgbClr val="733894"/>
                </a:solidFill>
                <a:latin typeface="Jungka" panose="00000500000000000000" pitchFamily="2" charset="0"/>
              </a:rPr>
              <a:t>managers </a:t>
            </a:r>
            <a:r>
              <a:rPr lang="en-GB" sz="1212" b="1" dirty="0">
                <a:solidFill>
                  <a:srgbClr val="733894"/>
                </a:solidFill>
                <a:latin typeface="Jungka" panose="00000500000000000000" pitchFamily="2" charset="0"/>
              </a:rPr>
              <a:t>are fair when it comes to hiring or career advancements </a:t>
            </a:r>
            <a:endParaRPr lang="en-US" sz="1212" b="1" dirty="0">
              <a:solidFill>
                <a:srgbClr val="733894"/>
              </a:solidFill>
              <a:latin typeface="Jungka" panose="00000500000000000000" pitchFamily="2" charset="0"/>
            </a:endParaRPr>
          </a:p>
        </p:txBody>
      </p:sp>
      <p:sp>
        <p:nvSpPr>
          <p:cNvPr id="115" name="object 37">
            <a:extLst>
              <a:ext uri="{FF2B5EF4-FFF2-40B4-BE49-F238E27FC236}">
                <a16:creationId xmlns:a16="http://schemas.microsoft.com/office/drawing/2014/main" id="{011D6C8B-659C-2556-D013-340B02A8BAE6}"/>
              </a:ext>
            </a:extLst>
          </p:cNvPr>
          <p:cNvSpPr/>
          <p:nvPr/>
        </p:nvSpPr>
        <p:spPr>
          <a:xfrm rot="5400000">
            <a:off x="6074707" y="-1585438"/>
            <a:ext cx="87099" cy="11290954"/>
          </a:xfrm>
          <a:custGeom>
            <a:avLst/>
            <a:gdLst/>
            <a:ahLst/>
            <a:cxnLst/>
            <a:rect l="l" t="t" r="r" b="b"/>
            <a:pathLst>
              <a:path h="6701790">
                <a:moveTo>
                  <a:pt x="0" y="6701366"/>
                </a:moveTo>
                <a:lnTo>
                  <a:pt x="0" y="0"/>
                </a:lnTo>
              </a:path>
            </a:pathLst>
          </a:custGeom>
          <a:ln w="10470">
            <a:solidFill>
              <a:srgbClr val="733894"/>
            </a:solidFill>
          </a:ln>
        </p:spPr>
        <p:txBody>
          <a:bodyPr wrap="square" lIns="0" tIns="0" rIns="0" bIns="0" rtlCol="0"/>
          <a:lstStyle/>
          <a:p>
            <a:endParaRPr sz="1799" dirty="0">
              <a:latin typeface="Jungka" panose="00000500000000000000" pitchFamily="2" charset="0"/>
            </a:endParaRPr>
          </a:p>
        </p:txBody>
      </p:sp>
      <p:graphicFrame>
        <p:nvGraphicFramePr>
          <p:cNvPr id="116" name="Content Placeholder 4">
            <a:extLst>
              <a:ext uri="{FF2B5EF4-FFF2-40B4-BE49-F238E27FC236}">
                <a16:creationId xmlns:a16="http://schemas.microsoft.com/office/drawing/2014/main" id="{561FF6EC-A2DB-2563-8CB9-BB8B797677CE}"/>
              </a:ext>
            </a:extLst>
          </p:cNvPr>
          <p:cNvGraphicFramePr>
            <a:graphicFrameLocks/>
          </p:cNvGraphicFramePr>
          <p:nvPr/>
        </p:nvGraphicFramePr>
        <p:xfrm>
          <a:off x="6234551" y="1832056"/>
          <a:ext cx="2156195" cy="2157507"/>
        </p:xfrm>
        <a:graphic>
          <a:graphicData uri="http://schemas.openxmlformats.org/drawingml/2006/chart">
            <c:chart xmlns:c="http://schemas.openxmlformats.org/drawingml/2006/chart" xmlns:r="http://schemas.openxmlformats.org/officeDocument/2006/relationships" r:id="rId12"/>
          </a:graphicData>
        </a:graphic>
      </p:graphicFrame>
      <p:sp>
        <p:nvSpPr>
          <p:cNvPr id="117" name="TextBox 12">
            <a:extLst>
              <a:ext uri="{FF2B5EF4-FFF2-40B4-BE49-F238E27FC236}">
                <a16:creationId xmlns:a16="http://schemas.microsoft.com/office/drawing/2014/main" id="{3B8C1E0E-464F-D285-2256-23F14C85D420}"/>
              </a:ext>
            </a:extLst>
          </p:cNvPr>
          <p:cNvSpPr txBox="1"/>
          <p:nvPr/>
        </p:nvSpPr>
        <p:spPr>
          <a:xfrm>
            <a:off x="6874741" y="2628444"/>
            <a:ext cx="959035" cy="44771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BE" sz="2910" b="1">
                <a:solidFill>
                  <a:srgbClr val="733894"/>
                </a:solidFill>
                <a:latin typeface="Jungka" panose="00000500000000000000" pitchFamily="2" charset="0"/>
              </a:rPr>
              <a:t>45</a:t>
            </a:r>
            <a:r>
              <a:rPr lang="en-US" sz="2910" b="1" dirty="0">
                <a:solidFill>
                  <a:srgbClr val="733894"/>
                </a:solidFill>
                <a:latin typeface="Jungka" panose="00000500000000000000" pitchFamily="2" charset="0"/>
              </a:rPr>
              <a:t>%</a:t>
            </a:r>
          </a:p>
        </p:txBody>
      </p:sp>
      <p:sp>
        <p:nvSpPr>
          <p:cNvPr id="118" name="Oval 117">
            <a:extLst>
              <a:ext uri="{FF2B5EF4-FFF2-40B4-BE49-F238E27FC236}">
                <a16:creationId xmlns:a16="http://schemas.microsoft.com/office/drawing/2014/main" id="{92BC257D-2E24-B8F3-49C7-26B60B4B5B38}"/>
              </a:ext>
            </a:extLst>
          </p:cNvPr>
          <p:cNvSpPr/>
          <p:nvPr/>
        </p:nvSpPr>
        <p:spPr bwMode="ltGray">
          <a:xfrm>
            <a:off x="7312648" y="3443844"/>
            <a:ext cx="317107" cy="317107"/>
          </a:xfrm>
          <a:prstGeom prst="ellipse">
            <a:avLst/>
          </a:prstGeom>
          <a:solidFill>
            <a:srgbClr val="D5D5D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20" tIns="27711" rIns="55420" bIns="27711" numCol="1" spcCol="0" rtlCol="0" fromWordArt="0" anchor="t" anchorCtr="0" forceAA="0" compatLnSpc="1">
            <a:prstTxWarp prst="textNoShape">
              <a:avLst/>
            </a:prstTxWarp>
            <a:noAutofit/>
          </a:bodyPr>
          <a:lstStyle/>
          <a:p>
            <a:pPr algn="l"/>
            <a:endParaRPr lang="en-GB" sz="970" dirty="0"/>
          </a:p>
        </p:txBody>
      </p:sp>
      <p:sp>
        <p:nvSpPr>
          <p:cNvPr id="119" name="Oval 118">
            <a:extLst>
              <a:ext uri="{FF2B5EF4-FFF2-40B4-BE49-F238E27FC236}">
                <a16:creationId xmlns:a16="http://schemas.microsoft.com/office/drawing/2014/main" id="{4C667F09-D861-203A-8A26-08B9CF2C436E}"/>
              </a:ext>
            </a:extLst>
          </p:cNvPr>
          <p:cNvSpPr/>
          <p:nvPr/>
        </p:nvSpPr>
        <p:spPr bwMode="ltGray">
          <a:xfrm>
            <a:off x="8975956" y="5680782"/>
            <a:ext cx="291419" cy="291419"/>
          </a:xfrm>
          <a:prstGeom prst="ellipse">
            <a:avLst/>
          </a:prstGeom>
          <a:solidFill>
            <a:srgbClr val="D5D5D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20" tIns="27711" rIns="55420" bIns="27711" numCol="1" spcCol="0" rtlCol="0" fromWordArt="0" anchor="t" anchorCtr="0" forceAA="0" compatLnSpc="1">
            <a:prstTxWarp prst="textNoShape">
              <a:avLst/>
            </a:prstTxWarp>
            <a:noAutofit/>
          </a:bodyPr>
          <a:lstStyle/>
          <a:p>
            <a:pPr algn="l"/>
            <a:endParaRPr lang="en-GB" sz="970" dirty="0"/>
          </a:p>
        </p:txBody>
      </p:sp>
      <p:sp>
        <p:nvSpPr>
          <p:cNvPr id="121" name="Oval 120">
            <a:extLst>
              <a:ext uri="{FF2B5EF4-FFF2-40B4-BE49-F238E27FC236}">
                <a16:creationId xmlns:a16="http://schemas.microsoft.com/office/drawing/2014/main" id="{B82F134F-FDC6-5C37-50FF-1183088AD408}"/>
              </a:ext>
            </a:extLst>
          </p:cNvPr>
          <p:cNvSpPr/>
          <p:nvPr/>
        </p:nvSpPr>
        <p:spPr bwMode="ltGray">
          <a:xfrm>
            <a:off x="5636042" y="5298262"/>
            <a:ext cx="291419" cy="291419"/>
          </a:xfrm>
          <a:prstGeom prst="ellipse">
            <a:avLst/>
          </a:prstGeom>
          <a:solidFill>
            <a:srgbClr val="D5D5D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20" tIns="27711" rIns="55420" bIns="27711" numCol="1" spcCol="0" rtlCol="0" fromWordArt="0" anchor="t" anchorCtr="0" forceAA="0" compatLnSpc="1">
            <a:prstTxWarp prst="textNoShape">
              <a:avLst/>
            </a:prstTxWarp>
            <a:noAutofit/>
          </a:bodyPr>
          <a:lstStyle/>
          <a:p>
            <a:pPr algn="l"/>
            <a:endParaRPr lang="en-GB" sz="970" dirty="0"/>
          </a:p>
        </p:txBody>
      </p:sp>
      <p:sp>
        <p:nvSpPr>
          <p:cNvPr id="122" name="Oval 121">
            <a:extLst>
              <a:ext uri="{FF2B5EF4-FFF2-40B4-BE49-F238E27FC236}">
                <a16:creationId xmlns:a16="http://schemas.microsoft.com/office/drawing/2014/main" id="{C89D3B8A-71C4-2FDE-EFEF-1C58E64CA489}"/>
              </a:ext>
            </a:extLst>
          </p:cNvPr>
          <p:cNvSpPr/>
          <p:nvPr/>
        </p:nvSpPr>
        <p:spPr bwMode="ltGray">
          <a:xfrm>
            <a:off x="1416184" y="5623357"/>
            <a:ext cx="291419" cy="291419"/>
          </a:xfrm>
          <a:prstGeom prst="ellipse">
            <a:avLst/>
          </a:prstGeom>
          <a:solidFill>
            <a:srgbClr val="D5D5D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20" tIns="27711" rIns="55420" bIns="27711" numCol="1" spcCol="0" rtlCol="0" fromWordArt="0" anchor="t" anchorCtr="0" forceAA="0" compatLnSpc="1">
            <a:prstTxWarp prst="textNoShape">
              <a:avLst/>
            </a:prstTxWarp>
            <a:noAutofit/>
          </a:bodyPr>
          <a:lstStyle/>
          <a:p>
            <a:pPr algn="l"/>
            <a:endParaRPr lang="en-GB" sz="970" dirty="0"/>
          </a:p>
        </p:txBody>
      </p:sp>
      <p:sp>
        <p:nvSpPr>
          <p:cNvPr id="123" name="TextBox 20">
            <a:extLst>
              <a:ext uri="{FF2B5EF4-FFF2-40B4-BE49-F238E27FC236}">
                <a16:creationId xmlns:a16="http://schemas.microsoft.com/office/drawing/2014/main" id="{73562B43-7E39-0FEE-4790-427A4939AFE8}"/>
              </a:ext>
            </a:extLst>
          </p:cNvPr>
          <p:cNvSpPr txBox="1"/>
          <p:nvPr/>
        </p:nvSpPr>
        <p:spPr>
          <a:xfrm>
            <a:off x="8395076" y="2437407"/>
            <a:ext cx="2035090" cy="708864"/>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215">
              <a:defRPr/>
            </a:pPr>
            <a:r>
              <a:rPr lang="en-BE" sz="1212" b="1" dirty="0" err="1">
                <a:solidFill>
                  <a:srgbClr val="733894"/>
                </a:solidFill>
                <a:latin typeface="Jungka" panose="00000500000000000000" pitchFamily="2" charset="0"/>
              </a:rPr>
              <a:t>Inclusio</a:t>
            </a:r>
            <a:r>
              <a:rPr lang="en-BE" sz="1212" b="1" dirty="0">
                <a:solidFill>
                  <a:srgbClr val="733894"/>
                </a:solidFill>
                <a:latin typeface="Jungka" panose="00000500000000000000" pitchFamily="2" charset="0"/>
              </a:rPr>
              <a:t>n Score </a:t>
            </a:r>
            <a:r>
              <a:rPr lang="en-BE" sz="1212" dirty="0">
                <a:latin typeface="Jungka" panose="00000500000000000000" pitchFamily="2" charset="0"/>
              </a:rPr>
              <a:t>for disabled respondents versus 67% for non-disabled</a:t>
            </a:r>
          </a:p>
          <a:p>
            <a:pPr defTabSz="554215">
              <a:defRPr/>
            </a:pPr>
            <a:endParaRPr lang="en-BE" sz="970" dirty="0">
              <a:solidFill>
                <a:srgbClr val="EC0064"/>
              </a:solidFill>
              <a:latin typeface="Jungka" panose="00000500000000000000" pitchFamily="2" charset="0"/>
              <a:cs typeface="Arial"/>
            </a:endParaRPr>
          </a:p>
        </p:txBody>
      </p:sp>
      <p:sp>
        <p:nvSpPr>
          <p:cNvPr id="2" name="object 30">
            <a:extLst>
              <a:ext uri="{FF2B5EF4-FFF2-40B4-BE49-F238E27FC236}">
                <a16:creationId xmlns:a16="http://schemas.microsoft.com/office/drawing/2014/main" id="{7F0455F3-A800-CCF3-4B58-89E2E50F0A20}"/>
              </a:ext>
            </a:extLst>
          </p:cNvPr>
          <p:cNvSpPr txBox="1"/>
          <p:nvPr/>
        </p:nvSpPr>
        <p:spPr>
          <a:xfrm>
            <a:off x="147595" y="164188"/>
            <a:ext cx="11268311" cy="869876"/>
          </a:xfrm>
          <a:prstGeom prst="rect">
            <a:avLst/>
          </a:prstGeom>
        </p:spPr>
        <p:txBody>
          <a:bodyPr vert="horz" wrap="square" lIns="0" tIns="8468" rIns="0" bIns="0" rtlCol="0">
            <a:spAutoFit/>
          </a:bodyPr>
          <a:lstStyle/>
          <a:p>
            <a:pPr marL="7698" defTabSz="913943" fontAlgn="base">
              <a:spcBef>
                <a:spcPct val="0"/>
              </a:spcBef>
              <a:spcAft>
                <a:spcPct val="0"/>
              </a:spcAft>
              <a:defRPr/>
            </a:pPr>
            <a:r>
              <a:rPr lang="en-GB" sz="2799" b="1" spc="-33" dirty="0">
                <a:latin typeface="Jungka" panose="00000500000000000000" pitchFamily="2" charset="0"/>
                <a:cs typeface="Tahoma"/>
              </a:rPr>
              <a:t>Globally : Of all the groups, disabled respondents reported living the worst work experiences overall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304800" y="677161"/>
            <a:ext cx="11582400" cy="357751"/>
          </a:xfrm>
        </p:spPr>
        <p:txBody>
          <a:bodyPr>
            <a:noAutofit/>
          </a:bodyPr>
          <a:lstStyle/>
          <a:p>
            <a:r>
              <a:rPr lang="en-GB" sz="2800" dirty="0">
                <a:solidFill>
                  <a:srgbClr val="000000"/>
                </a:solidFill>
                <a:latin typeface="+mj-lt"/>
              </a:rPr>
              <a:t>Disability </a:t>
            </a:r>
            <a:r>
              <a:rPr lang="en-GB" sz="2800">
                <a:solidFill>
                  <a:srgbClr val="000000"/>
                </a:solidFill>
                <a:latin typeface="+mj-lt"/>
              </a:rPr>
              <a:t>in Republic of Ireland</a:t>
            </a:r>
            <a:endParaRPr lang="en-GB" sz="1800" dirty="0">
              <a:solidFill>
                <a:srgbClr val="000000"/>
              </a:solidFill>
              <a:latin typeface="+mj-lt"/>
            </a:endParaRPr>
          </a:p>
        </p:txBody>
      </p:sp>
      <p:graphicFrame>
        <p:nvGraphicFramePr>
          <p:cNvPr id="10" name="TABLE_1">
            <a:extLst>
              <a:ext uri="{FF2B5EF4-FFF2-40B4-BE49-F238E27FC236}">
                <a16:creationId xmlns:a16="http://schemas.microsoft.com/office/drawing/2014/main" id="{EF45F67C-DA1F-4176-8613-932A4A0FB68F}"/>
              </a:ext>
            </a:extLst>
          </p:cNvPr>
          <p:cNvGraphicFramePr>
            <a:graphicFrameLocks noGrp="1"/>
          </p:cNvGraphicFramePr>
          <p:nvPr>
            <p:extLst>
              <p:ext uri="{D42A27DB-BD31-4B8C-83A1-F6EECF244321}">
                <p14:modId xmlns:p14="http://schemas.microsoft.com/office/powerpoint/2010/main" val="2014490532"/>
              </p:ext>
            </p:extLst>
          </p:nvPr>
        </p:nvGraphicFramePr>
        <p:xfrm>
          <a:off x="240746" y="1166423"/>
          <a:ext cx="7011786" cy="5011425"/>
        </p:xfrm>
        <a:graphic>
          <a:graphicData uri="http://schemas.openxmlformats.org/drawingml/2006/table">
            <a:tbl>
              <a:tblPr firstRow="1" bandRow="1">
                <a:tableStyleId>{5C22544A-7EE6-4342-B048-85BDC9FD1C3A}</a:tableStyleId>
              </a:tblPr>
              <a:tblGrid>
                <a:gridCol w="3376097">
                  <a:extLst>
                    <a:ext uri="{9D8B030D-6E8A-4147-A177-3AD203B41FA5}">
                      <a16:colId xmlns:a16="http://schemas.microsoft.com/office/drawing/2014/main" val="3683942503"/>
                    </a:ext>
                  </a:extLst>
                </a:gridCol>
                <a:gridCol w="208280">
                  <a:extLst>
                    <a:ext uri="{9D8B030D-6E8A-4147-A177-3AD203B41FA5}">
                      <a16:colId xmlns:a16="http://schemas.microsoft.com/office/drawing/2014/main" val="1604909100"/>
                    </a:ext>
                  </a:extLst>
                </a:gridCol>
                <a:gridCol w="3427409">
                  <a:extLst>
                    <a:ext uri="{9D8B030D-6E8A-4147-A177-3AD203B41FA5}">
                      <a16:colId xmlns:a16="http://schemas.microsoft.com/office/drawing/2014/main" val="1137969684"/>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13</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65</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respondents with disabilities have experienced discrimination at their company based on their disabilities</a:t>
                      </a:r>
                      <a:r>
                        <a:rPr lang="en-GB">
                          <a:solidFill>
                            <a:schemeClr val="tx1"/>
                          </a:solidFill>
                        </a:rPr>
                        <a:t>. 3% </a:t>
                      </a:r>
                      <a:r>
                        <a:rPr lang="en-GB" dirty="0">
                          <a:solidFill>
                            <a:schemeClr val="tx1"/>
                          </a:solidFill>
                        </a:rPr>
                        <a:t>of all respondents have witnessed discrimination towards others due to their disability status.</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Of </a:t>
                      </a:r>
                      <a:r>
                        <a:rPr lang="en-GB" dirty="0">
                          <a:solidFill>
                            <a:schemeClr val="tx1"/>
                          </a:solidFill>
                        </a:rPr>
                        <a:t>respondents</a:t>
                      </a:r>
                      <a:r>
                        <a:rPr lang="en-GB" sz="1800" kern="1200" dirty="0">
                          <a:solidFill>
                            <a:schemeClr val="tx1"/>
                          </a:solidFill>
                          <a:effectLst/>
                          <a:latin typeface="+mn-lt"/>
                          <a:ea typeface="+mn-ea"/>
                          <a:cs typeface="+mn-cs"/>
                        </a:rPr>
                        <a:t> with disabilities feel like they belong at their company, compared </a:t>
                      </a:r>
                      <a:r>
                        <a:rPr lang="en-GB" sz="1800" kern="1200">
                          <a:solidFill>
                            <a:schemeClr val="tx1"/>
                          </a:solidFill>
                          <a:effectLst/>
                          <a:latin typeface="+mn-lt"/>
                          <a:ea typeface="+mn-ea"/>
                          <a:cs typeface="+mn-cs"/>
                        </a:rPr>
                        <a:t>to 80% </a:t>
                      </a:r>
                      <a:r>
                        <a:rPr lang="en-GB" sz="1800" kern="1200" dirty="0">
                          <a:solidFill>
                            <a:schemeClr val="tx1"/>
                          </a:solidFill>
                          <a:effectLst/>
                          <a:latin typeface="+mn-lt"/>
                          <a:ea typeface="+mn-ea"/>
                          <a:cs typeface="+mn-cs"/>
                        </a:rPr>
                        <a:t>of their counterparts without disabilities.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45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49</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32</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dirty="0">
                          <a:solidFill>
                            <a:schemeClr val="tx1"/>
                          </a:solidFill>
                          <a:effectLst/>
                          <a:latin typeface="+mn-lt"/>
                          <a:ea typeface="+mn-ea"/>
                          <a:cs typeface="+mn-cs"/>
                        </a:rPr>
                        <a:t>Of respondents with disabilities believe that most colleagues would escalate inappropriate behaviour to senior management or HR, compared </a:t>
                      </a:r>
                      <a:r>
                        <a:rPr lang="en-GB" sz="1800" b="0" i="0" u="none" strike="noStrike" kern="1200">
                          <a:solidFill>
                            <a:schemeClr val="tx1"/>
                          </a:solidFill>
                          <a:effectLst/>
                          <a:latin typeface="+mn-lt"/>
                          <a:ea typeface="+mn-ea"/>
                          <a:cs typeface="+mn-cs"/>
                        </a:rPr>
                        <a:t>to 69% </a:t>
                      </a:r>
                      <a:r>
                        <a:rPr lang="en-GB" sz="1800" b="0" i="0" u="none" strike="noStrike" kern="1200" dirty="0">
                          <a:solidFill>
                            <a:schemeClr val="tx1"/>
                          </a:solidFill>
                          <a:effectLst/>
                          <a:latin typeface="+mn-lt"/>
                          <a:ea typeface="+mn-ea"/>
                          <a:cs typeface="+mn-cs"/>
                        </a:rPr>
                        <a:t>of their counterparts without disabilities.</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b="0" i="0" u="none" strike="noStrike" kern="1200" dirty="0">
                          <a:solidFill>
                            <a:schemeClr val="tx1"/>
                          </a:solidFill>
                          <a:effectLst/>
                          <a:latin typeface="+mn-lt"/>
                          <a:ea typeface="+mn-ea"/>
                          <a:cs typeface="+mn-cs"/>
                        </a:rPr>
                        <a:t>Of </a:t>
                      </a:r>
                      <a:r>
                        <a:rPr lang="en-GB" dirty="0">
                          <a:solidFill>
                            <a:schemeClr val="tx1"/>
                          </a:solidFill>
                        </a:rPr>
                        <a:t>respondents</a:t>
                      </a:r>
                      <a:r>
                        <a:rPr lang="en-GB" sz="1800" b="0" i="0" u="none" strike="noStrike" kern="1200" dirty="0">
                          <a:solidFill>
                            <a:schemeClr val="tx1"/>
                          </a:solidFill>
                          <a:effectLst/>
                          <a:latin typeface="+mn-lt"/>
                          <a:ea typeface="+mn-ea"/>
                          <a:cs typeface="+mn-cs"/>
                        </a:rPr>
                        <a:t> with disabilities believe they have faced obstacles in their career progression at their company due to who they are, compared </a:t>
                      </a:r>
                      <a:r>
                        <a:rPr lang="en-GB" sz="1800" b="0" i="0" u="none" strike="noStrike" kern="1200">
                          <a:solidFill>
                            <a:schemeClr val="tx1"/>
                          </a:solidFill>
                          <a:effectLst/>
                          <a:latin typeface="+mn-lt"/>
                          <a:ea typeface="+mn-ea"/>
                          <a:cs typeface="+mn-cs"/>
                        </a:rPr>
                        <a:t>to 18% </a:t>
                      </a:r>
                      <a:r>
                        <a:rPr lang="en-GB" sz="1800" b="0" i="0" u="none" strike="noStrike" kern="1200" dirty="0">
                          <a:solidFill>
                            <a:schemeClr val="tx1"/>
                          </a:solidFill>
                          <a:effectLst/>
                          <a:latin typeface="+mn-lt"/>
                          <a:ea typeface="+mn-ea"/>
                          <a:cs typeface="+mn-cs"/>
                        </a:rPr>
                        <a:t>of their counterparts without disabilities.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pic>
        <p:nvPicPr>
          <p:cNvPr id="15" name="Graphic 14">
            <a:extLst>
              <a:ext uri="{FF2B5EF4-FFF2-40B4-BE49-F238E27FC236}">
                <a16:creationId xmlns:a16="http://schemas.microsoft.com/office/drawing/2014/main" id="{2CF8A262-3043-5BB1-C8E3-871DF70551C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791"/>
          <a:stretch/>
        </p:blipFill>
        <p:spPr>
          <a:xfrm>
            <a:off x="8819028" y="-2098964"/>
            <a:ext cx="12590806" cy="12167037"/>
          </a:xfrm>
          <a:prstGeom prst="rect">
            <a:avLst/>
          </a:prstGeom>
        </p:spPr>
      </p:pic>
      <p:sp>
        <p:nvSpPr>
          <p:cNvPr id="2" name="Slide Number Placeholder 2">
            <a:extLst>
              <a:ext uri="{FF2B5EF4-FFF2-40B4-BE49-F238E27FC236}">
                <a16:creationId xmlns:a16="http://schemas.microsoft.com/office/drawing/2014/main" id="{DC0CFA1A-0643-9CA4-E6BC-C313F26D151D}"/>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dirty="0">
              <a:ln>
                <a:noFill/>
              </a:ln>
              <a:solidFill>
                <a:srgbClr val="717171"/>
              </a:solidFill>
              <a:effectLst/>
              <a:uLnTx/>
              <a:uFillTx/>
              <a:latin typeface="Arial" panose="020B0604020202020204"/>
              <a:ea typeface="+mn-ea"/>
              <a:cs typeface="+mn-cs"/>
            </a:endParaRPr>
          </a:p>
        </p:txBody>
      </p:sp>
      <p:pic>
        <p:nvPicPr>
          <p:cNvPr id="4" name="Picture 3" descr="A black background with purple text&#10;&#10;Description automatically generated">
            <a:extLst>
              <a:ext uri="{FF2B5EF4-FFF2-40B4-BE49-F238E27FC236}">
                <a16:creationId xmlns:a16="http://schemas.microsoft.com/office/drawing/2014/main" id="{45E92F59-C5EF-4523-B604-F6DDD34D3661}"/>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201193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6B038-07FE-DA5F-69BF-6FE7B91E1664}"/>
              </a:ext>
            </a:extLst>
          </p:cNvPr>
          <p:cNvSpPr>
            <a:spLocks noGrp="1"/>
          </p:cNvSpPr>
          <p:nvPr>
            <p:ph type="body" sz="quarter" idx="16"/>
          </p:nvPr>
        </p:nvSpPr>
        <p:spPr/>
        <p:txBody>
          <a:bodyPr/>
          <a:lstStyle/>
          <a:p>
            <a:endParaRPr lang="en-GB" dirty="0"/>
          </a:p>
        </p:txBody>
      </p:sp>
      <p:sp>
        <p:nvSpPr>
          <p:cNvPr id="3" name="TITLE">
            <a:extLst>
              <a:ext uri="{FF2B5EF4-FFF2-40B4-BE49-F238E27FC236}">
                <a16:creationId xmlns:a16="http://schemas.microsoft.com/office/drawing/2014/main" id="{1600E858-3732-47F3-05F7-A1EA8128D4C8}"/>
              </a:ext>
            </a:extLst>
          </p:cNvPr>
          <p:cNvSpPr>
            <a:spLocks noGrp="1"/>
          </p:cNvSpPr>
          <p:nvPr>
            <p:ph type="title"/>
          </p:nvPr>
        </p:nvSpPr>
        <p:spPr>
          <a:xfrm>
            <a:off x="304799" y="823002"/>
            <a:ext cx="11582400" cy="921995"/>
          </a:xfrm>
        </p:spPr>
        <p:txBody>
          <a:bodyPr/>
          <a:lstStyle/>
          <a:p>
            <a:r>
              <a:rPr lang="en-GB" sz="2800" dirty="0">
                <a:solidFill>
                  <a:srgbClr val="000000"/>
                </a:solidFill>
                <a:latin typeface="+mj-lt"/>
              </a:rPr>
              <a:t>Conditions reported by those with a disability* </a:t>
            </a:r>
            <a:r>
              <a:rPr lang="en-GB" sz="2800">
                <a:solidFill>
                  <a:srgbClr val="000000"/>
                </a:solidFill>
                <a:latin typeface="+mj-lt"/>
              </a:rPr>
              <a:t>in Republic of Ireland</a:t>
            </a:r>
            <a:endParaRPr lang="en-GB" sz="2800" dirty="0">
              <a:solidFill>
                <a:srgbClr val="000000"/>
              </a:solidFill>
              <a:latin typeface="+mj-lt"/>
            </a:endParaRPr>
          </a:p>
        </p:txBody>
      </p:sp>
      <p:graphicFrame>
        <p:nvGraphicFramePr>
          <p:cNvPr id="5" name="TABLE_1">
            <a:extLst>
              <a:ext uri="{FF2B5EF4-FFF2-40B4-BE49-F238E27FC236}">
                <a16:creationId xmlns:a16="http://schemas.microsoft.com/office/drawing/2014/main" id="{693DC0FE-532E-F15D-7ACB-A9FD3C4FADED}"/>
              </a:ext>
            </a:extLst>
          </p:cNvPr>
          <p:cNvGraphicFramePr>
            <a:graphicFrameLocks noGrp="1"/>
          </p:cNvGraphicFramePr>
          <p:nvPr>
            <p:extLst>
              <p:ext uri="{D42A27DB-BD31-4B8C-83A1-F6EECF244321}">
                <p14:modId xmlns:p14="http://schemas.microsoft.com/office/powerpoint/2010/main" val="333633460"/>
              </p:ext>
            </p:extLst>
          </p:nvPr>
        </p:nvGraphicFramePr>
        <p:xfrm>
          <a:off x="304798" y="1615555"/>
          <a:ext cx="9906001" cy="4224810"/>
        </p:xfrm>
        <a:graphic>
          <a:graphicData uri="http://schemas.openxmlformats.org/drawingml/2006/table">
            <a:tbl>
              <a:tblPr firstRow="1" bandRow="1">
                <a:tableStyleId>{073A0DAA-6AF3-43AB-8588-CEC1D06C72B9}</a:tableStyleId>
              </a:tblPr>
              <a:tblGrid>
                <a:gridCol w="7347858">
                  <a:extLst>
                    <a:ext uri="{9D8B030D-6E8A-4147-A177-3AD203B41FA5}">
                      <a16:colId xmlns:a16="http://schemas.microsoft.com/office/drawing/2014/main" val="2871007263"/>
                    </a:ext>
                  </a:extLst>
                </a:gridCol>
                <a:gridCol w="2558143">
                  <a:extLst>
                    <a:ext uri="{9D8B030D-6E8A-4147-A177-3AD203B41FA5}">
                      <a16:colId xmlns:a16="http://schemas.microsoft.com/office/drawing/2014/main" val="1924300730"/>
                    </a:ext>
                  </a:extLst>
                </a:gridCol>
              </a:tblGrid>
              <a:tr h="0">
                <a:tc>
                  <a:txBody>
                    <a:bodyPr/>
                    <a:lstStyle/>
                    <a:p>
                      <a:r>
                        <a:rPr lang="en-GB" sz="1600"/>
                        <a:t>Condition</a:t>
                      </a:r>
                      <a:endParaRPr lang="en-GB" sz="1600" dirty="0"/>
                    </a:p>
                  </a:txBody>
                  <a:tcPr marT="36000" marB="36000"/>
                </a:tc>
                <a:tc>
                  <a:txBody>
                    <a:bodyPr/>
                    <a:lstStyle/>
                    <a:p>
                      <a:r>
                        <a:rPr lang="en-GB" sz="1600"/>
                        <a:t>%</a:t>
                      </a:r>
                    </a:p>
                  </a:txBody>
                  <a:tcPr marT="36000" marB="36000"/>
                </a:tc>
                <a:extLst>
                  <a:ext uri="{0D108BD9-81ED-4DB2-BD59-A6C34878D82A}">
                    <a16:rowId xmlns:a16="http://schemas.microsoft.com/office/drawing/2014/main" val="2371839170"/>
                  </a:ext>
                </a:extLst>
              </a:tr>
              <a:tr h="0">
                <a:tc>
                  <a:txBody>
                    <a:bodyPr/>
                    <a:lstStyle/>
                    <a:p>
                      <a:pPr algn="l" fontAlgn="ctr"/>
                      <a:r>
                        <a:rPr lang="en-GB" sz="1200" b="0" i="0" u="none" strike="noStrike">
                          <a:solidFill>
                            <a:srgbClr val="000000"/>
                          </a:solidFill>
                          <a:effectLst/>
                          <a:latin typeface="Verdana" panose="020B0604030504040204" pitchFamily="34" charset="0"/>
                        </a:rPr>
                        <a:t>Mobility impairments (e.g. amputation, paralysis, multiple sclerosis, muscular dystrophy, arthritis, spinal cord injury)</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13</a:t>
                      </a:r>
                      <a:endParaRPr lang="en-GB" sz="1600" b="0" dirty="0"/>
                    </a:p>
                  </a:txBody>
                  <a:tcPr marT="36000" marB="36000"/>
                </a:tc>
                <a:extLst>
                  <a:ext uri="{0D108BD9-81ED-4DB2-BD59-A6C34878D82A}">
                    <a16:rowId xmlns:a16="http://schemas.microsoft.com/office/drawing/2014/main" val="4063867957"/>
                  </a:ext>
                </a:extLst>
              </a:tr>
              <a:tr h="0">
                <a:tc>
                  <a:txBody>
                    <a:bodyPr/>
                    <a:lstStyle/>
                    <a:p>
                      <a:pPr algn="l" fontAlgn="ctr"/>
                      <a:r>
                        <a:rPr lang="en-GB" sz="1200" b="0" i="0" u="none" strike="noStrike">
                          <a:solidFill>
                            <a:srgbClr val="000000"/>
                          </a:solidFill>
                          <a:effectLst/>
                          <a:latin typeface="Verdana" panose="020B0604030504040204" pitchFamily="34" charset="0"/>
                        </a:rPr>
                        <a:t>Fatigue / lack of stamina</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19</a:t>
                      </a:r>
                      <a:endParaRPr lang="en-GB" sz="1600" b="0" dirty="0"/>
                    </a:p>
                  </a:txBody>
                  <a:tcPr marT="36000" marB="36000"/>
                </a:tc>
                <a:extLst>
                  <a:ext uri="{0D108BD9-81ED-4DB2-BD59-A6C34878D82A}">
                    <a16:rowId xmlns:a16="http://schemas.microsoft.com/office/drawing/2014/main" val="474382861"/>
                  </a:ext>
                </a:extLst>
              </a:tr>
              <a:tr h="0">
                <a:tc>
                  <a:txBody>
                    <a:bodyPr/>
                    <a:lstStyle/>
                    <a:p>
                      <a:pPr algn="l" fontAlgn="ctr"/>
                      <a:r>
                        <a:rPr lang="en-GB" sz="1200" b="0" i="0" u="none" strike="noStrike">
                          <a:solidFill>
                            <a:srgbClr val="000000"/>
                          </a:solidFill>
                          <a:effectLst/>
                          <a:latin typeface="Verdana" panose="020B0604030504040204" pitchFamily="34" charset="0"/>
                        </a:rPr>
                        <a:t>Breathing capacity (e.g. asthma, COPD)</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4</a:t>
                      </a:r>
                      <a:endParaRPr lang="en-GB" sz="1600" b="0" dirty="0"/>
                    </a:p>
                  </a:txBody>
                  <a:tcPr marT="36000" marB="36000"/>
                </a:tc>
                <a:extLst>
                  <a:ext uri="{0D108BD9-81ED-4DB2-BD59-A6C34878D82A}">
                    <a16:rowId xmlns:a16="http://schemas.microsoft.com/office/drawing/2014/main" val="3664377277"/>
                  </a:ext>
                </a:extLst>
              </a:tr>
              <a:tr h="0">
                <a:tc>
                  <a:txBody>
                    <a:bodyPr/>
                    <a:lstStyle/>
                    <a:p>
                      <a:pPr algn="l" fontAlgn="ctr"/>
                      <a:r>
                        <a:rPr lang="en-GB" sz="1200" b="0" i="0" u="none" strike="noStrike">
                          <a:solidFill>
                            <a:srgbClr val="000000"/>
                          </a:solidFill>
                          <a:effectLst/>
                          <a:latin typeface="Verdana" panose="020B0604030504040204" pitchFamily="34" charset="0"/>
                        </a:rPr>
                        <a:t>Neurodiversity (e.g. autism, Asperger's syndrome, dyslexia, dyscalculia, dyspraxia, ADHD, obsessive-compulsive disorder (OCD), Tourette syndrome)</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34</a:t>
                      </a:r>
                      <a:endParaRPr lang="en-GB" sz="1600" b="0" dirty="0"/>
                    </a:p>
                  </a:txBody>
                  <a:tcPr marT="36000" marB="36000"/>
                </a:tc>
                <a:extLst>
                  <a:ext uri="{0D108BD9-81ED-4DB2-BD59-A6C34878D82A}">
                    <a16:rowId xmlns:a16="http://schemas.microsoft.com/office/drawing/2014/main" val="138080338"/>
                  </a:ext>
                </a:extLst>
              </a:tr>
              <a:tr h="0">
                <a:tc>
                  <a:txBody>
                    <a:bodyPr/>
                    <a:lstStyle/>
                    <a:p>
                      <a:pPr algn="l" fontAlgn="ctr"/>
                      <a:r>
                        <a:rPr lang="en-GB" sz="1200" b="0" i="0" u="none" strike="noStrike">
                          <a:solidFill>
                            <a:srgbClr val="000000"/>
                          </a:solidFill>
                          <a:effectLst/>
                          <a:latin typeface="Verdana" panose="020B0604030504040204" pitchFamily="34" charset="0"/>
                        </a:rPr>
                        <a:t>Visual impairments (e.g. poor vision, colour blindness)</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a:t>
                      </a:r>
                      <a:endParaRPr lang="en-GB" sz="1600" b="0" dirty="0"/>
                    </a:p>
                  </a:txBody>
                  <a:tcPr marT="36000" marB="36000"/>
                </a:tc>
                <a:extLst>
                  <a:ext uri="{0D108BD9-81ED-4DB2-BD59-A6C34878D82A}">
                    <a16:rowId xmlns:a16="http://schemas.microsoft.com/office/drawing/2014/main" val="3614435159"/>
                  </a:ext>
                </a:extLst>
              </a:tr>
              <a:tr h="0">
                <a:tc>
                  <a:txBody>
                    <a:bodyPr/>
                    <a:lstStyle/>
                    <a:p>
                      <a:pPr algn="l" fontAlgn="ctr"/>
                      <a:r>
                        <a:rPr lang="en-GB" sz="1200" b="0" i="0" u="none" strike="noStrike">
                          <a:solidFill>
                            <a:srgbClr val="000000"/>
                          </a:solidFill>
                          <a:effectLst/>
                          <a:latin typeface="Verdana" panose="020B0604030504040204" pitchFamily="34" charset="0"/>
                        </a:rPr>
                        <a:t>Motor skill impairments (e.g. arthritis, strokes, dexterity)</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2</a:t>
                      </a:r>
                      <a:endParaRPr lang="en-GB" sz="1600" b="0" dirty="0"/>
                    </a:p>
                  </a:txBody>
                  <a:tcPr marT="36000" marB="36000"/>
                </a:tc>
                <a:extLst>
                  <a:ext uri="{0D108BD9-81ED-4DB2-BD59-A6C34878D82A}">
                    <a16:rowId xmlns:a16="http://schemas.microsoft.com/office/drawing/2014/main" val="1515281097"/>
                  </a:ext>
                </a:extLst>
              </a:tr>
              <a:tr h="0">
                <a:tc>
                  <a:txBody>
                    <a:bodyPr/>
                    <a:lstStyle/>
                    <a:p>
                      <a:pPr algn="l" fontAlgn="ctr"/>
                      <a:r>
                        <a:rPr lang="en-GB" sz="1200" b="0" i="0" u="none" strike="noStrike">
                          <a:solidFill>
                            <a:srgbClr val="000000"/>
                          </a:solidFill>
                          <a:effectLst/>
                          <a:latin typeface="Verdana" panose="020B0604030504040204" pitchFamily="34" charset="0"/>
                        </a:rPr>
                        <a:t>Mental health (e.g. depression, bipolar)</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43</a:t>
                      </a:r>
                      <a:endParaRPr lang="en-GB" sz="1600" b="0" dirty="0"/>
                    </a:p>
                  </a:txBody>
                  <a:tcPr marT="36000" marB="36000"/>
                </a:tc>
                <a:extLst>
                  <a:ext uri="{0D108BD9-81ED-4DB2-BD59-A6C34878D82A}">
                    <a16:rowId xmlns:a16="http://schemas.microsoft.com/office/drawing/2014/main" val="720118366"/>
                  </a:ext>
                </a:extLst>
              </a:tr>
              <a:tr h="0">
                <a:tc>
                  <a:txBody>
                    <a:bodyPr/>
                    <a:lstStyle/>
                    <a:p>
                      <a:pPr algn="l" fontAlgn="ctr"/>
                      <a:r>
                        <a:rPr lang="en-GB" sz="1200" b="0" i="0" u="none" strike="noStrike">
                          <a:solidFill>
                            <a:srgbClr val="000000"/>
                          </a:solidFill>
                          <a:effectLst/>
                          <a:latin typeface="Verdana" panose="020B0604030504040204" pitchFamily="34" charset="0"/>
                        </a:rPr>
                        <a:t>Stress / anxiety</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45</a:t>
                      </a:r>
                      <a:endParaRPr lang="en-GB" sz="1600" b="0" dirty="0"/>
                    </a:p>
                  </a:txBody>
                  <a:tcPr marT="36000" marB="36000"/>
                </a:tc>
                <a:extLst>
                  <a:ext uri="{0D108BD9-81ED-4DB2-BD59-A6C34878D82A}">
                    <a16:rowId xmlns:a16="http://schemas.microsoft.com/office/drawing/2014/main" val="341888725"/>
                  </a:ext>
                </a:extLst>
              </a:tr>
              <a:tr h="0">
                <a:tc>
                  <a:txBody>
                    <a:bodyPr/>
                    <a:lstStyle/>
                    <a:p>
                      <a:pPr algn="l" fontAlgn="ctr"/>
                      <a:r>
                        <a:rPr lang="en-GB" sz="1200" b="0" i="0" u="none" strike="noStrike">
                          <a:solidFill>
                            <a:srgbClr val="000000"/>
                          </a:solidFill>
                          <a:effectLst/>
                          <a:latin typeface="Verdana" panose="020B0604030504040204" pitchFamily="34" charset="0"/>
                        </a:rPr>
                        <a:t>Hearing impairments</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2</a:t>
                      </a:r>
                      <a:endParaRPr lang="en-GB" sz="1600" b="0" dirty="0"/>
                    </a:p>
                  </a:txBody>
                  <a:tcPr marT="36000" marB="36000"/>
                </a:tc>
                <a:extLst>
                  <a:ext uri="{0D108BD9-81ED-4DB2-BD59-A6C34878D82A}">
                    <a16:rowId xmlns:a16="http://schemas.microsoft.com/office/drawing/2014/main" val="271336627"/>
                  </a:ext>
                </a:extLst>
              </a:tr>
              <a:tr h="0">
                <a:tc>
                  <a:txBody>
                    <a:bodyPr/>
                    <a:lstStyle/>
                    <a:p>
                      <a:pPr algn="l" fontAlgn="ctr"/>
                      <a:r>
                        <a:rPr lang="en-GB" sz="1200" b="0" i="0" u="none" strike="noStrike">
                          <a:solidFill>
                            <a:srgbClr val="000000"/>
                          </a:solidFill>
                          <a:effectLst/>
                          <a:latin typeface="Verdana" panose="020B0604030504040204" pitchFamily="34" charset="0"/>
                        </a:rPr>
                        <a:t>Long-term implications from COVID</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4</a:t>
                      </a:r>
                      <a:endParaRPr lang="en-GB" sz="1600" b="0" dirty="0"/>
                    </a:p>
                  </a:txBody>
                  <a:tcPr marT="36000" marB="36000"/>
                </a:tc>
                <a:extLst>
                  <a:ext uri="{0D108BD9-81ED-4DB2-BD59-A6C34878D82A}">
                    <a16:rowId xmlns:a16="http://schemas.microsoft.com/office/drawing/2014/main" val="3808993176"/>
                  </a:ext>
                </a:extLst>
              </a:tr>
              <a:tr h="0">
                <a:tc>
                  <a:txBody>
                    <a:bodyPr/>
                    <a:lstStyle/>
                    <a:p>
                      <a:pPr algn="l" fontAlgn="ctr"/>
                      <a:r>
                        <a:rPr lang="en-GB" sz="1200" b="0" i="0" u="none" strike="noStrike">
                          <a:solidFill>
                            <a:srgbClr val="000000"/>
                          </a:solidFill>
                          <a:effectLst/>
                          <a:latin typeface="Verdana" panose="020B0604030504040204" pitchFamily="34" charset="0"/>
                        </a:rPr>
                        <a:t>Other</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21</a:t>
                      </a:r>
                      <a:endParaRPr lang="en-GB" sz="1600" b="0" dirty="0"/>
                    </a:p>
                  </a:txBody>
                  <a:tcPr marT="36000" marB="36000"/>
                </a:tc>
                <a:extLst>
                  <a:ext uri="{0D108BD9-81ED-4DB2-BD59-A6C34878D82A}">
                    <a16:rowId xmlns:a16="http://schemas.microsoft.com/office/drawing/2014/main" val="4252688314"/>
                  </a:ext>
                </a:extLst>
              </a:tr>
              <a:tr h="0">
                <a:tc>
                  <a:txBody>
                    <a:bodyPr/>
                    <a:lstStyle/>
                    <a:p>
                      <a:pPr algn="l" fontAlgn="ctr"/>
                      <a:r>
                        <a:rPr lang="en-GB" sz="1200" b="0" i="0" u="none" strike="noStrike">
                          <a:solidFill>
                            <a:srgbClr val="000000"/>
                          </a:solidFill>
                          <a:effectLst/>
                          <a:latin typeface="Verdana" panose="020B0604030504040204" pitchFamily="34" charset="0"/>
                        </a:rPr>
                        <a:t>None of the above</a:t>
                      </a:r>
                      <a:endParaRPr lang="en-GB" sz="1200" b="0" i="0" u="none" strike="noStrike" dirty="0">
                        <a:solidFill>
                          <a:srgbClr val="000000"/>
                        </a:solidFill>
                        <a:effectLst/>
                        <a:latin typeface="Verdana" panose="020B0604030504040204" pitchFamily="34" charset="0"/>
                      </a:endParaRPr>
                    </a:p>
                  </a:txBody>
                  <a:tcPr marL="9525" marR="9525" marT="9525" marB="0" anchor="ctr"/>
                </a:tc>
                <a:tc>
                  <a:txBody>
                    <a:bodyPr/>
                    <a:lstStyle/>
                    <a:p>
                      <a:r>
                        <a:rPr lang="en-GB" sz="1600" b="0"/>
                        <a:t>6</a:t>
                      </a:r>
                      <a:endParaRPr lang="en-GB" sz="1600" b="0" dirty="0"/>
                    </a:p>
                  </a:txBody>
                  <a:tcPr marT="36000" marB="36000"/>
                </a:tc>
                <a:extLst>
                  <a:ext uri="{0D108BD9-81ED-4DB2-BD59-A6C34878D82A}">
                    <a16:rowId xmlns:a16="http://schemas.microsoft.com/office/drawing/2014/main" val="1255206758"/>
                  </a:ext>
                </a:extLst>
              </a:tr>
            </a:tbl>
          </a:graphicData>
        </a:graphic>
      </p:graphicFrame>
      <p:sp>
        <p:nvSpPr>
          <p:cNvPr id="4" name="Title 2">
            <a:extLst>
              <a:ext uri="{FF2B5EF4-FFF2-40B4-BE49-F238E27FC236}">
                <a16:creationId xmlns:a16="http://schemas.microsoft.com/office/drawing/2014/main" id="{2E90C891-0979-DFD3-6665-FA3BFC1199BF}"/>
              </a:ext>
            </a:extLst>
          </p:cNvPr>
          <p:cNvSpPr txBox="1">
            <a:spLocks/>
          </p:cNvSpPr>
          <p:nvPr/>
        </p:nvSpPr>
        <p:spPr>
          <a:xfrm>
            <a:off x="304798" y="5882048"/>
            <a:ext cx="10033002" cy="921995"/>
          </a:xfrm>
          <a:prstGeom prst="rect">
            <a:avLst/>
          </a:prstGeom>
        </p:spPr>
        <p:txBody>
          <a:bodyPr vert="horz" lIns="0" tIns="0" rIns="0" bIns="0" rtlCol="0" anchor="t" anchorCtr="0">
            <a:normAutofit/>
          </a:bodyPr>
          <a:lstStyle>
            <a:lvl1pPr algn="l" defTabSz="914400" rtl="0" eaLnBrk="1" latinLnBrk="0" hangingPunct="1">
              <a:lnSpc>
                <a:spcPct val="100000"/>
              </a:lnSpc>
              <a:spcBef>
                <a:spcPts val="600"/>
              </a:spcBef>
              <a:buNone/>
              <a:defRPr sz="3200" b="1" kern="1200">
                <a:solidFill>
                  <a:schemeClr val="tx1"/>
                </a:solidFill>
                <a:latin typeface="Century Gothic"/>
                <a:ea typeface="+mj-ea"/>
                <a:cs typeface="Century Gothic"/>
              </a:defRPr>
            </a:lvl1pPr>
          </a:lstStyle>
          <a:p>
            <a:r>
              <a:rPr lang="en-GB" sz="1200" b="0" i="1" dirty="0">
                <a:solidFill>
                  <a:srgbClr val="000000"/>
                </a:solidFill>
                <a:latin typeface="+mj-lt"/>
              </a:rPr>
              <a:t>* Disability is defined as any physical or mental health condition lasting or expected to last 12 months or more that reduces or affects your ability to carry out day to day activities</a:t>
            </a:r>
          </a:p>
        </p:txBody>
      </p:sp>
      <p:sp>
        <p:nvSpPr>
          <p:cNvPr id="6" name="Slide Number Placeholder 2">
            <a:extLst>
              <a:ext uri="{FF2B5EF4-FFF2-40B4-BE49-F238E27FC236}">
                <a16:creationId xmlns:a16="http://schemas.microsoft.com/office/drawing/2014/main" id="{B10BF5DF-ED40-66BD-A1EF-A94560416CC3}"/>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dirty="0">
              <a:ln>
                <a:noFill/>
              </a:ln>
              <a:solidFill>
                <a:srgbClr val="717171"/>
              </a:solidFill>
              <a:effectLst/>
              <a:uLnTx/>
              <a:uFillTx/>
              <a:latin typeface="Arial" panose="020B0604020202020204"/>
              <a:ea typeface="+mn-ea"/>
              <a:cs typeface="+mn-cs"/>
            </a:endParaRPr>
          </a:p>
        </p:txBody>
      </p:sp>
      <p:pic>
        <p:nvPicPr>
          <p:cNvPr id="7" name="Picture 6" descr="A black background with purple text&#10;&#10;Description automatically generated">
            <a:extLst>
              <a:ext uri="{FF2B5EF4-FFF2-40B4-BE49-F238E27FC236}">
                <a16:creationId xmlns:a16="http://schemas.microsoft.com/office/drawing/2014/main" id="{D49F0A6F-A771-2B43-59BF-D6CA826A53F6}"/>
              </a:ext>
            </a:extLst>
          </p:cNvPr>
          <p:cNvPicPr>
            <a:picLocks noChangeAspect="1"/>
          </p:cNvPicPr>
          <p:nvPr/>
        </p:nvPicPr>
        <p:blipFill>
          <a:blip r:embed="rId3"/>
          <a:stretch>
            <a:fillRect/>
          </a:stretch>
        </p:blipFill>
        <p:spPr>
          <a:xfrm>
            <a:off x="359999" y="-85649"/>
            <a:ext cx="2683452" cy="852772"/>
          </a:xfrm>
          <a:prstGeom prst="rect">
            <a:avLst/>
          </a:prstGeom>
        </p:spPr>
      </p:pic>
    </p:spTree>
    <p:extLst>
      <p:ext uri="{BB962C8B-B14F-4D97-AF65-F5344CB8AC3E}">
        <p14:creationId xmlns:p14="http://schemas.microsoft.com/office/powerpoint/2010/main" val="502963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6B038-07FE-DA5F-69BF-6FE7B91E1664}"/>
              </a:ext>
            </a:extLst>
          </p:cNvPr>
          <p:cNvSpPr>
            <a:spLocks noGrp="1"/>
          </p:cNvSpPr>
          <p:nvPr>
            <p:ph type="body" sz="quarter" idx="16"/>
          </p:nvPr>
        </p:nvSpPr>
        <p:spPr/>
        <p:txBody>
          <a:bodyPr/>
          <a:lstStyle/>
          <a:p>
            <a:endParaRPr lang="en-GB"/>
          </a:p>
        </p:txBody>
      </p:sp>
      <p:sp>
        <p:nvSpPr>
          <p:cNvPr id="3" name="TITLE">
            <a:extLst>
              <a:ext uri="{FF2B5EF4-FFF2-40B4-BE49-F238E27FC236}">
                <a16:creationId xmlns:a16="http://schemas.microsoft.com/office/drawing/2014/main" id="{1600E858-3732-47F3-05F7-A1EA8128D4C8}"/>
              </a:ext>
            </a:extLst>
          </p:cNvPr>
          <p:cNvSpPr>
            <a:spLocks noGrp="1"/>
          </p:cNvSpPr>
          <p:nvPr>
            <p:ph type="title"/>
          </p:nvPr>
        </p:nvSpPr>
        <p:spPr>
          <a:xfrm>
            <a:off x="306918" y="772878"/>
            <a:ext cx="11582400" cy="921995"/>
          </a:xfrm>
        </p:spPr>
        <p:txBody>
          <a:bodyPr/>
          <a:lstStyle/>
          <a:p>
            <a:r>
              <a:rPr lang="en-GB" sz="2800" dirty="0">
                <a:solidFill>
                  <a:srgbClr val="000000"/>
                </a:solidFill>
                <a:latin typeface="+mj-lt"/>
              </a:rPr>
              <a:t>Mental health overview </a:t>
            </a:r>
            <a:r>
              <a:rPr lang="en-GB" sz="2800">
                <a:solidFill>
                  <a:srgbClr val="000000"/>
                </a:solidFill>
                <a:latin typeface="+mj-lt"/>
              </a:rPr>
              <a:t>in Republic of Ireland</a:t>
            </a:r>
            <a:endParaRPr lang="en-GB" sz="2800" dirty="0">
              <a:solidFill>
                <a:srgbClr val="000000"/>
              </a:solidFill>
              <a:latin typeface="+mj-lt"/>
            </a:endParaRPr>
          </a:p>
        </p:txBody>
      </p:sp>
      <p:graphicFrame>
        <p:nvGraphicFramePr>
          <p:cNvPr id="4" name="TABLE_1">
            <a:extLst>
              <a:ext uri="{FF2B5EF4-FFF2-40B4-BE49-F238E27FC236}">
                <a16:creationId xmlns:a16="http://schemas.microsoft.com/office/drawing/2014/main" id="{D65C4062-5808-79C7-4B10-E2D6EF091BB8}"/>
              </a:ext>
            </a:extLst>
          </p:cNvPr>
          <p:cNvGraphicFramePr>
            <a:graphicFrameLocks noGrp="1"/>
          </p:cNvGraphicFramePr>
          <p:nvPr>
            <p:extLst>
              <p:ext uri="{D42A27DB-BD31-4B8C-83A1-F6EECF244321}">
                <p14:modId xmlns:p14="http://schemas.microsoft.com/office/powerpoint/2010/main" val="1639846640"/>
              </p:ext>
            </p:extLst>
          </p:nvPr>
        </p:nvGraphicFramePr>
        <p:xfrm>
          <a:off x="286521" y="1315312"/>
          <a:ext cx="10692000" cy="4139009"/>
        </p:xfrm>
        <a:graphic>
          <a:graphicData uri="http://schemas.openxmlformats.org/drawingml/2006/table">
            <a:tbl>
              <a:tblPr firstRow="1" bandRow="1">
                <a:tableStyleId>{5C22544A-7EE6-4342-B048-85BDC9FD1C3A}</a:tableStyleId>
              </a:tblPr>
              <a:tblGrid>
                <a:gridCol w="3348000">
                  <a:extLst>
                    <a:ext uri="{9D8B030D-6E8A-4147-A177-3AD203B41FA5}">
                      <a16:colId xmlns:a16="http://schemas.microsoft.com/office/drawing/2014/main" val="3683942503"/>
                    </a:ext>
                  </a:extLst>
                </a:gridCol>
                <a:gridCol w="324000">
                  <a:extLst>
                    <a:ext uri="{9D8B030D-6E8A-4147-A177-3AD203B41FA5}">
                      <a16:colId xmlns:a16="http://schemas.microsoft.com/office/drawing/2014/main" val="1604909100"/>
                    </a:ext>
                  </a:extLst>
                </a:gridCol>
                <a:gridCol w="3348000">
                  <a:extLst>
                    <a:ext uri="{9D8B030D-6E8A-4147-A177-3AD203B41FA5}">
                      <a16:colId xmlns:a16="http://schemas.microsoft.com/office/drawing/2014/main" val="1137969684"/>
                    </a:ext>
                  </a:extLst>
                </a:gridCol>
                <a:gridCol w="324000">
                  <a:extLst>
                    <a:ext uri="{9D8B030D-6E8A-4147-A177-3AD203B41FA5}">
                      <a16:colId xmlns:a16="http://schemas.microsoft.com/office/drawing/2014/main" val="51489882"/>
                    </a:ext>
                  </a:extLst>
                </a:gridCol>
                <a:gridCol w="3348000">
                  <a:extLst>
                    <a:ext uri="{9D8B030D-6E8A-4147-A177-3AD203B41FA5}">
                      <a16:colId xmlns:a16="http://schemas.microsoft.com/office/drawing/2014/main" val="414666357"/>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42</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mn-lt"/>
                          <a:ea typeface="+mn-ea"/>
                          <a:cs typeface="+mn-cs"/>
                        </a:rPr>
                        <a:t>22</a:t>
                      </a:r>
                      <a:r>
                        <a:rPr kumimoji="0" lang="en-GB" sz="2400" b="1" i="0" u="none" strike="noStrike" kern="1200" cap="none" spc="0" normalizeH="0" baseline="30000" noProof="0" dirty="0">
                          <a:ln>
                            <a:noFill/>
                          </a:ln>
                          <a:solidFill>
                            <a:srgbClr val="000000"/>
                          </a:solidFill>
                          <a:effectLst/>
                          <a:uLnTx/>
                          <a:uFillTx/>
                          <a:latin typeface="+mn-lt"/>
                          <a:ea typeface="+mn-ea"/>
                          <a:cs typeface="+mn-cs"/>
                        </a:rPr>
                        <a:t>%</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42</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respondents report often being very stressed at work.</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Of respondents report that their work is having a negative impact on their </a:t>
                      </a:r>
                      <a:r>
                        <a:rPr lang="en-GB" sz="1800" b="1" kern="1200" dirty="0">
                          <a:solidFill>
                            <a:schemeClr val="tx1"/>
                          </a:solidFill>
                          <a:effectLst/>
                          <a:latin typeface="+mn-lt"/>
                          <a:ea typeface="+mn-ea"/>
                          <a:cs typeface="+mn-cs"/>
                        </a:rPr>
                        <a:t>physical</a:t>
                      </a:r>
                      <a:r>
                        <a:rPr lang="en-GB" sz="1800" kern="1200" dirty="0">
                          <a:solidFill>
                            <a:schemeClr val="tx1"/>
                          </a:solidFill>
                          <a:effectLst/>
                          <a:latin typeface="+mn-lt"/>
                          <a:ea typeface="+mn-ea"/>
                          <a:cs typeface="+mn-cs"/>
                        </a:rPr>
                        <a:t> health.</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GB" sz="180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respondents agree that their company has an active policy to minimise the risk of mental health issues.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45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55</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mn-lt"/>
                          <a:ea typeface="+mn-ea"/>
                          <a:cs typeface="+mn-cs"/>
                        </a:rPr>
                        <a:t>26</a:t>
                      </a:r>
                      <a:r>
                        <a:rPr kumimoji="0" lang="en-GB" sz="2400" b="1" i="0" u="none" strike="noStrike" kern="1200" cap="none" spc="0" normalizeH="0" baseline="30000" noProof="0" dirty="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19</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rtl="0" eaLnBrk="1" fontAlgn="auto" latinLnBrk="0" hangingPunct="1"/>
                      <a:r>
                        <a:rPr lang="en-GB" sz="1800" b="0" i="0" u="none" strike="noStrike" kern="1200" dirty="0">
                          <a:solidFill>
                            <a:schemeClr val="tx1"/>
                          </a:solidFill>
                          <a:effectLst/>
                          <a:latin typeface="+mn-lt"/>
                          <a:ea typeface="+mn-ea"/>
                          <a:cs typeface="+mn-cs"/>
                        </a:rPr>
                        <a:t>Of respondents agree that their workplace is open about mental health.</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Of respondents report that their work is having a negative impact on their </a:t>
                      </a:r>
                      <a:r>
                        <a:rPr lang="en-GB" sz="1800" b="1" kern="1200" dirty="0">
                          <a:solidFill>
                            <a:schemeClr val="tx1"/>
                          </a:solidFill>
                          <a:effectLst/>
                          <a:latin typeface="+mn-lt"/>
                          <a:ea typeface="+mn-ea"/>
                          <a:cs typeface="+mn-cs"/>
                        </a:rPr>
                        <a:t>mental</a:t>
                      </a:r>
                      <a:r>
                        <a:rPr lang="en-GB" sz="1800" kern="1200" dirty="0">
                          <a:solidFill>
                            <a:schemeClr val="tx1"/>
                          </a:solidFill>
                          <a:effectLst/>
                          <a:latin typeface="+mn-lt"/>
                          <a:ea typeface="+mn-ea"/>
                          <a:cs typeface="+mn-cs"/>
                        </a:rPr>
                        <a:t> health.</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GB" sz="180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rtl="0" eaLnBrk="1" fontAlgn="auto" latinLnBrk="0" hangingPunct="1"/>
                      <a:r>
                        <a:rPr lang="en-GB" sz="1800" b="0" i="0" u="none" strike="noStrike" kern="1200" dirty="0">
                          <a:solidFill>
                            <a:schemeClr val="tx1"/>
                          </a:solidFill>
                          <a:effectLst/>
                          <a:latin typeface="+mn-lt"/>
                          <a:ea typeface="+mn-ea"/>
                          <a:cs typeface="+mn-cs"/>
                        </a:rPr>
                        <a:t>Of respondents agree that mental health issues are seen as a sign of weakness in their workplace.</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sp>
        <p:nvSpPr>
          <p:cNvPr id="5" name="Slide Number Placeholder 2">
            <a:extLst>
              <a:ext uri="{FF2B5EF4-FFF2-40B4-BE49-F238E27FC236}">
                <a16:creationId xmlns:a16="http://schemas.microsoft.com/office/drawing/2014/main" id="{D2BF78AA-B640-0132-2CE2-EE40A2EF4459}"/>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800" b="0" i="0" u="none" strike="noStrike" kern="1200" cap="none" spc="0" normalizeH="0" baseline="0" noProof="0" dirty="0">
              <a:ln>
                <a:noFill/>
              </a:ln>
              <a:solidFill>
                <a:srgbClr val="717171"/>
              </a:solidFill>
              <a:effectLst/>
              <a:uLnTx/>
              <a:uFillTx/>
              <a:latin typeface="Arial" panose="020B0604020202020204"/>
              <a:ea typeface="+mn-ea"/>
              <a:cs typeface="+mn-cs"/>
            </a:endParaRPr>
          </a:p>
        </p:txBody>
      </p:sp>
      <p:pic>
        <p:nvPicPr>
          <p:cNvPr id="6" name="Picture 5" descr="A black background with purple text&#10;&#10;Description automatically generated">
            <a:extLst>
              <a:ext uri="{FF2B5EF4-FFF2-40B4-BE49-F238E27FC236}">
                <a16:creationId xmlns:a16="http://schemas.microsoft.com/office/drawing/2014/main" id="{834A3E92-7E80-A60A-E111-129D2EA729E4}"/>
              </a:ext>
            </a:extLst>
          </p:cNvPr>
          <p:cNvPicPr>
            <a:picLocks noChangeAspect="1"/>
          </p:cNvPicPr>
          <p:nvPr/>
        </p:nvPicPr>
        <p:blipFill>
          <a:blip r:embed="rId3"/>
          <a:stretch>
            <a:fillRect/>
          </a:stretch>
        </p:blipFill>
        <p:spPr>
          <a:xfrm>
            <a:off x="359999" y="-85649"/>
            <a:ext cx="2683452" cy="852772"/>
          </a:xfrm>
          <a:prstGeom prst="rect">
            <a:avLst/>
          </a:prstGeom>
        </p:spPr>
      </p:pic>
    </p:spTree>
    <p:extLst>
      <p:ext uri="{BB962C8B-B14F-4D97-AF65-F5344CB8AC3E}">
        <p14:creationId xmlns:p14="http://schemas.microsoft.com/office/powerpoint/2010/main" val="1740298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p:nvPr/>
        </p:nvSpPr>
        <p:spPr>
          <a:xfrm>
            <a:off x="11704953" y="6454954"/>
            <a:ext cx="255570" cy="255570"/>
          </a:xfrm>
          <a:custGeom>
            <a:avLst/>
            <a:gdLst/>
            <a:ahLst/>
            <a:cxnLst/>
            <a:rect l="l" t="t" r="r" b="b"/>
            <a:pathLst>
              <a:path w="421640" h="421640">
                <a:moveTo>
                  <a:pt x="210716" y="0"/>
                </a:moveTo>
                <a:lnTo>
                  <a:pt x="162401" y="5565"/>
                </a:lnTo>
                <a:lnTo>
                  <a:pt x="118049" y="21417"/>
                </a:lnTo>
                <a:lnTo>
                  <a:pt x="78924" y="46292"/>
                </a:lnTo>
                <a:lnTo>
                  <a:pt x="46292" y="78924"/>
                </a:lnTo>
                <a:lnTo>
                  <a:pt x="21417" y="118049"/>
                </a:lnTo>
                <a:lnTo>
                  <a:pt x="5565" y="162401"/>
                </a:lnTo>
                <a:lnTo>
                  <a:pt x="0" y="210716"/>
                </a:lnTo>
                <a:lnTo>
                  <a:pt x="5565" y="259030"/>
                </a:lnTo>
                <a:lnTo>
                  <a:pt x="21417" y="303382"/>
                </a:lnTo>
                <a:lnTo>
                  <a:pt x="46292" y="342507"/>
                </a:lnTo>
                <a:lnTo>
                  <a:pt x="78924" y="375139"/>
                </a:lnTo>
                <a:lnTo>
                  <a:pt x="118049" y="400014"/>
                </a:lnTo>
                <a:lnTo>
                  <a:pt x="162401" y="415866"/>
                </a:lnTo>
                <a:lnTo>
                  <a:pt x="210716" y="421432"/>
                </a:lnTo>
                <a:lnTo>
                  <a:pt x="259030" y="415866"/>
                </a:lnTo>
                <a:lnTo>
                  <a:pt x="303382" y="400014"/>
                </a:lnTo>
                <a:lnTo>
                  <a:pt x="342507" y="375139"/>
                </a:lnTo>
                <a:lnTo>
                  <a:pt x="375139" y="342507"/>
                </a:lnTo>
                <a:lnTo>
                  <a:pt x="400014" y="303382"/>
                </a:lnTo>
                <a:lnTo>
                  <a:pt x="415866" y="259030"/>
                </a:lnTo>
                <a:lnTo>
                  <a:pt x="421432" y="210716"/>
                </a:lnTo>
                <a:lnTo>
                  <a:pt x="415866" y="162401"/>
                </a:lnTo>
                <a:lnTo>
                  <a:pt x="400014" y="118049"/>
                </a:lnTo>
                <a:lnTo>
                  <a:pt x="375139" y="78924"/>
                </a:lnTo>
                <a:lnTo>
                  <a:pt x="342507" y="46292"/>
                </a:lnTo>
                <a:lnTo>
                  <a:pt x="303382" y="21417"/>
                </a:lnTo>
                <a:lnTo>
                  <a:pt x="259030" y="5565"/>
                </a:lnTo>
                <a:lnTo>
                  <a:pt x="210716" y="0"/>
                </a:lnTo>
                <a:close/>
              </a:path>
            </a:pathLst>
          </a:custGeom>
          <a:solidFill>
            <a:srgbClr val="A3A3A4"/>
          </a:solidFill>
        </p:spPr>
        <p:txBody>
          <a:bodyPr wrap="square" lIns="0" tIns="0" rIns="0" bIns="0" rtlCol="0"/>
          <a:lstStyle/>
          <a:p>
            <a:pPr defTabSz="554215"/>
            <a:endParaRPr sz="1091" dirty="0">
              <a:solidFill>
                <a:prstClr val="black"/>
              </a:solidFill>
              <a:latin typeface="Jungka" panose="00000500000000000000" pitchFamily="2" charset="0"/>
            </a:endParaRPr>
          </a:p>
        </p:txBody>
      </p:sp>
      <p:sp>
        <p:nvSpPr>
          <p:cNvPr id="69" name="object 69"/>
          <p:cNvSpPr txBox="1">
            <a:spLocks noGrp="1"/>
          </p:cNvSpPr>
          <p:nvPr>
            <p:ph type="sldNum" sz="quarter" idx="7"/>
          </p:nvPr>
        </p:nvSpPr>
        <p:spPr>
          <a:xfrm>
            <a:off x="11756035" y="6513505"/>
            <a:ext cx="152418" cy="122453"/>
          </a:xfrm>
          <a:prstGeom prst="rect">
            <a:avLst/>
          </a:prstGeom>
        </p:spPr>
        <p:txBody>
          <a:bodyPr vert="horz" wrap="square" lIns="0" tIns="10392" rIns="0" bIns="0" rtlCol="0" anchor="ctr">
            <a:spAutoFit/>
          </a:bodyPr>
          <a:lstStyle/>
          <a:p>
            <a:pPr marL="23094" defTabSz="554215">
              <a:spcBef>
                <a:spcPts val="82"/>
              </a:spcBef>
            </a:pPr>
            <a:fld id="{81D60167-4931-47E6-BA6A-407CBD079E47}" type="slidenum">
              <a:rPr spc="-39" dirty="0">
                <a:solidFill>
                  <a:prstClr val="white"/>
                </a:solidFill>
              </a:rPr>
              <a:pPr marL="23094" defTabSz="554215">
                <a:spcBef>
                  <a:spcPts val="82"/>
                </a:spcBef>
              </a:pPr>
              <a:t>3</a:t>
            </a:fld>
            <a:endParaRPr spc="-39" dirty="0">
              <a:solidFill>
                <a:prstClr val="white"/>
              </a:solidFill>
            </a:endParaRPr>
          </a:p>
        </p:txBody>
      </p:sp>
      <p:sp>
        <p:nvSpPr>
          <p:cNvPr id="2" name="object 33">
            <a:extLst>
              <a:ext uri="{FF2B5EF4-FFF2-40B4-BE49-F238E27FC236}">
                <a16:creationId xmlns:a16="http://schemas.microsoft.com/office/drawing/2014/main" id="{764E84F1-1AF9-C1EF-C3C9-E7EC036F08E6}"/>
              </a:ext>
            </a:extLst>
          </p:cNvPr>
          <p:cNvSpPr txBox="1"/>
          <p:nvPr/>
        </p:nvSpPr>
        <p:spPr>
          <a:xfrm>
            <a:off x="465050" y="1041030"/>
            <a:ext cx="8124869" cy="686332"/>
          </a:xfrm>
          <a:prstGeom prst="rect">
            <a:avLst/>
          </a:prstGeom>
        </p:spPr>
        <p:txBody>
          <a:bodyPr vert="horz" wrap="square" lIns="0" tIns="8468" rIns="0" bIns="0" rtlCol="0">
            <a:spAutoFit/>
          </a:bodyPr>
          <a:lstStyle/>
          <a:p>
            <a:pPr marL="7698" defTabSz="554215">
              <a:spcBef>
                <a:spcPts val="67"/>
              </a:spcBef>
            </a:pPr>
            <a:r>
              <a:rPr lang="en-GB" sz="2243" b="1" dirty="0">
                <a:solidFill>
                  <a:srgbClr val="1D3E7C"/>
                </a:solidFill>
                <a:latin typeface="Jungka" panose="00000500000000000000" pitchFamily="2" charset="0"/>
                <a:cs typeface="Tahoma"/>
              </a:rPr>
              <a:t>Our top 10 take-outs</a:t>
            </a:r>
            <a:endParaRPr sz="2243" dirty="0">
              <a:solidFill>
                <a:srgbClr val="1D3E7C"/>
              </a:solidFill>
              <a:latin typeface="Jungka" panose="00000500000000000000" pitchFamily="2" charset="0"/>
              <a:cs typeface="Tahoma"/>
            </a:endParaRPr>
          </a:p>
          <a:p>
            <a:pPr defTabSz="554215">
              <a:spcBef>
                <a:spcPts val="12"/>
              </a:spcBef>
            </a:pPr>
            <a:endParaRPr sz="970" dirty="0">
              <a:solidFill>
                <a:prstClr val="black"/>
              </a:solidFill>
              <a:latin typeface="Jungka" panose="00000500000000000000" pitchFamily="2" charset="0"/>
              <a:cs typeface="Tahoma"/>
            </a:endParaRPr>
          </a:p>
          <a:p>
            <a:pPr marL="7698" marR="34642" defTabSz="554215">
              <a:lnSpc>
                <a:spcPct val="106400"/>
              </a:lnSpc>
            </a:pPr>
            <a:endParaRPr sz="1212" b="1" dirty="0">
              <a:solidFill>
                <a:srgbClr val="7990B7"/>
              </a:solidFill>
              <a:latin typeface="Jungka" panose="00000500000000000000" pitchFamily="2" charset="0"/>
              <a:cs typeface="Tahoma"/>
            </a:endParaRPr>
          </a:p>
        </p:txBody>
      </p:sp>
      <p:pic>
        <p:nvPicPr>
          <p:cNvPr id="4" name="Picture 3" descr="A person holding a tablet&#10;&#10;Description automatically generated with medium confidence">
            <a:hlinkClick r:id="rId4"/>
            <a:extLst>
              <a:ext uri="{FF2B5EF4-FFF2-40B4-BE49-F238E27FC236}">
                <a16:creationId xmlns:a16="http://schemas.microsoft.com/office/drawing/2014/main" id="{0581533E-BFEC-13FE-F167-8C6BF6FFF149}"/>
              </a:ext>
            </a:extLst>
          </p:cNvPr>
          <p:cNvPicPr>
            <a:picLocks noChangeAspect="1"/>
          </p:cNvPicPr>
          <p:nvPr/>
        </p:nvPicPr>
        <p:blipFill rotWithShape="1">
          <a:blip r:embed="rId5">
            <a:extLst>
              <a:ext uri="{28A0092B-C50C-407E-A947-70E740481C1C}">
                <a14:useLocalDpi xmlns:a14="http://schemas.microsoft.com/office/drawing/2010/main" val="0"/>
              </a:ext>
            </a:extLst>
          </a:blip>
          <a:srcRect b="499"/>
          <a:stretch/>
        </p:blipFill>
        <p:spPr>
          <a:xfrm>
            <a:off x="0" y="1785"/>
            <a:ext cx="12247483" cy="6854430"/>
          </a:xfrm>
          <a:prstGeom prst="rect">
            <a:avLst/>
          </a:prstGeom>
          <a:ln w="6350">
            <a:solidFill>
              <a:schemeClr val="tx1"/>
            </a:solidFill>
          </a:ln>
        </p:spPr>
      </p:pic>
      <p:pic>
        <p:nvPicPr>
          <p:cNvPr id="3078" name="Picture 6" descr="Free Youtube Video illustration and picture">
            <a:extLst>
              <a:ext uri="{FF2B5EF4-FFF2-40B4-BE49-F238E27FC236}">
                <a16:creationId xmlns:a16="http://schemas.microsoft.com/office/drawing/2014/main" id="{70791AEA-C62C-8D86-AECA-71555CC84A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429" y="4075571"/>
            <a:ext cx="646571" cy="451085"/>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The Global DEI Census 2023: Top 10 findings">
            <a:hlinkClick r:id="" action="ppaction://media"/>
            <a:extLst>
              <a:ext uri="{FF2B5EF4-FFF2-40B4-BE49-F238E27FC236}">
                <a16:creationId xmlns:a16="http://schemas.microsoft.com/office/drawing/2014/main" id="{C7F356B3-3C69-9607-CE6C-177E47A01C0C}"/>
              </a:ext>
            </a:extLst>
          </p:cNvPr>
          <p:cNvPicPr>
            <a:picLocks noRot="1" noChangeAspect="1"/>
          </p:cNvPicPr>
          <p:nvPr>
            <a:videoFile r:link="rId1"/>
          </p:nvPr>
        </p:nvPicPr>
        <p:blipFill>
          <a:blip r:embed="rId7"/>
          <a:stretch>
            <a:fillRect/>
          </a:stretch>
        </p:blipFill>
        <p:spPr>
          <a:xfrm>
            <a:off x="165861" y="78471"/>
            <a:ext cx="11860278" cy="6701057"/>
          </a:xfrm>
          <a:prstGeom prst="rect">
            <a:avLst/>
          </a:prstGeom>
        </p:spPr>
      </p:pic>
    </p:spTree>
    <p:extLst>
      <p:ext uri="{BB962C8B-B14F-4D97-AF65-F5344CB8AC3E}">
        <p14:creationId xmlns:p14="http://schemas.microsoft.com/office/powerpoint/2010/main" val="14029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304800" y="677161"/>
            <a:ext cx="11582400" cy="357751"/>
          </a:xfrm>
        </p:spPr>
        <p:txBody>
          <a:bodyPr>
            <a:noAutofit/>
          </a:bodyPr>
          <a:lstStyle/>
          <a:p>
            <a:r>
              <a:rPr lang="en-GB" sz="2800" dirty="0">
                <a:solidFill>
                  <a:srgbClr val="000000"/>
                </a:solidFill>
                <a:latin typeface="+mj-lt"/>
              </a:rPr>
              <a:t>Sexual Orientation </a:t>
            </a:r>
            <a:r>
              <a:rPr lang="en-GB" sz="2800">
                <a:solidFill>
                  <a:srgbClr val="000000"/>
                </a:solidFill>
                <a:latin typeface="+mj-lt"/>
              </a:rPr>
              <a:t>in Republic of Ireland</a:t>
            </a:r>
            <a:endParaRPr lang="en-GB" sz="1800" dirty="0">
              <a:solidFill>
                <a:srgbClr val="000000"/>
              </a:solidFill>
              <a:latin typeface="+mj-lt"/>
            </a:endParaRPr>
          </a:p>
        </p:txBody>
      </p:sp>
      <p:sp>
        <p:nvSpPr>
          <p:cNvPr id="8" name="Slide Number Placeholder 2">
            <a:extLst>
              <a:ext uri="{FF2B5EF4-FFF2-40B4-BE49-F238E27FC236}">
                <a16:creationId xmlns:a16="http://schemas.microsoft.com/office/drawing/2014/main" id="{44F0D84C-25B3-4E77-B9DC-BD1B20C2E0E5}"/>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a:ln>
                <a:noFill/>
              </a:ln>
              <a:solidFill>
                <a:srgbClr val="717171"/>
              </a:solidFill>
              <a:effectLst/>
              <a:uLnTx/>
              <a:uFillTx/>
              <a:latin typeface="Arial" panose="020B0604020202020204"/>
              <a:ea typeface="+mn-ea"/>
              <a:cs typeface="+mn-cs"/>
            </a:endParaRPr>
          </a:p>
        </p:txBody>
      </p:sp>
      <p:graphicFrame>
        <p:nvGraphicFramePr>
          <p:cNvPr id="10" name="TABLE_1">
            <a:extLst>
              <a:ext uri="{FF2B5EF4-FFF2-40B4-BE49-F238E27FC236}">
                <a16:creationId xmlns:a16="http://schemas.microsoft.com/office/drawing/2014/main" id="{EF45F67C-DA1F-4176-8613-932A4A0FB68F}"/>
              </a:ext>
            </a:extLst>
          </p:cNvPr>
          <p:cNvGraphicFramePr>
            <a:graphicFrameLocks noGrp="1"/>
          </p:cNvGraphicFramePr>
          <p:nvPr>
            <p:extLst>
              <p:ext uri="{D42A27DB-BD31-4B8C-83A1-F6EECF244321}">
                <p14:modId xmlns:p14="http://schemas.microsoft.com/office/powerpoint/2010/main" val="244673255"/>
              </p:ext>
            </p:extLst>
          </p:nvPr>
        </p:nvGraphicFramePr>
        <p:xfrm>
          <a:off x="286520" y="1395214"/>
          <a:ext cx="7256307" cy="5011425"/>
        </p:xfrm>
        <a:graphic>
          <a:graphicData uri="http://schemas.openxmlformats.org/drawingml/2006/table">
            <a:tbl>
              <a:tblPr firstRow="1" bandRow="1">
                <a:tableStyleId>{5C22544A-7EE6-4342-B048-85BDC9FD1C3A}</a:tableStyleId>
              </a:tblPr>
              <a:tblGrid>
                <a:gridCol w="3493087">
                  <a:extLst>
                    <a:ext uri="{9D8B030D-6E8A-4147-A177-3AD203B41FA5}">
                      <a16:colId xmlns:a16="http://schemas.microsoft.com/office/drawing/2014/main" val="3683942503"/>
                    </a:ext>
                  </a:extLst>
                </a:gridCol>
                <a:gridCol w="215586">
                  <a:extLst>
                    <a:ext uri="{9D8B030D-6E8A-4147-A177-3AD203B41FA5}">
                      <a16:colId xmlns:a16="http://schemas.microsoft.com/office/drawing/2014/main" val="1604909100"/>
                    </a:ext>
                  </a:extLst>
                </a:gridCol>
                <a:gridCol w="3547634">
                  <a:extLst>
                    <a:ext uri="{9D8B030D-6E8A-4147-A177-3AD203B41FA5}">
                      <a16:colId xmlns:a16="http://schemas.microsoft.com/office/drawing/2014/main" val="1137969684"/>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10</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76</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LGBQ+ respondents have experienced discrimination at their company based on their sexual orientation</a:t>
                      </a:r>
                      <a:r>
                        <a:rPr lang="en-GB">
                          <a:solidFill>
                            <a:schemeClr val="tx1"/>
                          </a:solidFill>
                        </a:rPr>
                        <a:t>. 1% </a:t>
                      </a:r>
                      <a:r>
                        <a:rPr lang="en-GB" dirty="0">
                          <a:solidFill>
                            <a:schemeClr val="tx1"/>
                          </a:solidFill>
                        </a:rPr>
                        <a:t>of all respondents have witnessed discrimination towards others due to their sexual orientation.</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Of LGBQ+ respondents feel like they belong at their company, compared </a:t>
                      </a:r>
                      <a:r>
                        <a:rPr lang="en-GB" sz="1800" kern="1200">
                          <a:solidFill>
                            <a:schemeClr val="tx1"/>
                          </a:solidFill>
                          <a:effectLst/>
                          <a:latin typeface="+mn-lt"/>
                          <a:ea typeface="+mn-ea"/>
                          <a:cs typeface="+mn-cs"/>
                        </a:rPr>
                        <a:t>to 77% </a:t>
                      </a:r>
                      <a:r>
                        <a:rPr lang="en-GB" sz="1800" kern="1200" dirty="0">
                          <a:solidFill>
                            <a:schemeClr val="tx1"/>
                          </a:solidFill>
                          <a:effectLst/>
                          <a:latin typeface="+mn-lt"/>
                          <a:ea typeface="+mn-ea"/>
                          <a:cs typeface="+mn-cs"/>
                        </a:rPr>
                        <a:t>of their heterosexual counterparts.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45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44</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30</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rtl="0" eaLnBrk="1" fontAlgn="auto" latinLnBrk="0" hangingPunct="1"/>
                      <a:r>
                        <a:rPr lang="en-GB" sz="1800" b="0" i="0" u="none" strike="noStrike" kern="1200" dirty="0">
                          <a:solidFill>
                            <a:schemeClr val="tx1"/>
                          </a:solidFill>
                          <a:effectLst/>
                          <a:latin typeface="+mn-lt"/>
                          <a:ea typeface="+mn-ea"/>
                          <a:cs typeface="+mn-cs"/>
                        </a:rPr>
                        <a:t>Of LGBQ+ respondents believe that most colleagues would escalate inappropriate behaviour to senior management or HR compared </a:t>
                      </a:r>
                      <a:r>
                        <a:rPr lang="en-GB" sz="1800" b="0" i="0" u="none" strike="noStrike" kern="1200">
                          <a:solidFill>
                            <a:schemeClr val="tx1"/>
                          </a:solidFill>
                          <a:effectLst/>
                          <a:latin typeface="+mn-lt"/>
                          <a:ea typeface="+mn-ea"/>
                          <a:cs typeface="+mn-cs"/>
                        </a:rPr>
                        <a:t>to 68% </a:t>
                      </a:r>
                      <a:r>
                        <a:rPr lang="en-GB" sz="1800" b="0" i="0" u="none" strike="noStrike" kern="1200" dirty="0">
                          <a:solidFill>
                            <a:schemeClr val="tx1"/>
                          </a:solidFill>
                          <a:effectLst/>
                          <a:latin typeface="+mn-lt"/>
                          <a:ea typeface="+mn-ea"/>
                          <a:cs typeface="+mn-cs"/>
                        </a:rPr>
                        <a:t>of their heterosexual counterparts.</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b="0" i="0" u="none" strike="noStrike" kern="1200" dirty="0">
                          <a:solidFill>
                            <a:schemeClr val="tx1"/>
                          </a:solidFill>
                          <a:effectLst/>
                          <a:latin typeface="+mn-lt"/>
                          <a:ea typeface="+mn-ea"/>
                          <a:cs typeface="+mn-cs"/>
                        </a:rPr>
                        <a:t>LGBQ+ respondents believe they have faced obstacles in their career progression at their company due to who they are, compared </a:t>
                      </a:r>
                      <a:r>
                        <a:rPr lang="en-GB" sz="1800" b="0" i="0" u="none" strike="noStrike" kern="1200">
                          <a:solidFill>
                            <a:schemeClr val="tx1"/>
                          </a:solidFill>
                          <a:effectLst/>
                          <a:latin typeface="+mn-lt"/>
                          <a:ea typeface="+mn-ea"/>
                          <a:cs typeface="+mn-cs"/>
                        </a:rPr>
                        <a:t>to 17% </a:t>
                      </a:r>
                      <a:r>
                        <a:rPr lang="en-GB" sz="1800" b="0" i="0" u="none" strike="noStrike" kern="1200" dirty="0">
                          <a:solidFill>
                            <a:schemeClr val="tx1"/>
                          </a:solidFill>
                          <a:effectLst/>
                          <a:latin typeface="+mn-lt"/>
                          <a:ea typeface="+mn-ea"/>
                          <a:cs typeface="+mn-cs"/>
                        </a:rPr>
                        <a:t>of their heterosexual counterparts.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pic>
        <p:nvPicPr>
          <p:cNvPr id="16" name="Graphic 15">
            <a:extLst>
              <a:ext uri="{FF2B5EF4-FFF2-40B4-BE49-F238E27FC236}">
                <a16:creationId xmlns:a16="http://schemas.microsoft.com/office/drawing/2014/main" id="{9410011E-7888-A1C8-63CF-98F1BE571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374"/>
          <a:stretch/>
        </p:blipFill>
        <p:spPr>
          <a:xfrm>
            <a:off x="7542828" y="-3230244"/>
            <a:ext cx="12605419" cy="11891644"/>
          </a:xfrm>
          <a:prstGeom prst="rect">
            <a:avLst/>
          </a:prstGeom>
        </p:spPr>
      </p:pic>
      <p:pic>
        <p:nvPicPr>
          <p:cNvPr id="2" name="Picture 1" descr="A black background with purple text&#10;&#10;Description automatically generated">
            <a:extLst>
              <a:ext uri="{FF2B5EF4-FFF2-40B4-BE49-F238E27FC236}">
                <a16:creationId xmlns:a16="http://schemas.microsoft.com/office/drawing/2014/main" id="{210DC97E-C084-4844-CAD1-2AEC0A83AEE1}"/>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472737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304799" y="720311"/>
            <a:ext cx="11582400" cy="357751"/>
          </a:xfrm>
        </p:spPr>
        <p:txBody>
          <a:bodyPr>
            <a:noAutofit/>
          </a:bodyPr>
          <a:lstStyle/>
          <a:p>
            <a:r>
              <a:rPr lang="en-GB" sz="2800" dirty="0">
                <a:solidFill>
                  <a:srgbClr val="000000"/>
                </a:solidFill>
                <a:latin typeface="+mj-lt"/>
              </a:rPr>
              <a:t>Religion </a:t>
            </a:r>
            <a:r>
              <a:rPr lang="en-GB" sz="2800">
                <a:solidFill>
                  <a:srgbClr val="000000"/>
                </a:solidFill>
                <a:latin typeface="+mj-lt"/>
              </a:rPr>
              <a:t>in Republic of Ireland</a:t>
            </a:r>
            <a:endParaRPr lang="en-GB" sz="1800" dirty="0">
              <a:solidFill>
                <a:srgbClr val="000000"/>
              </a:solidFill>
              <a:latin typeface="+mj-lt"/>
            </a:endParaRPr>
          </a:p>
        </p:txBody>
      </p:sp>
      <p:sp>
        <p:nvSpPr>
          <p:cNvPr id="8" name="Slide Number Placeholder 2">
            <a:extLst>
              <a:ext uri="{FF2B5EF4-FFF2-40B4-BE49-F238E27FC236}">
                <a16:creationId xmlns:a16="http://schemas.microsoft.com/office/drawing/2014/main" id="{C7D59FEA-02A2-4888-B669-AE79A7BDA223}"/>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srgbClr val="717171"/>
              </a:solidFill>
              <a:effectLst/>
              <a:uLnTx/>
              <a:uFillTx/>
              <a:latin typeface="Arial" panose="020B0604020202020204"/>
              <a:ea typeface="+mn-ea"/>
              <a:cs typeface="+mn-cs"/>
            </a:endParaRPr>
          </a:p>
        </p:txBody>
      </p:sp>
      <p:graphicFrame>
        <p:nvGraphicFramePr>
          <p:cNvPr id="9" name="TABLE_1">
            <a:extLst>
              <a:ext uri="{FF2B5EF4-FFF2-40B4-BE49-F238E27FC236}">
                <a16:creationId xmlns:a16="http://schemas.microsoft.com/office/drawing/2014/main" id="{43212029-539A-465E-9B3B-59DD37DDEAD7}"/>
              </a:ext>
            </a:extLst>
          </p:cNvPr>
          <p:cNvGraphicFramePr>
            <a:graphicFrameLocks noGrp="1"/>
          </p:cNvGraphicFramePr>
          <p:nvPr>
            <p:extLst>
              <p:ext uri="{D42A27DB-BD31-4B8C-83A1-F6EECF244321}">
                <p14:modId xmlns:p14="http://schemas.microsoft.com/office/powerpoint/2010/main" val="1687170951"/>
              </p:ext>
            </p:extLst>
          </p:nvPr>
        </p:nvGraphicFramePr>
        <p:xfrm>
          <a:off x="304798" y="1203763"/>
          <a:ext cx="7569959" cy="5011425"/>
        </p:xfrm>
        <a:graphic>
          <a:graphicData uri="http://schemas.openxmlformats.org/drawingml/2006/table">
            <a:tbl>
              <a:tblPr firstRow="1" bandRow="1">
                <a:tableStyleId>{5C22544A-7EE6-4342-B048-85BDC9FD1C3A}</a:tableStyleId>
              </a:tblPr>
              <a:tblGrid>
                <a:gridCol w="3644075">
                  <a:extLst>
                    <a:ext uri="{9D8B030D-6E8A-4147-A177-3AD203B41FA5}">
                      <a16:colId xmlns:a16="http://schemas.microsoft.com/office/drawing/2014/main" val="3683942503"/>
                    </a:ext>
                  </a:extLst>
                </a:gridCol>
                <a:gridCol w="224905">
                  <a:extLst>
                    <a:ext uri="{9D8B030D-6E8A-4147-A177-3AD203B41FA5}">
                      <a16:colId xmlns:a16="http://schemas.microsoft.com/office/drawing/2014/main" val="1604909100"/>
                    </a:ext>
                  </a:extLst>
                </a:gridCol>
                <a:gridCol w="3700979">
                  <a:extLst>
                    <a:ext uri="{9D8B030D-6E8A-4147-A177-3AD203B41FA5}">
                      <a16:colId xmlns:a16="http://schemas.microsoft.com/office/drawing/2014/main" val="1137969684"/>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6</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82</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Of religious minority respondents have experienced discrimination at their company based on their religious background</a:t>
                      </a:r>
                      <a:r>
                        <a:rPr lang="en-GB">
                          <a:solidFill>
                            <a:schemeClr val="tx1"/>
                          </a:solidFill>
                        </a:rPr>
                        <a:t>. 1% </a:t>
                      </a:r>
                      <a:r>
                        <a:rPr lang="en-GB" dirty="0">
                          <a:solidFill>
                            <a:schemeClr val="tx1"/>
                          </a:solidFill>
                        </a:rPr>
                        <a:t>of all respondents have witnessed discrimination towards others due to their religion.</a:t>
                      </a:r>
                    </a:p>
                  </a:txBody>
                  <a:tcPr>
                    <a:lnL w="12700" cmpd="sng">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Religious minority respondents feel like they belong at their company, compared </a:t>
                      </a:r>
                      <a:r>
                        <a:rPr lang="en-GB" sz="1800" kern="1200">
                          <a:solidFill>
                            <a:schemeClr val="tx1"/>
                          </a:solidFill>
                          <a:effectLst/>
                          <a:latin typeface="+mn-lt"/>
                          <a:ea typeface="+mn-ea"/>
                          <a:cs typeface="+mn-cs"/>
                        </a:rPr>
                        <a:t>to 76% </a:t>
                      </a:r>
                      <a:r>
                        <a:rPr lang="en-GB" sz="1800" kern="1200" dirty="0">
                          <a:solidFill>
                            <a:schemeClr val="tx1"/>
                          </a:solidFill>
                          <a:effectLst/>
                          <a:latin typeface="+mn-lt"/>
                          <a:ea typeface="+mn-ea"/>
                          <a:cs typeface="+mn-cs"/>
                        </a:rPr>
                        <a:t>of their religious majority counterparts.</a:t>
                      </a:r>
                    </a:p>
                  </a:txBody>
                  <a:tcPr>
                    <a:lnL w="12700" cap="flat" cmpd="sng" algn="ctr">
                      <a:no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45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59</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mn-lt"/>
                          <a:ea typeface="+mn-ea"/>
                          <a:cs typeface="+mn-cs"/>
                        </a:rPr>
                        <a:t>24</a:t>
                      </a:r>
                      <a:r>
                        <a:rPr kumimoji="0" lang="en-GB" sz="2400" b="1" i="0" u="none" strike="noStrike" kern="1200" cap="none" spc="0" normalizeH="0" baseline="30000" noProof="0">
                          <a:ln>
                            <a:noFill/>
                          </a:ln>
                          <a:solidFill>
                            <a:srgbClr val="000000"/>
                          </a:solidFill>
                          <a:effectLst/>
                          <a:uLnTx/>
                          <a:uFillTx/>
                          <a:latin typeface="+mn-lt"/>
                          <a:ea typeface="+mn-ea"/>
                          <a:cs typeface="+mn-cs"/>
                        </a:rPr>
                        <a:t>%</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rtl="0" eaLnBrk="1" fontAlgn="auto" latinLnBrk="0" hangingPunct="1"/>
                      <a:r>
                        <a:rPr lang="en-GB" sz="1800" b="0" i="0" u="none" strike="noStrike" kern="1200" dirty="0">
                          <a:solidFill>
                            <a:schemeClr val="tx1"/>
                          </a:solidFill>
                          <a:effectLst/>
                          <a:latin typeface="+mn-lt"/>
                          <a:ea typeface="+mn-ea"/>
                          <a:cs typeface="+mn-cs"/>
                        </a:rPr>
                        <a:t>Of religious minority respondents believe that most colleagues would escalate inappropriate behaviour to senior management or HR, compared </a:t>
                      </a:r>
                      <a:r>
                        <a:rPr lang="en-GB" sz="1800" b="0" i="0" u="none" strike="noStrike" kern="1200">
                          <a:solidFill>
                            <a:schemeClr val="tx1"/>
                          </a:solidFill>
                          <a:effectLst/>
                          <a:latin typeface="+mn-lt"/>
                          <a:ea typeface="+mn-ea"/>
                          <a:cs typeface="+mn-cs"/>
                        </a:rPr>
                        <a:t>to 64% </a:t>
                      </a:r>
                      <a:r>
                        <a:rPr lang="en-GB" sz="1800" b="0" i="0" u="none" strike="noStrike" kern="1200" dirty="0">
                          <a:solidFill>
                            <a:schemeClr val="tx1"/>
                          </a:solidFill>
                          <a:effectLst/>
                          <a:latin typeface="+mn-lt"/>
                          <a:ea typeface="+mn-ea"/>
                          <a:cs typeface="+mn-cs"/>
                        </a:rPr>
                        <a:t>of their religious majority counterparts.</a:t>
                      </a:r>
                    </a:p>
                  </a:txBody>
                  <a:tcPr>
                    <a:lnL w="12700" cmpd="sng">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b="0" i="0" u="none" strike="noStrike" kern="1200" dirty="0">
                          <a:solidFill>
                            <a:schemeClr val="tx1"/>
                          </a:solidFill>
                          <a:effectLst/>
                          <a:latin typeface="+mn-lt"/>
                          <a:ea typeface="+mn-ea"/>
                          <a:cs typeface="+mn-cs"/>
                        </a:rPr>
                        <a:t>Religious minority respondents believe they have faced obstacles in their career progression at their company due to who they are, compared </a:t>
                      </a:r>
                      <a:r>
                        <a:rPr lang="en-GB" sz="1800" b="0" i="0" u="none" strike="noStrike" kern="1200">
                          <a:solidFill>
                            <a:schemeClr val="tx1"/>
                          </a:solidFill>
                          <a:effectLst/>
                          <a:latin typeface="+mn-lt"/>
                          <a:ea typeface="+mn-ea"/>
                          <a:cs typeface="+mn-cs"/>
                        </a:rPr>
                        <a:t>to 19% </a:t>
                      </a:r>
                      <a:r>
                        <a:rPr lang="en-GB" sz="1800" b="0" i="0" u="none" strike="noStrike" kern="1200" dirty="0">
                          <a:solidFill>
                            <a:schemeClr val="tx1"/>
                          </a:solidFill>
                          <a:effectLst/>
                          <a:latin typeface="+mn-lt"/>
                          <a:ea typeface="+mn-ea"/>
                          <a:cs typeface="+mn-cs"/>
                        </a:rPr>
                        <a:t>of their religious majority counterparts.</a:t>
                      </a:r>
                    </a:p>
                  </a:txBody>
                  <a:tcPr>
                    <a:lnL w="12700" cap="flat" cmpd="sng" algn="ctr">
                      <a:no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pic>
        <p:nvPicPr>
          <p:cNvPr id="14" name="Graphic 13">
            <a:extLst>
              <a:ext uri="{FF2B5EF4-FFF2-40B4-BE49-F238E27FC236}">
                <a16:creationId xmlns:a16="http://schemas.microsoft.com/office/drawing/2014/main" id="{D8537C52-84B5-4A75-07B2-E5363558524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020"/>
          <a:stretch/>
        </p:blipFill>
        <p:spPr>
          <a:xfrm>
            <a:off x="7556569" y="-5639562"/>
            <a:ext cx="25712776" cy="24522436"/>
          </a:xfrm>
          <a:prstGeom prst="rect">
            <a:avLst/>
          </a:prstGeom>
        </p:spPr>
      </p:pic>
      <p:pic>
        <p:nvPicPr>
          <p:cNvPr id="2" name="Picture 1" descr="A black background with purple text&#10;&#10;Description automatically generated">
            <a:extLst>
              <a:ext uri="{FF2B5EF4-FFF2-40B4-BE49-F238E27FC236}">
                <a16:creationId xmlns:a16="http://schemas.microsoft.com/office/drawing/2014/main" id="{745C7A0C-7761-3A38-B99A-FE6D17FD1645}"/>
              </a:ext>
            </a:extLst>
          </p:cNvPr>
          <p:cNvPicPr>
            <a:picLocks noChangeAspect="1"/>
          </p:cNvPicPr>
          <p:nvPr/>
        </p:nvPicPr>
        <p:blipFill>
          <a:blip r:embed="rId5"/>
          <a:stretch>
            <a:fillRect/>
          </a:stretch>
        </p:blipFill>
        <p:spPr>
          <a:xfrm>
            <a:off x="359999" y="-85649"/>
            <a:ext cx="2683452" cy="852772"/>
          </a:xfrm>
          <a:prstGeom prst="rect">
            <a:avLst/>
          </a:prstGeom>
        </p:spPr>
      </p:pic>
    </p:spTree>
    <p:extLst>
      <p:ext uri="{BB962C8B-B14F-4D97-AF65-F5344CB8AC3E}">
        <p14:creationId xmlns:p14="http://schemas.microsoft.com/office/powerpoint/2010/main" val="1266544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BD0D593-53F8-46E7-B2A0-6EDDD6FC25A1}"/>
              </a:ext>
            </a:extLst>
          </p:cNvPr>
          <p:cNvSpPr>
            <a:spLocks noGrp="1"/>
          </p:cNvSpPr>
          <p:nvPr>
            <p:ph type="title"/>
          </p:nvPr>
        </p:nvSpPr>
        <p:spPr>
          <a:xfrm>
            <a:off x="304799" y="756511"/>
            <a:ext cx="7028678" cy="357751"/>
          </a:xfrm>
        </p:spPr>
        <p:txBody>
          <a:bodyPr>
            <a:noAutofit/>
          </a:bodyPr>
          <a:lstStyle/>
          <a:p>
            <a:r>
              <a:rPr lang="en-GB" sz="2800" dirty="0">
                <a:solidFill>
                  <a:srgbClr val="000000"/>
                </a:solidFill>
                <a:latin typeface="+mj-lt"/>
              </a:rPr>
              <a:t>Republic of Ireland Headlines</a:t>
            </a:r>
            <a:endParaRPr lang="en-GB" sz="1800" dirty="0">
              <a:solidFill>
                <a:srgbClr val="000000"/>
              </a:solidFill>
              <a:latin typeface="+mj-lt"/>
            </a:endParaRPr>
          </a:p>
        </p:txBody>
      </p:sp>
      <p:graphicFrame>
        <p:nvGraphicFramePr>
          <p:cNvPr id="5" name="Table 4">
            <a:extLst>
              <a:ext uri="{FF2B5EF4-FFF2-40B4-BE49-F238E27FC236}">
                <a16:creationId xmlns:a16="http://schemas.microsoft.com/office/drawing/2014/main" id="{6B9CC037-BFCA-4445-A06D-8F11597289BF}"/>
              </a:ext>
            </a:extLst>
          </p:cNvPr>
          <p:cNvGraphicFramePr>
            <a:graphicFrameLocks noGrp="1"/>
          </p:cNvGraphicFramePr>
          <p:nvPr>
            <p:extLst>
              <p:ext uri="{D42A27DB-BD31-4B8C-83A1-F6EECF244321}">
                <p14:modId xmlns:p14="http://schemas.microsoft.com/office/powerpoint/2010/main" val="3758321498"/>
              </p:ext>
            </p:extLst>
          </p:nvPr>
        </p:nvGraphicFramePr>
        <p:xfrm>
          <a:off x="304798" y="1665571"/>
          <a:ext cx="9944102" cy="4312528"/>
        </p:xfrm>
        <a:graphic>
          <a:graphicData uri="http://schemas.openxmlformats.org/drawingml/2006/table">
            <a:tbl>
              <a:tblPr firstRow="1" bandRow="1">
                <a:tableStyleId>{5C22544A-7EE6-4342-B048-85BDC9FD1C3A}</a:tableStyleId>
              </a:tblPr>
              <a:tblGrid>
                <a:gridCol w="4786955">
                  <a:extLst>
                    <a:ext uri="{9D8B030D-6E8A-4147-A177-3AD203B41FA5}">
                      <a16:colId xmlns:a16="http://schemas.microsoft.com/office/drawing/2014/main" val="3683942503"/>
                    </a:ext>
                  </a:extLst>
                </a:gridCol>
                <a:gridCol w="295441">
                  <a:extLst>
                    <a:ext uri="{9D8B030D-6E8A-4147-A177-3AD203B41FA5}">
                      <a16:colId xmlns:a16="http://schemas.microsoft.com/office/drawing/2014/main" val="1604909100"/>
                    </a:ext>
                  </a:extLst>
                </a:gridCol>
                <a:gridCol w="4861706">
                  <a:extLst>
                    <a:ext uri="{9D8B030D-6E8A-4147-A177-3AD203B41FA5}">
                      <a16:colId xmlns:a16="http://schemas.microsoft.com/office/drawing/2014/main" val="1137969684"/>
                    </a:ext>
                  </a:extLst>
                </a:gridCol>
              </a:tblGrid>
              <a:tr h="617240">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mn-lt"/>
                          <a:ea typeface="+mn-ea"/>
                          <a:cs typeface="+mn-cs"/>
                        </a:rPr>
                        <a:t>Experiences of discrimination</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80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mn-lt"/>
                          <a:ea typeface="+mn-ea"/>
                          <a:cs typeface="+mn-cs"/>
                        </a:rPr>
                        <a:t>Sense of belonging</a:t>
                      </a:r>
                      <a:endParaRPr kumimoji="0" lang="en-GB" sz="2400" b="1" i="0" u="none" strike="noStrike" kern="1200" cap="none" spc="0" normalizeH="0" baseline="3000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856656"/>
                  </a:ext>
                </a:extLst>
              </a:tr>
              <a:tr h="1587103">
                <a:tc>
                  <a:txBody>
                    <a:bodyPr/>
                    <a:lstStyle/>
                    <a:p>
                      <a:pPr marL="0" marR="0" lvl="0" indent="0" algn="l" rtl="0" eaLnBrk="1" fontAlgn="auto" latinLnBrk="0" hangingPunct="1">
                        <a:lnSpc>
                          <a:spcPct val="100000"/>
                        </a:lnSpc>
                        <a:spcBef>
                          <a:spcPts val="0"/>
                        </a:spcBef>
                        <a:spcAft>
                          <a:spcPts val="0"/>
                        </a:spcAft>
                        <a:buClrTx/>
                        <a:buSzTx/>
                        <a:buFontTx/>
                        <a:buNone/>
                      </a:pPr>
                      <a:r>
                        <a:rPr lang="en-GB" dirty="0">
                          <a:solidFill>
                            <a:schemeClr val="tx1"/>
                          </a:solidFill>
                        </a:rPr>
                        <a:t>Experiences of discrimination is generally low amongst respondents, with disabled respondents reporting the highest levels of discrimination (13%)</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Sense of belonging is lower for minority respondents across all protected characteristics with the exception of religious minorities.</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058732"/>
                  </a:ext>
                </a:extLst>
              </a:tr>
              <a:tr h="645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mn-lt"/>
                          <a:ea typeface="+mn-ea"/>
                          <a:cs typeface="+mn-cs"/>
                        </a:rPr>
                        <a:t>Escalation</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mn-lt"/>
                          <a:ea typeface="+mn-ea"/>
                          <a:cs typeface="+mn-cs"/>
                        </a:rPr>
                        <a:t>Career obstacles</a:t>
                      </a:r>
                      <a:endParaRPr kumimoji="0" lang="en-US" sz="2400" b="1"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527349"/>
                  </a:ext>
                </a:extLst>
              </a:tr>
              <a:tr h="1289521">
                <a:tc>
                  <a:txBody>
                    <a:bodyPr/>
                    <a:lstStyle/>
                    <a:p>
                      <a:pPr rtl="0" eaLnBrk="1" fontAlgn="auto" latinLnBrk="0" hangingPunct="1"/>
                      <a:r>
                        <a:rPr lang="en-GB" sz="1800" b="0" i="0" u="none" strike="noStrike" kern="1200" dirty="0">
                          <a:solidFill>
                            <a:schemeClr val="tx1"/>
                          </a:solidFill>
                          <a:effectLst/>
                          <a:latin typeface="+mn-lt"/>
                          <a:ea typeface="+mn-ea"/>
                          <a:cs typeface="+mn-cs"/>
                        </a:rPr>
                        <a:t>Minority respondents were less likely to believe that inappropriate behaviour would be escalated to senior leadership and HR, for example only 44% of LGBQ+ respondents agreed with this statement.</a:t>
                      </a:r>
                    </a:p>
                  </a:txBody>
                  <a:tcPr>
                    <a:lnL w="12700" cmpd="sng">
                      <a:noFill/>
                    </a:lnL>
                    <a:lnR w="12700" cap="flat" cmpd="sng" algn="ctr">
                      <a:no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3634" rtl="0" eaLnBrk="1" fontAlgn="auto" latinLnBrk="0" hangingPunct="1">
                        <a:lnSpc>
                          <a:spcPct val="100000"/>
                        </a:lnSpc>
                        <a:spcBef>
                          <a:spcPts val="0"/>
                        </a:spcBef>
                        <a:spcAft>
                          <a:spcPts val="0"/>
                        </a:spcAft>
                        <a:buClrTx/>
                        <a:buSzTx/>
                        <a:buFontTx/>
                        <a:buNone/>
                        <a:tabLst/>
                        <a:defRPr/>
                      </a:pPr>
                      <a:r>
                        <a:rPr lang="en-GB" sz="1800" b="0" i="0" u="none" strike="noStrike" kern="1200" dirty="0">
                          <a:solidFill>
                            <a:schemeClr val="tx1"/>
                          </a:solidFill>
                          <a:effectLst/>
                          <a:latin typeface="+mn-lt"/>
                          <a:ea typeface="+mn-ea"/>
                          <a:cs typeface="+mn-cs"/>
                        </a:rPr>
                        <a:t>Most minority respondents reported facing obstacles in their career because of who they are, with disabled respondents (32%) most impacted</a:t>
                      </a:r>
                    </a:p>
                  </a:txBody>
                  <a:tcPr>
                    <a:lnL w="12700" cap="flat" cmpd="sng" algn="ctr">
                      <a:noFill/>
                      <a:prstDash val="solid"/>
                      <a:round/>
                      <a:headEnd type="none" w="med" len="med"/>
                      <a:tailEnd type="none" w="med" len="med"/>
                    </a:lnL>
                    <a:lnR w="12700" cmpd="sng">
                      <a:noFill/>
                    </a:lnR>
                    <a:lnT w="12700" cap="flat" cmpd="sng" algn="ctr">
                      <a:solidFill>
                        <a:schemeClr val="tx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27607"/>
                  </a:ext>
                </a:extLst>
              </a:tr>
            </a:tbl>
          </a:graphicData>
        </a:graphic>
      </p:graphicFrame>
      <p:sp>
        <p:nvSpPr>
          <p:cNvPr id="6" name="Slide Number Placeholder 2">
            <a:extLst>
              <a:ext uri="{FF2B5EF4-FFF2-40B4-BE49-F238E27FC236}">
                <a16:creationId xmlns:a16="http://schemas.microsoft.com/office/drawing/2014/main" id="{258179D5-9339-4463-9E58-6F5AC14464EA}"/>
              </a:ext>
            </a:extLst>
          </p:cNvPr>
          <p:cNvSpPr txBox="1">
            <a:spLocks/>
          </p:cNvSpPr>
          <p:nvPr/>
        </p:nvSpPr>
        <p:spPr>
          <a:xfrm>
            <a:off x="11707019" y="263088"/>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50" b="0" i="0" u="none" strike="noStrike" kern="1200" cap="none" spc="0" normalizeH="0" baseline="0" noProof="0" smtClean="0">
                <a:ln>
                  <a:noFill/>
                </a:ln>
                <a:solidFill>
                  <a:srgbClr val="7171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srgbClr val="717171"/>
              </a:solidFill>
              <a:effectLst/>
              <a:uLnTx/>
              <a:uFillTx/>
              <a:latin typeface="Arial" panose="020B0604020202020204"/>
              <a:ea typeface="+mn-ea"/>
              <a:cs typeface="+mn-cs"/>
            </a:endParaRPr>
          </a:p>
        </p:txBody>
      </p:sp>
      <p:pic>
        <p:nvPicPr>
          <p:cNvPr id="2" name="Picture 1" descr="A black background with purple text&#10;&#10;Description automatically generated">
            <a:extLst>
              <a:ext uri="{FF2B5EF4-FFF2-40B4-BE49-F238E27FC236}">
                <a16:creationId xmlns:a16="http://schemas.microsoft.com/office/drawing/2014/main" id="{28FF5604-E0BB-2371-30B9-A5CCAD22323A}"/>
              </a:ext>
            </a:extLst>
          </p:cNvPr>
          <p:cNvPicPr>
            <a:picLocks noChangeAspect="1"/>
          </p:cNvPicPr>
          <p:nvPr/>
        </p:nvPicPr>
        <p:blipFill>
          <a:blip r:embed="rId3"/>
          <a:stretch>
            <a:fillRect/>
          </a:stretch>
        </p:blipFill>
        <p:spPr>
          <a:xfrm>
            <a:off x="359999" y="-85649"/>
            <a:ext cx="2683452" cy="852772"/>
          </a:xfrm>
          <a:prstGeom prst="rect">
            <a:avLst/>
          </a:prstGeom>
        </p:spPr>
      </p:pic>
    </p:spTree>
    <p:extLst>
      <p:ext uri="{BB962C8B-B14F-4D97-AF65-F5344CB8AC3E}">
        <p14:creationId xmlns:p14="http://schemas.microsoft.com/office/powerpoint/2010/main" val="118545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8F8E7-01B7-4D77-935F-5FA50DD2CB37}"/>
              </a:ext>
            </a:extLst>
          </p:cNvPr>
          <p:cNvSpPr>
            <a:spLocks noGrp="1"/>
          </p:cNvSpPr>
          <p:nvPr>
            <p:ph type="body" sz="quarter" idx="13"/>
          </p:nvPr>
        </p:nvSpPr>
        <p:spPr>
          <a:xfrm>
            <a:off x="5301576" y="1232829"/>
            <a:ext cx="11466511" cy="4427813"/>
          </a:xfrm>
        </p:spPr>
        <p:txBody>
          <a:bodyPr vert="horz" lIns="0" tIns="0" rIns="0" bIns="0" rtlCol="0" anchor="t">
            <a:noAutofit/>
          </a:bodyPr>
          <a:lstStyle/>
          <a:p>
            <a:pPr>
              <a:spcBef>
                <a:spcPts val="0"/>
              </a:spcBef>
            </a:pPr>
            <a:r>
              <a:rPr lang="en-US" b="1" dirty="0">
                <a:solidFill>
                  <a:srgbClr val="000000"/>
                </a:solidFill>
                <a:ea typeface="+mn-lt"/>
                <a:cs typeface="+mn-lt"/>
              </a:rPr>
              <a:t>Inclusion Headlines</a:t>
            </a:r>
            <a:endParaRPr lang="en-US" sz="1400" dirty="0">
              <a:solidFill>
                <a:srgbClr val="000000"/>
              </a:solidFill>
              <a:ea typeface="+mn-lt"/>
              <a:cs typeface="+mn-lt"/>
            </a:endParaRPr>
          </a:p>
        </p:txBody>
      </p:sp>
      <p:sp>
        <p:nvSpPr>
          <p:cNvPr id="6" name="Title 5">
            <a:extLst>
              <a:ext uri="{FF2B5EF4-FFF2-40B4-BE49-F238E27FC236}">
                <a16:creationId xmlns:a16="http://schemas.microsoft.com/office/drawing/2014/main" id="{4C170126-532A-4210-AB7E-332818A343DD}"/>
              </a:ext>
            </a:extLst>
          </p:cNvPr>
          <p:cNvSpPr>
            <a:spLocks noGrp="1"/>
          </p:cNvSpPr>
          <p:nvPr>
            <p:ph type="title"/>
          </p:nvPr>
        </p:nvSpPr>
        <p:spPr>
          <a:xfrm>
            <a:off x="359999" y="661189"/>
            <a:ext cx="11466999" cy="353431"/>
          </a:xfrm>
        </p:spPr>
        <p:txBody>
          <a:bodyPr/>
          <a:lstStyle/>
          <a:p>
            <a:r>
              <a:rPr lang="en-US" sz="2000" dirty="0">
                <a:solidFill>
                  <a:srgbClr val="000000"/>
                </a:solidFill>
                <a:cs typeface="Arial"/>
              </a:rPr>
              <a:t>Headlines</a:t>
            </a:r>
          </a:p>
        </p:txBody>
      </p:sp>
      <p:sp>
        <p:nvSpPr>
          <p:cNvPr id="5" name="Slide Number Placeholder 4">
            <a:extLst>
              <a:ext uri="{FF2B5EF4-FFF2-40B4-BE49-F238E27FC236}">
                <a16:creationId xmlns:a16="http://schemas.microsoft.com/office/drawing/2014/main" id="{5739A673-E199-AB2F-B828-891A0AF557C6}"/>
              </a:ext>
            </a:extLst>
          </p:cNvPr>
          <p:cNvSpPr>
            <a:spLocks noGrp="1"/>
          </p:cNvSpPr>
          <p:nvPr>
            <p:ph type="sldNum" sz="quarter" idx="11"/>
          </p:nvPr>
        </p:nvSpPr>
        <p:spPr/>
        <p:txBody>
          <a:bodyPr/>
          <a:lstStyle/>
          <a:p>
            <a:fld id="{4034BEE3-566C-4068-A777-C3A4762E861B}" type="slidenum">
              <a:rPr lang="en-GB" smtClean="0"/>
              <a:pPr/>
              <a:t>33</a:t>
            </a:fld>
            <a:endParaRPr lang="en-GB" dirty="0"/>
          </a:p>
        </p:txBody>
      </p:sp>
      <p:pic>
        <p:nvPicPr>
          <p:cNvPr id="2" name="Graphic 1">
            <a:extLst>
              <a:ext uri="{FF2B5EF4-FFF2-40B4-BE49-F238E27FC236}">
                <a16:creationId xmlns:a16="http://schemas.microsoft.com/office/drawing/2014/main" id="{811C0DE8-D464-E61A-74E4-154921266F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374"/>
          <a:stretch/>
        </p:blipFill>
        <p:spPr>
          <a:xfrm>
            <a:off x="1157168" y="263027"/>
            <a:ext cx="3655635" cy="3448637"/>
          </a:xfrm>
          <a:prstGeom prst="rect">
            <a:avLst/>
          </a:prstGeom>
        </p:spPr>
      </p:pic>
      <p:sp>
        <p:nvSpPr>
          <p:cNvPr id="4" name="Text Placeholder 2">
            <a:extLst>
              <a:ext uri="{FF2B5EF4-FFF2-40B4-BE49-F238E27FC236}">
                <a16:creationId xmlns:a16="http://schemas.microsoft.com/office/drawing/2014/main" id="{8359F2C7-2673-6DC1-B2B5-D0641A39A86B}"/>
              </a:ext>
            </a:extLst>
          </p:cNvPr>
          <p:cNvSpPr txBox="1">
            <a:spLocks/>
          </p:cNvSpPr>
          <p:nvPr/>
        </p:nvSpPr>
        <p:spPr>
          <a:xfrm>
            <a:off x="638657" y="1197358"/>
            <a:ext cx="11466511" cy="44278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solidFill>
                  <a:srgbClr val="000000"/>
                </a:solidFill>
                <a:ea typeface="+mn-lt"/>
                <a:cs typeface="+mn-lt"/>
              </a:rPr>
              <a:t>Diversity Headlines</a:t>
            </a:r>
            <a:endParaRPr lang="en-US" sz="1400" dirty="0">
              <a:solidFill>
                <a:srgbClr val="000000"/>
              </a:solidFill>
              <a:ea typeface="+mn-lt"/>
              <a:cs typeface="+mn-lt"/>
            </a:endParaRPr>
          </a:p>
        </p:txBody>
      </p:sp>
      <p:pic>
        <p:nvPicPr>
          <p:cNvPr id="8" name="Picture 7">
            <a:extLst>
              <a:ext uri="{FF2B5EF4-FFF2-40B4-BE49-F238E27FC236}">
                <a16:creationId xmlns:a16="http://schemas.microsoft.com/office/drawing/2014/main" id="{9B162C94-2C71-CB70-E625-2FCED1D8E46D}"/>
              </a:ext>
            </a:extLst>
          </p:cNvPr>
          <p:cNvPicPr>
            <a:picLocks noChangeAspect="1"/>
          </p:cNvPicPr>
          <p:nvPr/>
        </p:nvPicPr>
        <p:blipFill>
          <a:blip r:embed="rId5"/>
          <a:stretch>
            <a:fillRect/>
          </a:stretch>
        </p:blipFill>
        <p:spPr>
          <a:xfrm>
            <a:off x="-373495" y="5923737"/>
            <a:ext cx="12933985" cy="2977133"/>
          </a:xfrm>
          <a:prstGeom prst="rect">
            <a:avLst/>
          </a:prstGeom>
        </p:spPr>
      </p:pic>
      <p:pic>
        <p:nvPicPr>
          <p:cNvPr id="9" name="Graphic 8">
            <a:extLst>
              <a:ext uri="{FF2B5EF4-FFF2-40B4-BE49-F238E27FC236}">
                <a16:creationId xmlns:a16="http://schemas.microsoft.com/office/drawing/2014/main" id="{710A2465-47A0-3773-553E-0E2E178620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0884" y="1987345"/>
            <a:ext cx="8294729" cy="4665785"/>
          </a:xfrm>
          <a:prstGeom prst="rect">
            <a:avLst/>
          </a:prstGeom>
        </p:spPr>
      </p:pic>
      <p:cxnSp>
        <p:nvCxnSpPr>
          <p:cNvPr id="11" name="Straight Arrow Connector 10">
            <a:extLst>
              <a:ext uri="{FF2B5EF4-FFF2-40B4-BE49-F238E27FC236}">
                <a16:creationId xmlns:a16="http://schemas.microsoft.com/office/drawing/2014/main" id="{F8D569F6-A0F8-8DC8-E88F-EB59B1EE30F8}"/>
              </a:ext>
            </a:extLst>
          </p:cNvPr>
          <p:cNvCxnSpPr/>
          <p:nvPr/>
        </p:nvCxnSpPr>
        <p:spPr>
          <a:xfrm>
            <a:off x="1617784" y="3842788"/>
            <a:ext cx="0" cy="125675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0A19FD9B-36CF-E789-3F37-351DECF2022E}"/>
              </a:ext>
            </a:extLst>
          </p:cNvPr>
          <p:cNvSpPr txBox="1">
            <a:spLocks/>
          </p:cNvSpPr>
          <p:nvPr/>
        </p:nvSpPr>
        <p:spPr>
          <a:xfrm>
            <a:off x="2272843" y="4201251"/>
            <a:ext cx="11466511" cy="44278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solidFill>
                  <a:srgbClr val="000000"/>
                </a:solidFill>
                <a:ea typeface="+mn-lt"/>
                <a:cs typeface="+mn-lt"/>
              </a:rPr>
              <a:t>Senior levels</a:t>
            </a:r>
          </a:p>
          <a:p>
            <a:pPr>
              <a:spcBef>
                <a:spcPts val="0"/>
              </a:spcBef>
            </a:pPr>
            <a:endParaRPr lang="en-US" sz="1400" b="1" dirty="0">
              <a:solidFill>
                <a:srgbClr val="000000"/>
              </a:solidFill>
              <a:ea typeface="+mn-lt"/>
              <a:cs typeface="+mn-lt"/>
            </a:endParaRPr>
          </a:p>
          <a:p>
            <a:pPr>
              <a:spcBef>
                <a:spcPts val="0"/>
              </a:spcBef>
            </a:pPr>
            <a:r>
              <a:rPr lang="en-US" b="1" dirty="0">
                <a:solidFill>
                  <a:srgbClr val="000000"/>
                </a:solidFill>
                <a:ea typeface="+mn-lt"/>
                <a:cs typeface="+mn-lt"/>
              </a:rPr>
              <a:t>Pay gap disparity</a:t>
            </a:r>
            <a:endParaRPr lang="en-US" dirty="0">
              <a:solidFill>
                <a:srgbClr val="000000"/>
              </a:solidFill>
              <a:ea typeface="+mn-lt"/>
              <a:cs typeface="+mn-lt"/>
            </a:endParaRPr>
          </a:p>
        </p:txBody>
      </p:sp>
      <p:pic>
        <p:nvPicPr>
          <p:cNvPr id="18" name="Graphic 17" descr="Badge Tick1 outline">
            <a:extLst>
              <a:ext uri="{FF2B5EF4-FFF2-40B4-BE49-F238E27FC236}">
                <a16:creationId xmlns:a16="http://schemas.microsoft.com/office/drawing/2014/main" id="{4EB09D68-8B40-111F-CA6C-CF7A0C1501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93348" y="1719778"/>
            <a:ext cx="796673" cy="796673"/>
          </a:xfrm>
          <a:prstGeom prst="rect">
            <a:avLst/>
          </a:prstGeom>
        </p:spPr>
      </p:pic>
      <p:sp>
        <p:nvSpPr>
          <p:cNvPr id="19" name="Text Placeholder 2">
            <a:extLst>
              <a:ext uri="{FF2B5EF4-FFF2-40B4-BE49-F238E27FC236}">
                <a16:creationId xmlns:a16="http://schemas.microsoft.com/office/drawing/2014/main" id="{4DA3F76D-BD55-272F-B4E5-0CBC606D27C6}"/>
              </a:ext>
            </a:extLst>
          </p:cNvPr>
          <p:cNvSpPr txBox="1">
            <a:spLocks/>
          </p:cNvSpPr>
          <p:nvPr/>
        </p:nvSpPr>
        <p:spPr>
          <a:xfrm>
            <a:off x="6502207" y="1412782"/>
            <a:ext cx="11466511" cy="44278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Arial,Sans-Serif"/>
              <a:buChar char="•"/>
            </a:pPr>
            <a:endParaRPr lang="en-US" dirty="0">
              <a:solidFill>
                <a:srgbClr val="FF0000"/>
              </a:solidFill>
              <a:ea typeface="+mn-lt"/>
              <a:cs typeface="+mn-lt"/>
            </a:endParaRPr>
          </a:p>
          <a:p>
            <a:pPr marL="285750" indent="-285750">
              <a:spcBef>
                <a:spcPts val="0"/>
              </a:spcBef>
              <a:buFont typeface="Arial" panose="020B0604020202020204" pitchFamily="34" charset="0"/>
              <a:buChar char="•"/>
            </a:pPr>
            <a:r>
              <a:rPr lang="en-US" dirty="0">
                <a:solidFill>
                  <a:srgbClr val="000000"/>
                </a:solidFill>
                <a:ea typeface="+mn-lt"/>
                <a:cs typeface="+mn-lt"/>
              </a:rPr>
              <a:t>Global 68% vs Ireland 63%</a:t>
            </a:r>
          </a:p>
          <a:p>
            <a:pPr marL="285750" indent="-285750">
              <a:spcBef>
                <a:spcPts val="0"/>
              </a:spcBef>
              <a:buFont typeface="Arial" panose="020B0604020202020204" pitchFamily="34" charset="0"/>
              <a:buChar char="•"/>
            </a:pPr>
            <a:r>
              <a:rPr lang="en-US" dirty="0">
                <a:solidFill>
                  <a:srgbClr val="000000"/>
                </a:solidFill>
                <a:ea typeface="+mn-lt"/>
                <a:cs typeface="+mn-lt"/>
              </a:rPr>
              <a:t>Increased by 6 ppts since the last DEI census in 2021 (62%). </a:t>
            </a:r>
          </a:p>
          <a:p>
            <a:pPr marL="285750" indent="-285750">
              <a:spcBef>
                <a:spcPts val="0"/>
              </a:spcBef>
              <a:buFont typeface="Arial" panose="020B0604020202020204" pitchFamily="34" charset="0"/>
              <a:buChar char="•"/>
            </a:pPr>
            <a:r>
              <a:rPr lang="en-US" dirty="0">
                <a:solidFill>
                  <a:srgbClr val="000000"/>
                </a:solidFill>
                <a:ea typeface="+mn-lt"/>
                <a:cs typeface="+mn-lt"/>
              </a:rPr>
              <a:t>85% </a:t>
            </a:r>
            <a:r>
              <a:rPr lang="en-GB" dirty="0">
                <a:solidFill>
                  <a:srgbClr val="000000"/>
                </a:solidFill>
                <a:ea typeface="+mn-lt"/>
                <a:cs typeface="+mn-lt"/>
              </a:rPr>
              <a:t>their company is taking steps to be more diverse and </a:t>
            </a:r>
          </a:p>
          <a:p>
            <a:pPr>
              <a:spcBef>
                <a:spcPts val="0"/>
              </a:spcBef>
            </a:pPr>
            <a:r>
              <a:rPr lang="en-GB" dirty="0">
                <a:solidFill>
                  <a:srgbClr val="000000"/>
                </a:solidFill>
                <a:ea typeface="+mn-lt"/>
                <a:cs typeface="+mn-lt"/>
              </a:rPr>
              <a:t>       inclusive (vs 72% global average).</a:t>
            </a:r>
          </a:p>
          <a:p>
            <a:pPr>
              <a:spcBef>
                <a:spcPts val="0"/>
              </a:spcBef>
            </a:pPr>
            <a:endParaRPr lang="en-GB" dirty="0">
              <a:solidFill>
                <a:srgbClr val="000000"/>
              </a:solidFill>
              <a:ea typeface="+mn-lt"/>
              <a:cs typeface="+mn-lt"/>
            </a:endParaRPr>
          </a:p>
          <a:p>
            <a:pPr marL="285750" indent="-285750">
              <a:spcBef>
                <a:spcPts val="0"/>
              </a:spcBef>
              <a:buFont typeface="Arial" panose="020B0604020202020204" pitchFamily="34" charset="0"/>
              <a:buChar char="•"/>
            </a:pPr>
            <a:r>
              <a:rPr lang="en-GB" dirty="0">
                <a:solidFill>
                  <a:srgbClr val="000000"/>
                </a:solidFill>
                <a:ea typeface="+mn-lt"/>
                <a:cs typeface="+mn-lt"/>
              </a:rPr>
              <a:t>15% likely to leave the industry based on a lack of inclusion</a:t>
            </a:r>
          </a:p>
          <a:p>
            <a:pPr>
              <a:spcBef>
                <a:spcPts val="0"/>
              </a:spcBef>
            </a:pPr>
            <a:r>
              <a:rPr lang="en-GB" dirty="0">
                <a:solidFill>
                  <a:srgbClr val="000000"/>
                </a:solidFill>
                <a:ea typeface="+mn-lt"/>
                <a:cs typeface="+mn-lt"/>
              </a:rPr>
              <a:t>       and diversity or preferring not to answer this question. </a:t>
            </a:r>
          </a:p>
          <a:p>
            <a:pPr marL="285750" indent="-285750">
              <a:spcBef>
                <a:spcPts val="0"/>
              </a:spcBef>
              <a:buFont typeface="Arial" panose="020B0604020202020204" pitchFamily="34" charset="0"/>
              <a:buChar char="•"/>
            </a:pPr>
            <a:r>
              <a:rPr lang="en-GB" dirty="0">
                <a:solidFill>
                  <a:srgbClr val="000000"/>
                </a:solidFill>
                <a:ea typeface="+mn-lt"/>
                <a:cs typeface="+mn-lt"/>
              </a:rPr>
              <a:t>This rises to 24% for LGBQ+ respondents.</a:t>
            </a:r>
          </a:p>
          <a:p>
            <a:pPr>
              <a:spcBef>
                <a:spcPts val="0"/>
              </a:spcBef>
            </a:pPr>
            <a:endParaRPr lang="en-GB" dirty="0">
              <a:solidFill>
                <a:srgbClr val="000000"/>
              </a:solidFill>
              <a:ea typeface="+mn-lt"/>
              <a:cs typeface="+mn-lt"/>
            </a:endParaRPr>
          </a:p>
          <a:p>
            <a:pPr marL="285750" indent="-285750">
              <a:spcBef>
                <a:spcPts val="0"/>
              </a:spcBef>
              <a:buFont typeface="Arial" panose="020B0604020202020204" pitchFamily="34" charset="0"/>
              <a:buChar char="•"/>
            </a:pPr>
            <a:r>
              <a:rPr lang="en-GB" dirty="0">
                <a:solidFill>
                  <a:srgbClr val="000000"/>
                </a:solidFill>
                <a:ea typeface="+mn-lt"/>
                <a:cs typeface="+mn-lt"/>
              </a:rPr>
              <a:t>Sense of belonging is lowest for those with disabilities </a:t>
            </a:r>
          </a:p>
          <a:p>
            <a:pPr>
              <a:spcBef>
                <a:spcPts val="0"/>
              </a:spcBef>
              <a:buFontTx/>
              <a:buNone/>
            </a:pPr>
            <a:r>
              <a:rPr lang="en-GB" dirty="0">
                <a:solidFill>
                  <a:srgbClr val="000000"/>
                </a:solidFill>
                <a:ea typeface="+mn-lt"/>
                <a:cs typeface="+mn-lt"/>
              </a:rPr>
              <a:t>      – visible and non-visible</a:t>
            </a:r>
          </a:p>
          <a:p>
            <a:pPr>
              <a:spcBef>
                <a:spcPts val="0"/>
              </a:spcBef>
            </a:pPr>
            <a:endParaRPr lang="en-GB" dirty="0">
              <a:solidFill>
                <a:srgbClr val="000000"/>
              </a:solidFill>
              <a:ea typeface="+mn-lt"/>
              <a:cs typeface="+mn-lt"/>
            </a:endParaRPr>
          </a:p>
          <a:p>
            <a:pPr marL="285750" indent="-285750">
              <a:spcBef>
                <a:spcPts val="0"/>
              </a:spcBef>
              <a:buFont typeface="Arial" panose="020B0604020202020204" pitchFamily="34" charset="0"/>
              <a:buChar char="•"/>
            </a:pPr>
            <a:r>
              <a:rPr lang="en-GB" dirty="0">
                <a:solidFill>
                  <a:srgbClr val="000000"/>
                </a:solidFill>
                <a:ea typeface="+mn-lt"/>
                <a:cs typeface="+mn-lt"/>
              </a:rPr>
              <a:t>39% believe age can be a hindrance at their company</a:t>
            </a:r>
          </a:p>
          <a:p>
            <a:pPr marL="285750" indent="-285750">
              <a:spcBef>
                <a:spcPts val="0"/>
              </a:spcBef>
              <a:buFont typeface="Arial" panose="020B0604020202020204" pitchFamily="34" charset="0"/>
              <a:buChar char="•"/>
            </a:pPr>
            <a:r>
              <a:rPr lang="en-GB" dirty="0">
                <a:solidFill>
                  <a:srgbClr val="000000"/>
                </a:solidFill>
                <a:ea typeface="+mn-lt"/>
                <a:cs typeface="+mn-lt"/>
              </a:rPr>
              <a:t>47% of those who have dependent children believe that family </a:t>
            </a:r>
          </a:p>
          <a:p>
            <a:pPr marL="285750" indent="-285750">
              <a:spcBef>
                <a:spcPts val="0"/>
              </a:spcBef>
              <a:buFont typeface="Arial" panose="020B0604020202020204" pitchFamily="34" charset="0"/>
              <a:buChar char="•"/>
            </a:pPr>
            <a:r>
              <a:rPr lang="en-GB" dirty="0">
                <a:solidFill>
                  <a:srgbClr val="000000"/>
                </a:solidFill>
                <a:ea typeface="+mn-lt"/>
                <a:cs typeface="+mn-lt"/>
              </a:rPr>
              <a:t>status hinders one’s career at their company.</a:t>
            </a:r>
          </a:p>
        </p:txBody>
      </p:sp>
      <p:pic>
        <p:nvPicPr>
          <p:cNvPr id="21" name="Graphic 20" descr="Exit with solid fill">
            <a:extLst>
              <a:ext uri="{FF2B5EF4-FFF2-40B4-BE49-F238E27FC236}">
                <a16:creationId xmlns:a16="http://schemas.microsoft.com/office/drawing/2014/main" id="{5B7A54CE-07DC-05BB-C984-02E7D23E1B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50633" y="2750578"/>
            <a:ext cx="686003" cy="686003"/>
          </a:xfrm>
          <a:prstGeom prst="rect">
            <a:avLst/>
          </a:prstGeom>
        </p:spPr>
      </p:pic>
      <p:pic>
        <p:nvPicPr>
          <p:cNvPr id="23" name="Graphic 22" descr="Right And Left Brain with solid fill">
            <a:extLst>
              <a:ext uri="{FF2B5EF4-FFF2-40B4-BE49-F238E27FC236}">
                <a16:creationId xmlns:a16="http://schemas.microsoft.com/office/drawing/2014/main" id="{DD4E5722-6216-E8BB-91D8-04AA88A3A3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81014" y="3732997"/>
            <a:ext cx="709007" cy="709007"/>
          </a:xfrm>
          <a:prstGeom prst="rect">
            <a:avLst/>
          </a:prstGeom>
        </p:spPr>
      </p:pic>
      <p:pic>
        <p:nvPicPr>
          <p:cNvPr id="25" name="Graphic 24" descr="Family with two children with solid fill">
            <a:extLst>
              <a:ext uri="{FF2B5EF4-FFF2-40B4-BE49-F238E27FC236}">
                <a16:creationId xmlns:a16="http://schemas.microsoft.com/office/drawing/2014/main" id="{D9B75AE8-0370-C571-FEA4-40C0E3B251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81014" y="4571058"/>
            <a:ext cx="807146" cy="807146"/>
          </a:xfrm>
          <a:prstGeom prst="rect">
            <a:avLst/>
          </a:prstGeom>
        </p:spPr>
      </p:pic>
      <p:pic>
        <p:nvPicPr>
          <p:cNvPr id="7" name="Picture 6" descr="A black background with purple text&#10;&#10;Description automatically generated">
            <a:extLst>
              <a:ext uri="{FF2B5EF4-FFF2-40B4-BE49-F238E27FC236}">
                <a16:creationId xmlns:a16="http://schemas.microsoft.com/office/drawing/2014/main" id="{490998E7-00F8-9009-2F99-D11072CF84AB}"/>
              </a:ext>
            </a:extLst>
          </p:cNvPr>
          <p:cNvPicPr>
            <a:picLocks noChangeAspect="1"/>
          </p:cNvPicPr>
          <p:nvPr/>
        </p:nvPicPr>
        <p:blipFill>
          <a:blip r:embed="rId16"/>
          <a:stretch>
            <a:fillRect/>
          </a:stretch>
        </p:blipFill>
        <p:spPr>
          <a:xfrm>
            <a:off x="359999" y="-85649"/>
            <a:ext cx="2683452" cy="852772"/>
          </a:xfrm>
          <a:prstGeom prst="rect">
            <a:avLst/>
          </a:prstGeom>
        </p:spPr>
      </p:pic>
    </p:spTree>
    <p:extLst>
      <p:ext uri="{BB962C8B-B14F-4D97-AF65-F5344CB8AC3E}">
        <p14:creationId xmlns:p14="http://schemas.microsoft.com/office/powerpoint/2010/main" val="23996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GB" dirty="0"/>
              <a:t>Appendix</a:t>
            </a:r>
          </a:p>
        </p:txBody>
      </p:sp>
      <p:sp>
        <p:nvSpPr>
          <p:cNvPr id="4" name="Text Placeholder 3"/>
          <p:cNvSpPr>
            <a:spLocks noGrp="1"/>
          </p:cNvSpPr>
          <p:nvPr>
            <p:ph type="body" sz="quarter" idx="16"/>
          </p:nvPr>
        </p:nvSpPr>
        <p:spPr/>
        <p:txBody>
          <a:bodyPr/>
          <a:lstStyle/>
          <a:p>
            <a:r>
              <a:rPr lang="en-BE" dirty="0"/>
              <a:t>4</a:t>
            </a:r>
            <a:r>
              <a:rPr lang="en-GB" dirty="0"/>
              <a:t>. </a:t>
            </a:r>
          </a:p>
        </p:txBody>
      </p:sp>
      <p:sp>
        <p:nvSpPr>
          <p:cNvPr id="6" name="Slide Number Placeholder 5">
            <a:extLst>
              <a:ext uri="{FF2B5EF4-FFF2-40B4-BE49-F238E27FC236}">
                <a16:creationId xmlns:a16="http://schemas.microsoft.com/office/drawing/2014/main" id="{AF6265EC-0025-83E3-2A48-3F1EFF911E29}"/>
              </a:ext>
            </a:extLst>
          </p:cNvPr>
          <p:cNvSpPr>
            <a:spLocks noGrp="1"/>
          </p:cNvSpPr>
          <p:nvPr>
            <p:ph type="sldNum" sz="quarter" idx="12"/>
          </p:nvPr>
        </p:nvSpPr>
        <p:spPr/>
        <p:txBody>
          <a:bodyPr/>
          <a:lstStyle/>
          <a:p>
            <a:fld id="{4DD98664-882C-4D8A-B754-A20392790825}" type="slidenum">
              <a:rPr lang="en-GB" smtClean="0"/>
              <a:pPr/>
              <a:t>34</a:t>
            </a:fld>
            <a:endParaRPr lang="en-GB" dirty="0"/>
          </a:p>
        </p:txBody>
      </p:sp>
    </p:spTree>
    <p:extLst>
      <p:ext uri="{BB962C8B-B14F-4D97-AF65-F5344CB8AC3E}">
        <p14:creationId xmlns:p14="http://schemas.microsoft.com/office/powerpoint/2010/main" val="264897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170126-532A-4210-AB7E-332818A343DD}"/>
              </a:ext>
            </a:extLst>
          </p:cNvPr>
          <p:cNvSpPr>
            <a:spLocks noGrp="1"/>
          </p:cNvSpPr>
          <p:nvPr>
            <p:ph type="title"/>
          </p:nvPr>
        </p:nvSpPr>
        <p:spPr>
          <a:xfrm>
            <a:off x="359999" y="661189"/>
            <a:ext cx="11466999" cy="353431"/>
          </a:xfrm>
        </p:spPr>
        <p:txBody>
          <a:bodyPr/>
          <a:lstStyle/>
          <a:p>
            <a:r>
              <a:rPr lang="en-US" sz="2000" dirty="0">
                <a:solidFill>
                  <a:srgbClr val="000000"/>
                </a:solidFill>
                <a:cs typeface="Arial"/>
              </a:rPr>
              <a:t>Index questions</a:t>
            </a:r>
          </a:p>
        </p:txBody>
      </p:sp>
      <p:sp>
        <p:nvSpPr>
          <p:cNvPr id="2" name="TextBox 1">
            <a:extLst>
              <a:ext uri="{FF2B5EF4-FFF2-40B4-BE49-F238E27FC236}">
                <a16:creationId xmlns:a16="http://schemas.microsoft.com/office/drawing/2014/main" id="{76ABE53B-622E-4914-9C8A-6C93D9502F62}"/>
              </a:ext>
            </a:extLst>
          </p:cNvPr>
          <p:cNvSpPr txBox="1"/>
          <p:nvPr/>
        </p:nvSpPr>
        <p:spPr>
          <a:xfrm>
            <a:off x="590550" y="1276350"/>
            <a:ext cx="3038475" cy="55399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200" b="1" dirty="0">
                <a:solidFill>
                  <a:srgbClr val="000000"/>
                </a:solidFill>
                <a:ea typeface="+mn-lt"/>
                <a:cs typeface="+mn-lt"/>
              </a:rPr>
              <a:t>Company sense of belonging: </a:t>
            </a:r>
            <a:endParaRPr lang="en-US" sz="1200" b="1" dirty="0">
              <a:solidFill>
                <a:srgbClr val="000000"/>
              </a:solidFill>
              <a:cs typeface="Arial"/>
            </a:endParaRPr>
          </a:p>
          <a:p>
            <a:r>
              <a:rPr lang="en-GB" sz="1200" dirty="0">
                <a:solidFill>
                  <a:srgbClr val="000000"/>
                </a:solidFill>
                <a:ea typeface="+mn-lt"/>
                <a:cs typeface="+mn-lt"/>
              </a:rPr>
              <a:t>How strongly do you agree or disagree with these statements? </a:t>
            </a:r>
            <a:endParaRPr lang="en-GB" sz="1200" dirty="0">
              <a:solidFill>
                <a:srgbClr val="000000"/>
              </a:solidFill>
              <a:cs typeface="Arial"/>
            </a:endParaRPr>
          </a:p>
          <a:p>
            <a:r>
              <a:rPr lang="en-GB" sz="1200" dirty="0">
                <a:solidFill>
                  <a:srgbClr val="000000"/>
                </a:solidFill>
                <a:ea typeface="+mn-lt"/>
                <a:cs typeface="+mn-lt"/>
              </a:rPr>
              <a:t>1. Strongly disagree </a:t>
            </a:r>
            <a:endParaRPr lang="en-GB" sz="1200" dirty="0">
              <a:solidFill>
                <a:srgbClr val="000000"/>
              </a:solidFill>
              <a:cs typeface="Arial"/>
            </a:endParaRPr>
          </a:p>
          <a:p>
            <a:r>
              <a:rPr lang="en-GB" sz="1200" dirty="0">
                <a:solidFill>
                  <a:srgbClr val="000000"/>
                </a:solidFill>
                <a:ea typeface="+mn-lt"/>
                <a:cs typeface="+mn-lt"/>
              </a:rPr>
              <a:t>2. Disagree </a:t>
            </a:r>
            <a:endParaRPr lang="en-GB" sz="1200" dirty="0">
              <a:solidFill>
                <a:srgbClr val="000000"/>
              </a:solidFill>
              <a:cs typeface="Arial"/>
            </a:endParaRPr>
          </a:p>
          <a:p>
            <a:r>
              <a:rPr lang="en-GB" sz="1200" dirty="0">
                <a:solidFill>
                  <a:srgbClr val="000000"/>
                </a:solidFill>
                <a:ea typeface="+mn-lt"/>
                <a:cs typeface="+mn-lt"/>
              </a:rPr>
              <a:t>3. Neither agree or disagree </a:t>
            </a:r>
            <a:endParaRPr lang="en-GB" sz="1200" dirty="0">
              <a:solidFill>
                <a:srgbClr val="000000"/>
              </a:solidFill>
              <a:cs typeface="Arial"/>
            </a:endParaRPr>
          </a:p>
          <a:p>
            <a:r>
              <a:rPr lang="en-GB" sz="1200" dirty="0">
                <a:solidFill>
                  <a:srgbClr val="000000"/>
                </a:solidFill>
                <a:ea typeface="+mn-lt"/>
                <a:cs typeface="+mn-lt"/>
              </a:rPr>
              <a:t>4. Agree </a:t>
            </a:r>
            <a:endParaRPr lang="en-GB" sz="1200" dirty="0">
              <a:solidFill>
                <a:srgbClr val="000000"/>
              </a:solidFill>
              <a:cs typeface="Arial"/>
            </a:endParaRPr>
          </a:p>
          <a:p>
            <a:r>
              <a:rPr lang="en-GB" sz="1200" dirty="0">
                <a:solidFill>
                  <a:srgbClr val="000000"/>
                </a:solidFill>
                <a:ea typeface="+mn-lt"/>
                <a:cs typeface="+mn-lt"/>
              </a:rPr>
              <a:t>5. Strongly agree </a:t>
            </a:r>
            <a:endParaRPr lang="en-GB" sz="1200" dirty="0">
              <a:solidFill>
                <a:srgbClr val="000000"/>
              </a:solidFill>
              <a:cs typeface="Arial"/>
            </a:endParaRPr>
          </a:p>
          <a:p>
            <a:r>
              <a:rPr lang="en-GB" sz="1200" dirty="0">
                <a:solidFill>
                  <a:srgbClr val="000000"/>
                </a:solidFill>
                <a:ea typeface="+mn-lt"/>
                <a:cs typeface="+mn-lt"/>
              </a:rPr>
              <a:t>99. Prefer not to answer </a:t>
            </a:r>
            <a:endParaRPr lang="en-GB" sz="1200" dirty="0">
              <a:solidFill>
                <a:srgbClr val="000000"/>
              </a:solidFill>
              <a:cs typeface="Arial"/>
            </a:endParaRPr>
          </a:p>
          <a:p>
            <a:r>
              <a:rPr lang="en-GB" sz="1200" dirty="0">
                <a:solidFill>
                  <a:srgbClr val="000000"/>
                </a:solidFill>
                <a:ea typeface="+mn-lt"/>
                <a:cs typeface="+mn-lt"/>
              </a:rPr>
              <a:t>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I feel like I belong at my company.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I am a valued and essential part of my direct team.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I am a valued and essential part of my company.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I am emotionally and socially supported at work.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My unique attributes, characteristics, skills, experience and background are valued in my company.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Employees in my company feel comfortable being themselves.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Senior managers are fair when it comes to hiring or career advancements of those that report into them. </a:t>
            </a:r>
            <a:endParaRPr lang="en-GB" sz="1200" dirty="0">
              <a:solidFill>
                <a:srgbClr val="000000"/>
              </a:solidFill>
              <a:cs typeface="Arial"/>
            </a:endParaRPr>
          </a:p>
          <a:p>
            <a:pPr marL="285750" indent="-285750">
              <a:buFont typeface="Arial"/>
              <a:buChar char="•"/>
            </a:pPr>
            <a:r>
              <a:rPr lang="en-GB" sz="1200" dirty="0">
                <a:solidFill>
                  <a:srgbClr val="000000"/>
                </a:solidFill>
                <a:ea typeface="+mn-lt"/>
                <a:cs typeface="+mn-lt"/>
              </a:rPr>
              <a:t>I am provided with sufficient support to develop my skills and progress my career. </a:t>
            </a:r>
            <a:endParaRPr lang="en-GB" sz="1200" dirty="0">
              <a:solidFill>
                <a:srgbClr val="000000"/>
              </a:solidFill>
              <a:cs typeface="Arial"/>
            </a:endParaRPr>
          </a:p>
          <a:p>
            <a:pPr algn="l"/>
            <a:endParaRPr lang="en-GB" sz="1200" dirty="0">
              <a:solidFill>
                <a:srgbClr val="000000"/>
              </a:solidFill>
              <a:cs typeface="Arial"/>
            </a:endParaRPr>
          </a:p>
        </p:txBody>
      </p:sp>
      <p:sp>
        <p:nvSpPr>
          <p:cNvPr id="5" name="TextBox 4">
            <a:extLst>
              <a:ext uri="{FF2B5EF4-FFF2-40B4-BE49-F238E27FC236}">
                <a16:creationId xmlns:a16="http://schemas.microsoft.com/office/drawing/2014/main" id="{B2E80FFB-A434-4323-8043-2123A24862F5}"/>
              </a:ext>
            </a:extLst>
          </p:cNvPr>
          <p:cNvSpPr txBox="1"/>
          <p:nvPr/>
        </p:nvSpPr>
        <p:spPr>
          <a:xfrm>
            <a:off x="4476750" y="1276350"/>
            <a:ext cx="2981325" cy="36933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200" b="1" dirty="0">
                <a:solidFill>
                  <a:srgbClr val="000000"/>
                </a:solidFill>
                <a:ea typeface="+mn-lt"/>
                <a:cs typeface="+mn-lt"/>
              </a:rPr>
              <a:t>Presence of negative behaviour:</a:t>
            </a:r>
            <a:r>
              <a:rPr lang="en-GB" sz="1200" dirty="0">
                <a:solidFill>
                  <a:srgbClr val="000000"/>
                </a:solidFill>
                <a:ea typeface="+mn-lt"/>
                <a:cs typeface="+mn-lt"/>
              </a:rPr>
              <a:t> Have you experienced any of the following within the last 12 months at your company? Yes/No </a:t>
            </a:r>
            <a:endParaRPr lang="en-US" dirty="0">
              <a:solidFill>
                <a:srgbClr val="000000"/>
              </a:solidFill>
            </a:endParaRPr>
          </a:p>
          <a:p>
            <a:r>
              <a:rPr lang="en-GB" sz="1200" dirty="0">
                <a:solidFill>
                  <a:srgbClr val="000000"/>
                </a:solidFill>
                <a:ea typeface="+mn-lt"/>
                <a:cs typeface="+mn-lt"/>
              </a:rPr>
              <a:t>  </a:t>
            </a:r>
            <a:endParaRPr lang="en-GB" dirty="0">
              <a:solidFill>
                <a:srgbClr val="000000"/>
              </a:solidFill>
            </a:endParaRPr>
          </a:p>
          <a:p>
            <a:pPr marL="285750" indent="-285750">
              <a:buFont typeface="Arial"/>
              <a:buChar char="•"/>
            </a:pPr>
            <a:r>
              <a:rPr lang="en-GB" sz="1200" dirty="0">
                <a:solidFill>
                  <a:srgbClr val="000000"/>
                </a:solidFill>
                <a:ea typeface="+mn-lt"/>
                <a:cs typeface="+mn-lt"/>
              </a:rPr>
              <a:t>Unfairly spoken over or not listened to in meetings.</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Learning opportunities or progress restricted by senior colleagues.</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Undervalued compared to colleagues of equal competence.</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People taking sole credit for shared efforts.</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Bullied or undermined in any way.</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Physical harassment or violence.</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Exclusion from events or activities.</a:t>
            </a:r>
            <a:endParaRPr lang="en-GB" dirty="0">
              <a:solidFill>
                <a:srgbClr val="000000"/>
              </a:solidFill>
              <a:ea typeface="+mn-lt"/>
              <a:cs typeface="+mn-lt"/>
            </a:endParaRPr>
          </a:p>
          <a:p>
            <a:pPr marL="285750" indent="-285750">
              <a:buFont typeface="Arial"/>
              <a:buChar char="•"/>
            </a:pPr>
            <a:r>
              <a:rPr lang="en-GB" sz="1200" dirty="0">
                <a:solidFill>
                  <a:srgbClr val="000000"/>
                </a:solidFill>
                <a:ea typeface="+mn-lt"/>
                <a:cs typeface="+mn-lt"/>
              </a:rPr>
              <a:t>Made to feel uncomfortable in the workplace.</a:t>
            </a:r>
            <a:endParaRPr lang="en-GB" dirty="0">
              <a:solidFill>
                <a:srgbClr val="000000"/>
              </a:solidFill>
              <a:ea typeface="+mn-lt"/>
              <a:cs typeface="+mn-lt"/>
            </a:endParaRPr>
          </a:p>
          <a:p>
            <a:endParaRPr lang="en-GB" sz="1200" b="1" dirty="0">
              <a:solidFill>
                <a:srgbClr val="000000"/>
              </a:solidFill>
              <a:cs typeface="Arial"/>
            </a:endParaRPr>
          </a:p>
          <a:p>
            <a:pPr algn="l"/>
            <a:endParaRPr lang="en-GB" sz="1200" dirty="0">
              <a:solidFill>
                <a:srgbClr val="000000"/>
              </a:solidFill>
              <a:cs typeface="Arial"/>
            </a:endParaRPr>
          </a:p>
        </p:txBody>
      </p:sp>
      <p:sp>
        <p:nvSpPr>
          <p:cNvPr id="7" name="TextBox 6">
            <a:extLst>
              <a:ext uri="{FF2B5EF4-FFF2-40B4-BE49-F238E27FC236}">
                <a16:creationId xmlns:a16="http://schemas.microsoft.com/office/drawing/2014/main" id="{4D14E5C3-7861-4311-BCF3-6FCE4EE3975B}"/>
              </a:ext>
            </a:extLst>
          </p:cNvPr>
          <p:cNvSpPr txBox="1"/>
          <p:nvPr/>
        </p:nvSpPr>
        <p:spPr>
          <a:xfrm>
            <a:off x="8220075" y="1228725"/>
            <a:ext cx="2981325" cy="33239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200" b="1" dirty="0">
                <a:solidFill>
                  <a:srgbClr val="000000"/>
                </a:solidFill>
                <a:ea typeface="+mn-lt"/>
                <a:cs typeface="+mn-lt"/>
              </a:rPr>
              <a:t>Absence of discrimination: </a:t>
            </a:r>
            <a:r>
              <a:rPr lang="en-GB" sz="1200" dirty="0">
                <a:solidFill>
                  <a:srgbClr val="000000"/>
                </a:solidFill>
                <a:ea typeface="+mn-lt"/>
                <a:cs typeface="+mn-lt"/>
              </a:rPr>
              <a:t>At your company, have you personally experienced negative discrimination in the following area? Yes/No</a:t>
            </a:r>
            <a:endParaRPr lang="en-US" dirty="0">
              <a:solidFill>
                <a:srgbClr val="000000"/>
              </a:solidFill>
              <a:ea typeface="+mn-lt"/>
              <a:cs typeface="+mn-lt"/>
            </a:endParaRPr>
          </a:p>
          <a:p>
            <a:endParaRPr lang="en-GB" sz="1200" dirty="0">
              <a:solidFill>
                <a:srgbClr val="000000"/>
              </a:solidFill>
              <a:cs typeface="Arial"/>
            </a:endParaRPr>
          </a:p>
          <a:p>
            <a:pPr marL="171450" indent="-171450">
              <a:buFont typeface="Arial"/>
              <a:buChar char="•"/>
            </a:pPr>
            <a:r>
              <a:rPr lang="en-GB" sz="1200" dirty="0">
                <a:solidFill>
                  <a:srgbClr val="000000"/>
                </a:solidFill>
                <a:ea typeface="+mn-lt"/>
                <a:cs typeface="+mn-lt"/>
              </a:rPr>
              <a:t>Age</a:t>
            </a:r>
            <a:endParaRPr lang="en-GB" sz="1200" dirty="0">
              <a:solidFill>
                <a:srgbClr val="000000"/>
              </a:solidFill>
              <a:cs typeface="Arial"/>
            </a:endParaRPr>
          </a:p>
          <a:p>
            <a:pPr marL="171450" indent="-171450">
              <a:buFont typeface="Arial"/>
              <a:buChar char="•"/>
            </a:pPr>
            <a:r>
              <a:rPr lang="en-GB" sz="1200" dirty="0">
                <a:solidFill>
                  <a:srgbClr val="000000"/>
                </a:solidFill>
                <a:ea typeface="+mn-lt"/>
                <a:cs typeface="+mn-lt"/>
              </a:rPr>
              <a:t>Gender</a:t>
            </a:r>
          </a:p>
          <a:p>
            <a:pPr marL="171450" indent="-171450">
              <a:buFont typeface="Arial"/>
              <a:buChar char="•"/>
            </a:pPr>
            <a:r>
              <a:rPr lang="en-GB" sz="1200" dirty="0">
                <a:solidFill>
                  <a:srgbClr val="000000"/>
                </a:solidFill>
                <a:ea typeface="+mn-lt"/>
                <a:cs typeface="+mn-lt"/>
              </a:rPr>
              <a:t>Family responsibilities</a:t>
            </a:r>
          </a:p>
          <a:p>
            <a:pPr marL="171450" indent="-171450">
              <a:buFont typeface="Arial"/>
              <a:buChar char="•"/>
            </a:pPr>
            <a:r>
              <a:rPr lang="en-GB" sz="1200" dirty="0">
                <a:solidFill>
                  <a:srgbClr val="000000"/>
                </a:solidFill>
                <a:ea typeface="+mn-lt"/>
                <a:cs typeface="+mn-lt"/>
              </a:rPr>
              <a:t>Race</a:t>
            </a:r>
          </a:p>
          <a:p>
            <a:pPr marL="171450" indent="-171450">
              <a:buFont typeface="Arial"/>
              <a:buChar char="•"/>
            </a:pPr>
            <a:r>
              <a:rPr lang="en-GB" sz="1200" dirty="0">
                <a:solidFill>
                  <a:srgbClr val="000000"/>
                </a:solidFill>
                <a:ea typeface="+mn-lt"/>
                <a:cs typeface="+mn-lt"/>
              </a:rPr>
              <a:t>Religion</a:t>
            </a:r>
          </a:p>
          <a:p>
            <a:pPr marL="171450" indent="-171450">
              <a:buFont typeface="Arial"/>
              <a:buChar char="•"/>
            </a:pPr>
            <a:r>
              <a:rPr lang="en-GB" sz="1200" dirty="0">
                <a:solidFill>
                  <a:srgbClr val="000000"/>
                </a:solidFill>
                <a:ea typeface="+mn-lt"/>
                <a:cs typeface="+mn-lt"/>
              </a:rPr>
              <a:t>Disability status</a:t>
            </a:r>
          </a:p>
          <a:p>
            <a:pPr marL="171450" indent="-171450">
              <a:buFont typeface="Arial"/>
              <a:buChar char="•"/>
            </a:pPr>
            <a:r>
              <a:rPr lang="en-GB" sz="1200" dirty="0">
                <a:solidFill>
                  <a:srgbClr val="000000"/>
                </a:solidFill>
                <a:ea typeface="+mn-lt"/>
                <a:cs typeface="+mn-lt"/>
              </a:rPr>
              <a:t>Sexual orientation</a:t>
            </a:r>
          </a:p>
          <a:p>
            <a:pPr marL="171450" indent="-171450">
              <a:buFont typeface="Arial"/>
              <a:buChar char="•"/>
            </a:pPr>
            <a:r>
              <a:rPr lang="en-GB" sz="1200" dirty="0">
                <a:solidFill>
                  <a:srgbClr val="000000"/>
                </a:solidFill>
                <a:ea typeface="+mn-lt"/>
                <a:cs typeface="+mn-lt"/>
              </a:rPr>
              <a:t>Appearance</a:t>
            </a:r>
          </a:p>
          <a:p>
            <a:pPr marL="171450" indent="-171450">
              <a:buFont typeface="Arial"/>
              <a:buChar char="•"/>
            </a:pPr>
            <a:r>
              <a:rPr lang="en-GB" sz="1200" dirty="0">
                <a:solidFill>
                  <a:srgbClr val="000000"/>
                </a:solidFill>
                <a:ea typeface="+mn-lt"/>
                <a:cs typeface="+mn-lt"/>
              </a:rPr>
              <a:t>Social background</a:t>
            </a:r>
          </a:p>
          <a:p>
            <a:endParaRPr lang="en-GB" sz="1200" dirty="0">
              <a:solidFill>
                <a:srgbClr val="000000"/>
              </a:solidFill>
              <a:ea typeface="+mn-lt"/>
              <a:cs typeface="+mn-lt"/>
            </a:endParaRPr>
          </a:p>
          <a:p>
            <a:endParaRPr lang="en-GB" sz="1200" dirty="0">
              <a:solidFill>
                <a:srgbClr val="000000"/>
              </a:solidFill>
              <a:ea typeface="+mn-lt"/>
              <a:cs typeface="+mn-lt"/>
            </a:endParaRPr>
          </a:p>
          <a:p>
            <a:r>
              <a:rPr lang="en-GB" sz="1200" dirty="0">
                <a:solidFill>
                  <a:srgbClr val="000000"/>
                </a:solidFill>
                <a:ea typeface="+mn-lt"/>
                <a:cs typeface="+mn-lt"/>
              </a:rPr>
              <a:t>  </a:t>
            </a:r>
            <a:endParaRPr lang="en-GB" dirty="0">
              <a:solidFill>
                <a:srgbClr val="000000"/>
              </a:solidFill>
            </a:endParaRPr>
          </a:p>
          <a:p>
            <a:pPr algn="l"/>
            <a:endParaRPr lang="en-GB" sz="1200" dirty="0">
              <a:solidFill>
                <a:srgbClr val="000000"/>
              </a:solidFill>
              <a:cs typeface="Arial"/>
            </a:endParaRPr>
          </a:p>
        </p:txBody>
      </p:sp>
      <p:sp>
        <p:nvSpPr>
          <p:cNvPr id="8" name="Slide Number Placeholder 7">
            <a:extLst>
              <a:ext uri="{FF2B5EF4-FFF2-40B4-BE49-F238E27FC236}">
                <a16:creationId xmlns:a16="http://schemas.microsoft.com/office/drawing/2014/main" id="{EAFDA810-0244-8F5C-0368-BBBF95C09D1C}"/>
              </a:ext>
            </a:extLst>
          </p:cNvPr>
          <p:cNvSpPr>
            <a:spLocks noGrp="1"/>
          </p:cNvSpPr>
          <p:nvPr>
            <p:ph type="sldNum" sz="quarter" idx="11"/>
          </p:nvPr>
        </p:nvSpPr>
        <p:spPr/>
        <p:txBody>
          <a:bodyPr/>
          <a:lstStyle/>
          <a:p>
            <a:fld id="{4034BEE3-566C-4068-A777-C3A4762E861B}" type="slidenum">
              <a:rPr lang="en-GB" smtClean="0"/>
              <a:pPr/>
              <a:t>35</a:t>
            </a:fld>
            <a:endParaRPr lang="en-GB" dirty="0"/>
          </a:p>
        </p:txBody>
      </p:sp>
      <p:pic>
        <p:nvPicPr>
          <p:cNvPr id="3" name="Picture 2" descr="A black background with purple text&#10;&#10;Description automatically generated">
            <a:extLst>
              <a:ext uri="{FF2B5EF4-FFF2-40B4-BE49-F238E27FC236}">
                <a16:creationId xmlns:a16="http://schemas.microsoft.com/office/drawing/2014/main" id="{B573D294-7962-01BC-E91A-CCCD7A7AACBD}"/>
              </a:ext>
            </a:extLst>
          </p:cNvPr>
          <p:cNvPicPr>
            <a:picLocks noChangeAspect="1"/>
          </p:cNvPicPr>
          <p:nvPr/>
        </p:nvPicPr>
        <p:blipFill>
          <a:blip r:embed="rId2"/>
          <a:stretch>
            <a:fillRect/>
          </a:stretch>
        </p:blipFill>
        <p:spPr>
          <a:xfrm>
            <a:off x="359999" y="-85649"/>
            <a:ext cx="2683452" cy="852772"/>
          </a:xfrm>
          <a:prstGeom prst="rect">
            <a:avLst/>
          </a:prstGeom>
        </p:spPr>
      </p:pic>
    </p:spTree>
    <p:extLst>
      <p:ext uri="{BB962C8B-B14F-4D97-AF65-F5344CB8AC3E}">
        <p14:creationId xmlns:p14="http://schemas.microsoft.com/office/powerpoint/2010/main" val="216509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4C170126-532A-4210-AB7E-332818A343DD}"/>
              </a:ext>
            </a:extLst>
          </p:cNvPr>
          <p:cNvSpPr>
            <a:spLocks noGrp="1"/>
          </p:cNvSpPr>
          <p:nvPr>
            <p:ph type="title"/>
          </p:nvPr>
        </p:nvSpPr>
        <p:spPr>
          <a:xfrm>
            <a:off x="359876" y="687822"/>
            <a:ext cx="11466999" cy="353431"/>
          </a:xfrm>
        </p:spPr>
        <p:txBody>
          <a:bodyPr/>
          <a:lstStyle/>
          <a:p>
            <a:r>
              <a:rPr lang="en-GB" sz="2000" dirty="0">
                <a:solidFill>
                  <a:srgbClr val="000000"/>
                </a:solidFill>
                <a:latin typeface="+mj-lt"/>
              </a:rPr>
              <a:t>Republic of Ireland</a:t>
            </a:r>
            <a:r>
              <a:rPr lang="en-US" sz="2000" dirty="0">
                <a:solidFill>
                  <a:srgbClr val="000000"/>
                </a:solidFill>
                <a:cs typeface="Arial"/>
              </a:rPr>
              <a:t> and global data</a:t>
            </a:r>
          </a:p>
        </p:txBody>
      </p:sp>
      <p:graphicFrame>
        <p:nvGraphicFramePr>
          <p:cNvPr id="8" name="TABLE_1">
            <a:extLst>
              <a:ext uri="{FF2B5EF4-FFF2-40B4-BE49-F238E27FC236}">
                <a16:creationId xmlns:a16="http://schemas.microsoft.com/office/drawing/2014/main" id="{8C3F3492-E738-8A63-A2B5-522003D514AF}"/>
              </a:ext>
            </a:extLst>
          </p:cNvPr>
          <p:cNvGraphicFramePr>
            <a:graphicFrameLocks noGrp="1"/>
          </p:cNvGraphicFramePr>
          <p:nvPr>
            <p:extLst>
              <p:ext uri="{D42A27DB-BD31-4B8C-83A1-F6EECF244321}">
                <p14:modId xmlns:p14="http://schemas.microsoft.com/office/powerpoint/2010/main" val="2429422050"/>
              </p:ext>
            </p:extLst>
          </p:nvPr>
        </p:nvGraphicFramePr>
        <p:xfrm>
          <a:off x="1078770" y="1269137"/>
          <a:ext cx="9663121" cy="5348722"/>
        </p:xfrm>
        <a:graphic>
          <a:graphicData uri="http://schemas.openxmlformats.org/drawingml/2006/table">
            <a:tbl>
              <a:tblPr/>
              <a:tblGrid>
                <a:gridCol w="8117442">
                  <a:extLst>
                    <a:ext uri="{9D8B030D-6E8A-4147-A177-3AD203B41FA5}">
                      <a16:colId xmlns:a16="http://schemas.microsoft.com/office/drawing/2014/main" val="1657213501"/>
                    </a:ext>
                  </a:extLst>
                </a:gridCol>
                <a:gridCol w="872731">
                  <a:extLst>
                    <a:ext uri="{9D8B030D-6E8A-4147-A177-3AD203B41FA5}">
                      <a16:colId xmlns:a16="http://schemas.microsoft.com/office/drawing/2014/main" val="3479504003"/>
                    </a:ext>
                  </a:extLst>
                </a:gridCol>
                <a:gridCol w="672948">
                  <a:extLst>
                    <a:ext uri="{9D8B030D-6E8A-4147-A177-3AD203B41FA5}">
                      <a16:colId xmlns:a16="http://schemas.microsoft.com/office/drawing/2014/main" val="2328466429"/>
                    </a:ext>
                  </a:extLst>
                </a:gridCol>
              </a:tblGrid>
              <a:tr h="495290">
                <a:tc>
                  <a:txBody>
                    <a:bodyPr/>
                    <a:lstStyle/>
                    <a:p>
                      <a:pPr algn="l" fontAlgn="b"/>
                      <a:r>
                        <a:rPr lang="en-GB" sz="1000" b="1" i="0" u="none" strike="noStrike" dirty="0">
                          <a:solidFill>
                            <a:srgbClr val="000000"/>
                          </a:solidFill>
                          <a:effectLst/>
                          <a:latin typeface="Arial" panose="020B0604020202020204" pitchFamily="34" charset="0"/>
                        </a:rPr>
                        <a:t>Wave 2 - 2023 - total</a:t>
                      </a:r>
                    </a:p>
                  </a:txBody>
                  <a:tcPr marL="0" marR="0" marT="0" marB="0" anchor="b">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b"/>
                      <a:r>
                        <a:rPr lang="en-GB" sz="1000" b="1" i="0" u="none" strike="noStrike" dirty="0">
                          <a:solidFill>
                            <a:srgbClr val="000000"/>
                          </a:solidFill>
                          <a:effectLst/>
                          <a:latin typeface="Arial" panose="020B0604020202020204" pitchFamily="34" charset="0"/>
                        </a:rPr>
                        <a:t>Republic of Ireland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00" b="1" i="0" u="none" strike="noStrike" dirty="0">
                          <a:solidFill>
                            <a:srgbClr val="000000"/>
                          </a:solidFill>
                          <a:effectLst/>
                          <a:latin typeface="Arial" panose="020B0604020202020204" pitchFamily="34" charset="0"/>
                        </a:rPr>
                        <a:t>GLOBAL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86987340"/>
                  </a:ext>
                </a:extLst>
              </a:tr>
              <a:tr h="167894">
                <a:tc>
                  <a:txBody>
                    <a:bodyPr/>
                    <a:lstStyle/>
                    <a:p>
                      <a:pPr algn="l" fontAlgn="b"/>
                      <a:r>
                        <a:rPr lang="en-GB" sz="1000" b="1" i="0" u="none" strike="noStrike" dirty="0">
                          <a:solidFill>
                            <a:srgbClr val="FFFFFF"/>
                          </a:solidFill>
                          <a:effectLst/>
                          <a:latin typeface="Arial" panose="020B0604020202020204" pitchFamily="34" charset="0"/>
                        </a:rPr>
                        <a:t>Inclusion Index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030A0"/>
                    </a:solidFill>
                  </a:tcPr>
                </a:tc>
                <a:tc>
                  <a:txBody>
                    <a:bodyPr/>
                    <a:lstStyle/>
                    <a:p>
                      <a:pPr algn="r" fontAlgn="b"/>
                      <a:r>
                        <a:rPr lang="en-GB" sz="1000" b="0" i="0" u="none" strike="noStrike" dirty="0">
                          <a:solidFill>
                            <a:srgbClr val="FFFFFF"/>
                          </a:solidFill>
                          <a:effectLst/>
                          <a:latin typeface="Arial" panose="020B0604020202020204" pitchFamily="34" charset="0"/>
                        </a:rPr>
                        <a:t>68%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030A0"/>
                    </a:solidFill>
                  </a:tcPr>
                </a:tc>
                <a:tc>
                  <a:txBody>
                    <a:bodyPr/>
                    <a:lstStyle/>
                    <a:p>
                      <a:pPr algn="r" fontAlgn="b"/>
                      <a:r>
                        <a:rPr lang="en-GB" sz="1000" b="0" i="0" u="none" strike="noStrike" dirty="0">
                          <a:solidFill>
                            <a:srgbClr val="FFFFFF"/>
                          </a:solidFill>
                          <a:effectLst/>
                          <a:latin typeface="Arial" panose="020B0604020202020204" pitchFamily="34" charset="0"/>
                        </a:rPr>
                        <a:t>63%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030A0"/>
                    </a:solidFill>
                  </a:tcPr>
                </a:tc>
                <a:extLst>
                  <a:ext uri="{0D108BD9-81ED-4DB2-BD59-A6C34878D82A}">
                    <a16:rowId xmlns:a16="http://schemas.microsoft.com/office/drawing/2014/main" val="1579887940"/>
                  </a:ext>
                </a:extLst>
              </a:tr>
              <a:tr h="167894">
                <a:tc>
                  <a:txBody>
                    <a:bodyPr/>
                    <a:lstStyle/>
                    <a:p>
                      <a:pPr algn="l" fontAlgn="b"/>
                      <a:r>
                        <a:rPr lang="en-GB" sz="1000" b="0" i="0" u="none" strike="noStrike" dirty="0">
                          <a:solidFill>
                            <a:srgbClr val="000000"/>
                          </a:solidFill>
                          <a:effectLst/>
                          <a:latin typeface="Arial" panose="020B0604020202020204" pitchFamily="34" charset="0"/>
                        </a:rPr>
                        <a:t>Company Sense of Belonging Percent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n-GB" sz="1000" b="0" i="0" u="none" strike="noStrike" dirty="0">
                          <a:solidFill>
                            <a:srgbClr val="000000"/>
                          </a:solidFill>
                          <a:effectLst/>
                          <a:latin typeface="Arial" panose="020B0604020202020204" pitchFamily="34" charset="0"/>
                        </a:rPr>
                        <a:t>74%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n-GB" sz="1000" b="0" i="0" u="none" strike="noStrike" dirty="0">
                          <a:solidFill>
                            <a:srgbClr val="000000"/>
                          </a:solidFill>
                          <a:effectLst/>
                          <a:latin typeface="Arial" panose="020B0604020202020204" pitchFamily="34" charset="0"/>
                        </a:rPr>
                        <a:t>69%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877130168"/>
                  </a:ext>
                </a:extLst>
              </a:tr>
              <a:tr h="167894">
                <a:tc>
                  <a:txBody>
                    <a:bodyPr/>
                    <a:lstStyle/>
                    <a:p>
                      <a:pPr algn="l" fontAlgn="b"/>
                      <a:r>
                        <a:rPr lang="en-GB" sz="1000" b="0" i="0" u="none" strike="noStrike" dirty="0">
                          <a:solidFill>
                            <a:srgbClr val="000000"/>
                          </a:solidFill>
                          <a:effectLst/>
                          <a:latin typeface="Arial" panose="020B0604020202020204" pitchFamily="34" charset="0"/>
                        </a:rPr>
                        <a:t>I feel like I belong at my company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77%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74%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41904478"/>
                  </a:ext>
                </a:extLst>
              </a:tr>
              <a:tr h="167894">
                <a:tc>
                  <a:txBody>
                    <a:bodyPr/>
                    <a:lstStyle/>
                    <a:p>
                      <a:pPr algn="l" fontAlgn="b"/>
                      <a:r>
                        <a:rPr lang="en-GB" sz="1000" b="0" i="0" u="none" strike="noStrike" dirty="0">
                          <a:solidFill>
                            <a:srgbClr val="000000"/>
                          </a:solidFill>
                          <a:effectLst/>
                          <a:latin typeface="Arial" panose="020B0604020202020204" pitchFamily="34" charset="0"/>
                        </a:rPr>
                        <a:t>I am a valued and essential part of my direct team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88%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82%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69328978"/>
                  </a:ext>
                </a:extLst>
              </a:tr>
              <a:tr h="129296">
                <a:tc>
                  <a:txBody>
                    <a:bodyPr/>
                    <a:lstStyle/>
                    <a:p>
                      <a:pPr algn="l" fontAlgn="b"/>
                      <a:r>
                        <a:rPr lang="en-GB" sz="1000" b="0" i="0" u="none" strike="noStrike" dirty="0">
                          <a:solidFill>
                            <a:srgbClr val="000000"/>
                          </a:solidFill>
                          <a:effectLst/>
                          <a:latin typeface="Arial" panose="020B0604020202020204" pitchFamily="34" charset="0"/>
                        </a:rPr>
                        <a:t>I am a valued and essential part of my company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72%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71%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16433779"/>
                  </a:ext>
                </a:extLst>
              </a:tr>
              <a:tr h="167894">
                <a:tc>
                  <a:txBody>
                    <a:bodyPr/>
                    <a:lstStyle/>
                    <a:p>
                      <a:pPr algn="l" fontAlgn="b"/>
                      <a:r>
                        <a:rPr lang="en-GB" sz="1000" b="0" i="0" u="none" strike="noStrike" dirty="0">
                          <a:solidFill>
                            <a:srgbClr val="000000"/>
                          </a:solidFill>
                          <a:effectLst/>
                          <a:latin typeface="Arial" panose="020B0604020202020204" pitchFamily="34" charset="0"/>
                        </a:rPr>
                        <a:t>I am emotionally and socially supported at work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66%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64%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26449584"/>
                  </a:ext>
                </a:extLst>
              </a:tr>
              <a:tr h="167894">
                <a:tc>
                  <a:txBody>
                    <a:bodyPr/>
                    <a:lstStyle/>
                    <a:p>
                      <a:pPr algn="l" fontAlgn="b"/>
                      <a:r>
                        <a:rPr lang="en-GB" sz="1000" b="0" i="0" u="none" strike="noStrike" dirty="0">
                          <a:solidFill>
                            <a:srgbClr val="000000"/>
                          </a:solidFill>
                          <a:effectLst/>
                          <a:latin typeface="Arial" panose="020B0604020202020204" pitchFamily="34" charset="0"/>
                        </a:rPr>
                        <a:t>My unique attributes, characteristics, skills, experience and background are valued in my company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81%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70%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24420033"/>
                  </a:ext>
                </a:extLst>
              </a:tr>
              <a:tr h="167894">
                <a:tc>
                  <a:txBody>
                    <a:bodyPr/>
                    <a:lstStyle/>
                    <a:p>
                      <a:pPr algn="l" fontAlgn="b"/>
                      <a:r>
                        <a:rPr lang="en-GB" sz="1000" b="0" i="0" u="none" strike="noStrike" dirty="0">
                          <a:solidFill>
                            <a:srgbClr val="000000"/>
                          </a:solidFill>
                          <a:effectLst/>
                          <a:latin typeface="Arial" panose="020B0604020202020204" pitchFamily="34" charset="0"/>
                        </a:rPr>
                        <a:t>Employees in my company feel comfortable being themselves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81%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75%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27344142"/>
                  </a:ext>
                </a:extLst>
              </a:tr>
              <a:tr h="167894">
                <a:tc>
                  <a:txBody>
                    <a:bodyPr/>
                    <a:lstStyle/>
                    <a:p>
                      <a:pPr algn="l" fontAlgn="b"/>
                      <a:r>
                        <a:rPr lang="en-GB" sz="1000" b="0" i="0" u="none" strike="noStrike" dirty="0">
                          <a:solidFill>
                            <a:srgbClr val="000000"/>
                          </a:solidFill>
                          <a:effectLst/>
                          <a:latin typeface="Arial" panose="020B0604020202020204" pitchFamily="34" charset="0"/>
                        </a:rPr>
                        <a:t>Senior management do not discriminate when it comes to hiring or career advancements of those that report into them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63%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55%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67339721"/>
                  </a:ext>
                </a:extLst>
              </a:tr>
              <a:tr h="167894">
                <a:tc>
                  <a:txBody>
                    <a:bodyPr/>
                    <a:lstStyle/>
                    <a:p>
                      <a:pPr algn="l" fontAlgn="b"/>
                      <a:r>
                        <a:rPr lang="en-GB" sz="1000" b="0" i="0" u="none" strike="noStrike" dirty="0">
                          <a:solidFill>
                            <a:srgbClr val="000000"/>
                          </a:solidFill>
                          <a:effectLst/>
                          <a:latin typeface="Arial" panose="020B0604020202020204" pitchFamily="34" charset="0"/>
                        </a:rPr>
                        <a:t>I am provided with sufficient support to develop my skills and progress my career - % agree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67%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57%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07890731"/>
                  </a:ext>
                </a:extLst>
              </a:tr>
              <a:tr h="167894">
                <a:tc>
                  <a:txBody>
                    <a:bodyPr/>
                    <a:lstStyle/>
                    <a:p>
                      <a:pPr algn="l" fontAlgn="b"/>
                      <a:r>
                        <a:rPr lang="en-GB" sz="1000" b="0" i="0" u="none" strike="noStrike" dirty="0">
                          <a:solidFill>
                            <a:srgbClr val="000000"/>
                          </a:solidFill>
                          <a:effectLst/>
                          <a:latin typeface="Arial" panose="020B0604020202020204" pitchFamily="34" charset="0"/>
                        </a:rPr>
                        <a:t>Absense of Discrimination Percent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b"/>
                      <a:r>
                        <a:rPr lang="en-GB" sz="1000" b="0" i="0" u="none" strike="noStrike" dirty="0">
                          <a:solidFill>
                            <a:srgbClr val="000000"/>
                          </a:solidFill>
                          <a:effectLst/>
                          <a:latin typeface="Arial" panose="020B0604020202020204" pitchFamily="34" charset="0"/>
                        </a:rPr>
                        <a:t>97%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b"/>
                      <a:r>
                        <a:rPr lang="en-GB" sz="1000" b="0" i="0" u="none" strike="noStrike" dirty="0">
                          <a:solidFill>
                            <a:srgbClr val="000000"/>
                          </a:solidFill>
                          <a:effectLst/>
                          <a:latin typeface="Arial" panose="020B0604020202020204" pitchFamily="34" charset="0"/>
                        </a:rPr>
                        <a:t>96%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2249363111"/>
                  </a:ext>
                </a:extLst>
              </a:tr>
              <a:tr h="167894">
                <a:tc>
                  <a:txBody>
                    <a:bodyPr/>
                    <a:lstStyle/>
                    <a:p>
                      <a:pPr algn="l" fontAlgn="b"/>
                      <a:r>
                        <a:rPr lang="en-GB" sz="1000" b="0" i="0" u="none" strike="noStrike" dirty="0">
                          <a:solidFill>
                            <a:srgbClr val="000000"/>
                          </a:solidFill>
                          <a:effectLst/>
                          <a:latin typeface="Arial" panose="020B0604020202020204" pitchFamily="34" charset="0"/>
                        </a:rPr>
                        <a:t>My Age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89%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97337584"/>
                  </a:ext>
                </a:extLst>
              </a:tr>
              <a:tr h="167894">
                <a:tc>
                  <a:txBody>
                    <a:bodyPr/>
                    <a:lstStyle/>
                    <a:p>
                      <a:pPr algn="l" fontAlgn="b"/>
                      <a:r>
                        <a:rPr lang="en-GB" sz="1000" b="0" i="0" u="none" strike="noStrike" dirty="0">
                          <a:solidFill>
                            <a:srgbClr val="000000"/>
                          </a:solidFill>
                          <a:effectLst/>
                          <a:latin typeface="Arial" panose="020B0604020202020204" pitchFamily="34" charset="0"/>
                        </a:rPr>
                        <a:t>My Gender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29700508"/>
                  </a:ext>
                </a:extLst>
              </a:tr>
              <a:tr h="167894">
                <a:tc>
                  <a:txBody>
                    <a:bodyPr/>
                    <a:lstStyle/>
                    <a:p>
                      <a:pPr algn="l" fontAlgn="b"/>
                      <a:r>
                        <a:rPr lang="en-GB" sz="1000" b="0" i="0" u="none" strike="noStrike" dirty="0">
                          <a:solidFill>
                            <a:srgbClr val="000000"/>
                          </a:solidFill>
                          <a:effectLst/>
                          <a:latin typeface="Arial" panose="020B0604020202020204" pitchFamily="34" charset="0"/>
                        </a:rPr>
                        <a:t>My Family Status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34452043"/>
                  </a:ext>
                </a:extLst>
              </a:tr>
              <a:tr h="167894">
                <a:tc>
                  <a:txBody>
                    <a:bodyPr/>
                    <a:lstStyle/>
                    <a:p>
                      <a:pPr algn="l" fontAlgn="b"/>
                      <a:r>
                        <a:rPr lang="en-GB" sz="1000" b="0" i="0" u="none" strike="noStrike" dirty="0">
                          <a:solidFill>
                            <a:srgbClr val="000000"/>
                          </a:solidFill>
                          <a:effectLst/>
                          <a:latin typeface="Arial" panose="020B0604020202020204" pitchFamily="34" charset="0"/>
                        </a:rPr>
                        <a:t>My Race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77407288"/>
                  </a:ext>
                </a:extLst>
              </a:tr>
              <a:tr h="167894">
                <a:tc>
                  <a:txBody>
                    <a:bodyPr/>
                    <a:lstStyle/>
                    <a:p>
                      <a:pPr algn="l" fontAlgn="b"/>
                      <a:r>
                        <a:rPr lang="en-GB" sz="1000" b="0" i="0" u="none" strike="noStrike" dirty="0">
                          <a:solidFill>
                            <a:srgbClr val="000000"/>
                          </a:solidFill>
                          <a:effectLst/>
                          <a:latin typeface="Arial" panose="020B0604020202020204" pitchFamily="34" charset="0"/>
                        </a:rPr>
                        <a:t>Religion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100%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64878149"/>
                  </a:ext>
                </a:extLst>
              </a:tr>
              <a:tr h="167894">
                <a:tc>
                  <a:txBody>
                    <a:bodyPr/>
                    <a:lstStyle/>
                    <a:p>
                      <a:pPr algn="l" fontAlgn="b"/>
                      <a:r>
                        <a:rPr lang="en-GB" sz="1000" b="0" i="0" u="none" strike="noStrike" dirty="0">
                          <a:solidFill>
                            <a:srgbClr val="000000"/>
                          </a:solidFill>
                          <a:effectLst/>
                          <a:latin typeface="Arial" panose="020B0604020202020204" pitchFamily="34" charset="0"/>
                        </a:rPr>
                        <a:t>Disability Status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68092088"/>
                  </a:ext>
                </a:extLst>
              </a:tr>
              <a:tr h="167894">
                <a:tc>
                  <a:txBody>
                    <a:bodyPr/>
                    <a:lstStyle/>
                    <a:p>
                      <a:pPr algn="l" fontAlgn="b"/>
                      <a:r>
                        <a:rPr lang="en-GB" sz="1000" b="0" i="0" u="none" strike="noStrike" dirty="0">
                          <a:solidFill>
                            <a:srgbClr val="000000"/>
                          </a:solidFill>
                          <a:effectLst/>
                          <a:latin typeface="Arial" panose="020B0604020202020204" pitchFamily="34" charset="0"/>
                        </a:rPr>
                        <a:t>Relationship status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53821791"/>
                  </a:ext>
                </a:extLst>
              </a:tr>
              <a:tr h="167894">
                <a:tc>
                  <a:txBody>
                    <a:bodyPr/>
                    <a:lstStyle/>
                    <a:p>
                      <a:pPr algn="l" fontAlgn="b"/>
                      <a:r>
                        <a:rPr lang="en-GB" sz="1000" b="0" i="0" u="none" strike="noStrike" dirty="0">
                          <a:solidFill>
                            <a:srgbClr val="000000"/>
                          </a:solidFill>
                          <a:effectLst/>
                          <a:latin typeface="Arial" panose="020B0604020202020204" pitchFamily="34" charset="0"/>
                        </a:rPr>
                        <a:t>Appearance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100%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45683498"/>
                  </a:ext>
                </a:extLst>
              </a:tr>
              <a:tr h="167894">
                <a:tc>
                  <a:txBody>
                    <a:bodyPr/>
                    <a:lstStyle/>
                    <a:p>
                      <a:pPr algn="l" fontAlgn="b"/>
                      <a:r>
                        <a:rPr lang="en-GB" sz="1000" b="0" i="0" u="none" strike="noStrike" dirty="0">
                          <a:solidFill>
                            <a:srgbClr val="000000"/>
                          </a:solidFill>
                          <a:effectLst/>
                          <a:latin typeface="Arial" panose="020B0604020202020204" pitchFamily="34" charset="0"/>
                        </a:rPr>
                        <a:t>Social Class - Personally Discriminated at Company - % no</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100%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97%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39367320"/>
                  </a:ext>
                </a:extLst>
              </a:tr>
              <a:tr h="167894">
                <a:tc>
                  <a:txBody>
                    <a:bodyPr/>
                    <a:lstStyle/>
                    <a:p>
                      <a:pPr algn="l" fontAlgn="b"/>
                      <a:r>
                        <a:rPr lang="en-GB" sz="1000" b="0" i="0" u="none" strike="noStrike" dirty="0">
                          <a:solidFill>
                            <a:srgbClr val="000000"/>
                          </a:solidFill>
                          <a:effectLst/>
                          <a:latin typeface="Arial" panose="020B0604020202020204" pitchFamily="34" charset="0"/>
                        </a:rPr>
                        <a:t>Presence of Negative Behavior Percent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6600"/>
                    </a:solidFill>
                  </a:tcPr>
                </a:tc>
                <a:tc>
                  <a:txBody>
                    <a:bodyPr/>
                    <a:lstStyle/>
                    <a:p>
                      <a:pPr algn="r" fontAlgn="b"/>
                      <a:r>
                        <a:rPr lang="en-GB" sz="1000" b="0" i="0" u="none" strike="noStrike" dirty="0">
                          <a:solidFill>
                            <a:srgbClr val="000000"/>
                          </a:solidFill>
                          <a:effectLst/>
                          <a:latin typeface="Arial" panose="020B0604020202020204" pitchFamily="34" charset="0"/>
                        </a:rPr>
                        <a:t>18%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6600"/>
                    </a:solidFill>
                  </a:tcPr>
                </a:tc>
                <a:tc>
                  <a:txBody>
                    <a:bodyPr/>
                    <a:lstStyle/>
                    <a:p>
                      <a:pPr algn="r" fontAlgn="b"/>
                      <a:r>
                        <a:rPr lang="en-GB" sz="1000" b="0" i="0" u="none" strike="noStrike" dirty="0">
                          <a:solidFill>
                            <a:srgbClr val="000000"/>
                          </a:solidFill>
                          <a:effectLst/>
                          <a:latin typeface="Arial" panose="020B0604020202020204" pitchFamily="34" charset="0"/>
                        </a:rPr>
                        <a:t>19%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6600"/>
                    </a:solidFill>
                  </a:tcPr>
                </a:tc>
                <a:extLst>
                  <a:ext uri="{0D108BD9-81ED-4DB2-BD59-A6C34878D82A}">
                    <a16:rowId xmlns:a16="http://schemas.microsoft.com/office/drawing/2014/main" val="3158968928"/>
                  </a:ext>
                </a:extLst>
              </a:tr>
              <a:tr h="167894">
                <a:tc>
                  <a:txBody>
                    <a:bodyPr/>
                    <a:lstStyle/>
                    <a:p>
                      <a:pPr algn="l" fontAlgn="b"/>
                      <a:r>
                        <a:rPr lang="en-GB" sz="1000" b="0" i="0" u="none" strike="noStrike" dirty="0">
                          <a:solidFill>
                            <a:srgbClr val="000000"/>
                          </a:solidFill>
                          <a:effectLst/>
                          <a:latin typeface="Arial" panose="020B0604020202020204" pitchFamily="34" charset="0"/>
                        </a:rPr>
                        <a:t>Unfairly spoken over and not listened to in meetings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27%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27%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0786255"/>
                  </a:ext>
                </a:extLst>
              </a:tr>
              <a:tr h="167894">
                <a:tc>
                  <a:txBody>
                    <a:bodyPr/>
                    <a:lstStyle/>
                    <a:p>
                      <a:pPr algn="l" fontAlgn="b"/>
                      <a:r>
                        <a:rPr lang="en-GB" sz="1000" b="0" i="0" u="none" strike="noStrike" dirty="0">
                          <a:solidFill>
                            <a:srgbClr val="000000"/>
                          </a:solidFill>
                          <a:effectLst/>
                          <a:latin typeface="Arial" panose="020B0604020202020204" pitchFamily="34" charset="0"/>
                        </a:rPr>
                        <a:t>Learning Opportunities or progress restricted by senior colleagues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715216725"/>
                  </a:ext>
                </a:extLst>
              </a:tr>
              <a:tr h="167894">
                <a:tc>
                  <a:txBody>
                    <a:bodyPr/>
                    <a:lstStyle/>
                    <a:p>
                      <a:pPr algn="l" fontAlgn="b"/>
                      <a:r>
                        <a:rPr lang="en-GB" sz="1000" b="0" i="0" u="none" strike="noStrike" dirty="0">
                          <a:solidFill>
                            <a:srgbClr val="000000"/>
                          </a:solidFill>
                          <a:effectLst/>
                          <a:latin typeface="Arial" panose="020B0604020202020204" pitchFamily="34" charset="0"/>
                        </a:rPr>
                        <a:t>Undervalued compared to colleagues of equal competence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29%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92039398"/>
                  </a:ext>
                </a:extLst>
              </a:tr>
              <a:tr h="167894">
                <a:tc>
                  <a:txBody>
                    <a:bodyPr/>
                    <a:lstStyle/>
                    <a:p>
                      <a:pPr algn="l" fontAlgn="b"/>
                      <a:r>
                        <a:rPr lang="en-GB" sz="1000" b="0" i="0" u="none" strike="noStrike" dirty="0">
                          <a:solidFill>
                            <a:srgbClr val="000000"/>
                          </a:solidFill>
                          <a:effectLst/>
                          <a:latin typeface="Arial" panose="020B0604020202020204" pitchFamily="34" charset="0"/>
                        </a:rPr>
                        <a:t>People taking sole credit for shared efforts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33%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32%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6210851"/>
                  </a:ext>
                </a:extLst>
              </a:tr>
              <a:tr h="167894">
                <a:tc>
                  <a:txBody>
                    <a:bodyPr/>
                    <a:lstStyle/>
                    <a:p>
                      <a:pPr algn="l" fontAlgn="b"/>
                      <a:r>
                        <a:rPr lang="en-GB" sz="1000" b="0" i="0" u="none" strike="noStrike" dirty="0">
                          <a:solidFill>
                            <a:srgbClr val="000000"/>
                          </a:solidFill>
                          <a:effectLst/>
                          <a:latin typeface="Arial" panose="020B0604020202020204" pitchFamily="34" charset="0"/>
                        </a:rPr>
                        <a:t>Bullied, undermined or harassed in any way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90734795"/>
                  </a:ext>
                </a:extLst>
              </a:tr>
              <a:tr h="167894">
                <a:tc>
                  <a:txBody>
                    <a:bodyPr/>
                    <a:lstStyle/>
                    <a:p>
                      <a:pPr algn="l" fontAlgn="b"/>
                      <a:r>
                        <a:rPr lang="en-GB" sz="1000" b="0" i="0" u="none" strike="noStrike" dirty="0">
                          <a:solidFill>
                            <a:srgbClr val="000000"/>
                          </a:solidFill>
                          <a:effectLst/>
                          <a:latin typeface="Arial" panose="020B0604020202020204" pitchFamily="34" charset="0"/>
                        </a:rPr>
                        <a:t>Physical harassment or violence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74603400"/>
                  </a:ext>
                </a:extLst>
              </a:tr>
              <a:tr h="167894">
                <a:tc>
                  <a:txBody>
                    <a:bodyPr/>
                    <a:lstStyle/>
                    <a:p>
                      <a:pPr algn="l" fontAlgn="b"/>
                      <a:r>
                        <a:rPr lang="en-GB" sz="1000" b="0" i="0" u="none" strike="noStrike" dirty="0">
                          <a:solidFill>
                            <a:srgbClr val="000000"/>
                          </a:solidFill>
                          <a:effectLst/>
                          <a:latin typeface="Arial" panose="020B0604020202020204" pitchFamily="34" charset="0"/>
                        </a:rPr>
                        <a:t>Exclusion from events/activities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09245954"/>
                  </a:ext>
                </a:extLst>
              </a:tr>
              <a:tr h="167894">
                <a:tc>
                  <a:txBody>
                    <a:bodyPr/>
                    <a:lstStyle/>
                    <a:p>
                      <a:pPr algn="l" fontAlgn="b"/>
                      <a:r>
                        <a:rPr lang="en-GB" sz="1000" b="0" i="0" u="none" strike="noStrike" dirty="0">
                          <a:solidFill>
                            <a:srgbClr val="000000"/>
                          </a:solidFill>
                          <a:effectLst/>
                          <a:latin typeface="Arial" panose="020B0604020202020204" pitchFamily="34" charset="0"/>
                        </a:rPr>
                        <a:t>Made to feel uncomfortable in the workplace - % yes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16%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GB" sz="1000" b="0" i="0" u="none" strike="noStrike" dirty="0">
                          <a:solidFill>
                            <a:srgbClr val="000000"/>
                          </a:solidFill>
                          <a:effectLst/>
                          <a:latin typeface="Arial" panose="020B0604020202020204" pitchFamily="34" charset="0"/>
                        </a:rPr>
                        <a:t>22%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98886599"/>
                  </a:ext>
                </a:extLst>
              </a:tr>
            </a:tbl>
          </a:graphicData>
        </a:graphic>
      </p:graphicFrame>
      <p:sp>
        <p:nvSpPr>
          <p:cNvPr id="4" name="Slide Number Placeholder 3">
            <a:extLst>
              <a:ext uri="{FF2B5EF4-FFF2-40B4-BE49-F238E27FC236}">
                <a16:creationId xmlns:a16="http://schemas.microsoft.com/office/drawing/2014/main" id="{498D900B-A716-4030-F863-2086F7DFDEF8}"/>
              </a:ext>
            </a:extLst>
          </p:cNvPr>
          <p:cNvSpPr>
            <a:spLocks noGrp="1"/>
          </p:cNvSpPr>
          <p:nvPr>
            <p:ph type="sldNum" sz="quarter" idx="11"/>
          </p:nvPr>
        </p:nvSpPr>
        <p:spPr/>
        <p:txBody>
          <a:bodyPr/>
          <a:lstStyle/>
          <a:p>
            <a:fld id="{4034BEE3-566C-4068-A777-C3A4762E861B}" type="slidenum">
              <a:rPr lang="en-GB" smtClean="0"/>
              <a:pPr/>
              <a:t>36</a:t>
            </a:fld>
            <a:endParaRPr lang="en-GB" dirty="0"/>
          </a:p>
        </p:txBody>
      </p:sp>
      <p:pic>
        <p:nvPicPr>
          <p:cNvPr id="2" name="Picture 1" descr="A black background with purple text&#10;&#10;Description automatically generated">
            <a:extLst>
              <a:ext uri="{FF2B5EF4-FFF2-40B4-BE49-F238E27FC236}">
                <a16:creationId xmlns:a16="http://schemas.microsoft.com/office/drawing/2014/main" id="{0AE09EE4-238B-D246-8B3A-CAF5271EDAA3}"/>
              </a:ext>
            </a:extLst>
          </p:cNvPr>
          <p:cNvPicPr>
            <a:picLocks noChangeAspect="1"/>
          </p:cNvPicPr>
          <p:nvPr/>
        </p:nvPicPr>
        <p:blipFill>
          <a:blip r:embed="rId2"/>
          <a:stretch>
            <a:fillRect/>
          </a:stretch>
        </p:blipFill>
        <p:spPr>
          <a:xfrm>
            <a:off x="359999" y="-85649"/>
            <a:ext cx="2683452" cy="852772"/>
          </a:xfrm>
          <a:prstGeom prst="rect">
            <a:avLst/>
          </a:prstGeom>
        </p:spPr>
      </p:pic>
    </p:spTree>
    <p:extLst>
      <p:ext uri="{BB962C8B-B14F-4D97-AF65-F5344CB8AC3E}">
        <p14:creationId xmlns:p14="http://schemas.microsoft.com/office/powerpoint/2010/main" val="2990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black background with white text&#10;&#10;Description automatically generated">
            <a:extLst>
              <a:ext uri="{FF2B5EF4-FFF2-40B4-BE49-F238E27FC236}">
                <a16:creationId xmlns:a16="http://schemas.microsoft.com/office/drawing/2014/main" id="{EF8D0ACA-96C1-43DE-4A88-3B689DDBD75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1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black background with white text&#10;&#10;Description automatically generated">
            <a:extLst>
              <a:ext uri="{FF2B5EF4-FFF2-40B4-BE49-F238E27FC236}">
                <a16:creationId xmlns:a16="http://schemas.microsoft.com/office/drawing/2014/main" id="{CFE35DDE-6836-9222-697D-D2969B7902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33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8F8E7-01B7-4D77-935F-5FA50DD2CB37}"/>
              </a:ext>
            </a:extLst>
          </p:cNvPr>
          <p:cNvSpPr>
            <a:spLocks noGrp="1"/>
          </p:cNvSpPr>
          <p:nvPr>
            <p:ph type="body" sz="quarter" idx="13"/>
          </p:nvPr>
        </p:nvSpPr>
        <p:spPr>
          <a:xfrm>
            <a:off x="360363" y="1692000"/>
            <a:ext cx="3845878" cy="4427813"/>
          </a:xfrm>
        </p:spPr>
        <p:txBody>
          <a:bodyPr vert="horz" lIns="0" tIns="0" rIns="0" bIns="0" rtlCol="0" anchor="t">
            <a:noAutofit/>
          </a:bodyPr>
          <a:lstStyle/>
          <a:p>
            <a:pPr>
              <a:spcBef>
                <a:spcPts val="0"/>
              </a:spcBef>
            </a:pPr>
            <a:r>
              <a:rPr lang="en-US" dirty="0">
                <a:solidFill>
                  <a:srgbClr val="000000"/>
                </a:solidFill>
                <a:ea typeface="+mn-lt"/>
                <a:cs typeface="+mn-lt"/>
              </a:rPr>
              <a:t>We would like to express our gratitude to all </a:t>
            </a:r>
            <a:r>
              <a:rPr lang="en-US" dirty="0" err="1">
                <a:solidFill>
                  <a:srgbClr val="000000"/>
                </a:solidFill>
                <a:ea typeface="+mn-lt"/>
                <a:cs typeface="+mn-lt"/>
              </a:rPr>
              <a:t>organi</a:t>
            </a:r>
            <a:r>
              <a:rPr lang="en-BE" dirty="0">
                <a:solidFill>
                  <a:srgbClr val="000000"/>
                </a:solidFill>
                <a:ea typeface="+mn-lt"/>
                <a:cs typeface="+mn-lt"/>
              </a:rPr>
              <a:t>s</a:t>
            </a:r>
            <a:r>
              <a:rPr lang="en-US" dirty="0" err="1">
                <a:solidFill>
                  <a:srgbClr val="000000"/>
                </a:solidFill>
                <a:ea typeface="+mn-lt"/>
                <a:cs typeface="+mn-lt"/>
              </a:rPr>
              <a:t>ations</a:t>
            </a:r>
            <a:r>
              <a:rPr lang="en-US" dirty="0">
                <a:solidFill>
                  <a:srgbClr val="000000"/>
                </a:solidFill>
                <a:ea typeface="+mn-lt"/>
                <a:cs typeface="+mn-lt"/>
              </a:rPr>
              <a:t> who took part in this collective effort. Without their support for we would not have been able to conduct this historic first-ever global research. </a:t>
            </a:r>
            <a:endParaRPr lang="en-GB" dirty="0">
              <a:solidFill>
                <a:srgbClr val="000000"/>
              </a:solidFill>
              <a:ea typeface="+mn-lt"/>
              <a:cs typeface="+mn-lt"/>
            </a:endParaRPr>
          </a:p>
          <a:p>
            <a:pPr>
              <a:spcBef>
                <a:spcPts val="0"/>
              </a:spcBef>
            </a:pPr>
            <a:r>
              <a:rPr lang="en-GB" dirty="0">
                <a:solidFill>
                  <a:srgbClr val="000000"/>
                </a:solidFill>
                <a:ea typeface="+mn-lt"/>
                <a:cs typeface="+mn-lt"/>
              </a:rPr>
              <a:t> </a:t>
            </a:r>
            <a:endParaRPr lang="en-US" dirty="0">
              <a:solidFill>
                <a:srgbClr val="000000"/>
              </a:solidFill>
              <a:ea typeface="+mn-lt"/>
              <a:cs typeface="+mn-lt"/>
            </a:endParaRPr>
          </a:p>
        </p:txBody>
      </p:sp>
      <p:sp>
        <p:nvSpPr>
          <p:cNvPr id="6" name="Title 5">
            <a:extLst>
              <a:ext uri="{FF2B5EF4-FFF2-40B4-BE49-F238E27FC236}">
                <a16:creationId xmlns:a16="http://schemas.microsoft.com/office/drawing/2014/main" id="{4C170126-532A-4210-AB7E-332818A343DD}"/>
              </a:ext>
            </a:extLst>
          </p:cNvPr>
          <p:cNvSpPr>
            <a:spLocks noGrp="1"/>
          </p:cNvSpPr>
          <p:nvPr>
            <p:ph type="title"/>
          </p:nvPr>
        </p:nvSpPr>
        <p:spPr/>
        <p:txBody>
          <a:bodyPr/>
          <a:lstStyle/>
          <a:p>
            <a:r>
              <a:rPr lang="en-US" sz="2000" dirty="0">
                <a:solidFill>
                  <a:srgbClr val="000000"/>
                </a:solidFill>
                <a:cs typeface="Arial"/>
              </a:rPr>
              <a:t>Acknowledgements</a:t>
            </a:r>
          </a:p>
        </p:txBody>
      </p:sp>
      <p:sp>
        <p:nvSpPr>
          <p:cNvPr id="4" name="Text Placeholder 3">
            <a:extLst>
              <a:ext uri="{FF2B5EF4-FFF2-40B4-BE49-F238E27FC236}">
                <a16:creationId xmlns:a16="http://schemas.microsoft.com/office/drawing/2014/main" id="{338AE754-112F-A360-B49E-80A084B0402C}"/>
              </a:ext>
            </a:extLst>
          </p:cNvPr>
          <p:cNvSpPr>
            <a:spLocks noGrp="1"/>
          </p:cNvSpPr>
          <p:nvPr>
            <p:ph type="body" sz="quarter" idx="15"/>
          </p:nvPr>
        </p:nvSpPr>
        <p:spPr/>
        <p:txBody>
          <a:bodyPr/>
          <a:lstStyle/>
          <a:p>
            <a:endParaRPr lang="en-BE" dirty="0"/>
          </a:p>
        </p:txBody>
      </p:sp>
      <p:grpSp>
        <p:nvGrpSpPr>
          <p:cNvPr id="28" name="Group 27">
            <a:extLst>
              <a:ext uri="{FF2B5EF4-FFF2-40B4-BE49-F238E27FC236}">
                <a16:creationId xmlns:a16="http://schemas.microsoft.com/office/drawing/2014/main" id="{7A4CE844-3A9C-9F32-ED4F-C7676974795E}"/>
              </a:ext>
            </a:extLst>
          </p:cNvPr>
          <p:cNvGrpSpPr/>
          <p:nvPr/>
        </p:nvGrpSpPr>
        <p:grpSpPr>
          <a:xfrm>
            <a:off x="4440769" y="958242"/>
            <a:ext cx="7174908" cy="5384456"/>
            <a:chOff x="4440769" y="958242"/>
            <a:chExt cx="7174908" cy="5384456"/>
          </a:xfrm>
        </p:grpSpPr>
        <p:grpSp>
          <p:nvGrpSpPr>
            <p:cNvPr id="25" name="Group 24">
              <a:extLst>
                <a:ext uri="{FF2B5EF4-FFF2-40B4-BE49-F238E27FC236}">
                  <a16:creationId xmlns:a16="http://schemas.microsoft.com/office/drawing/2014/main" id="{07863E1E-D77C-1481-602E-F017E45D419D}"/>
                </a:ext>
              </a:extLst>
            </p:cNvPr>
            <p:cNvGrpSpPr/>
            <p:nvPr/>
          </p:nvGrpSpPr>
          <p:grpSpPr>
            <a:xfrm>
              <a:off x="4440769" y="958242"/>
              <a:ext cx="7174908" cy="5384456"/>
              <a:chOff x="4440769" y="958242"/>
              <a:chExt cx="7174908" cy="5384456"/>
            </a:xfrm>
          </p:grpSpPr>
          <p:pic>
            <p:nvPicPr>
              <p:cNvPr id="15" name="Picture 14" descr="A picture containing text, screenshot, computer icon, software&#10;&#10;Description automatically generated">
                <a:extLst>
                  <a:ext uri="{FF2B5EF4-FFF2-40B4-BE49-F238E27FC236}">
                    <a16:creationId xmlns:a16="http://schemas.microsoft.com/office/drawing/2014/main" id="{A9AC1E39-D2A8-BD21-27C3-E804EB00F56F}"/>
                  </a:ext>
                </a:extLst>
              </p:cNvPr>
              <p:cNvPicPr>
                <a:picLocks noChangeAspect="1"/>
              </p:cNvPicPr>
              <p:nvPr/>
            </p:nvPicPr>
            <p:blipFill rotWithShape="1">
              <a:blip r:embed="rId3"/>
              <a:srcRect t="854" r="1303" b="611"/>
              <a:stretch/>
            </p:blipFill>
            <p:spPr>
              <a:xfrm>
                <a:off x="4668777" y="1542098"/>
                <a:ext cx="6806595" cy="4800600"/>
              </a:xfrm>
              <a:prstGeom prst="rect">
                <a:avLst/>
              </a:prstGeom>
            </p:spPr>
          </p:pic>
          <p:pic>
            <p:nvPicPr>
              <p:cNvPr id="13" name="Picture 12">
                <a:extLst>
                  <a:ext uri="{FF2B5EF4-FFF2-40B4-BE49-F238E27FC236}">
                    <a16:creationId xmlns:a16="http://schemas.microsoft.com/office/drawing/2014/main" id="{B746075D-02DF-13CF-AE0F-DAE15D1039F1}"/>
                  </a:ext>
                </a:extLst>
              </p:cNvPr>
              <p:cNvPicPr>
                <a:picLocks noChangeAspect="1"/>
              </p:cNvPicPr>
              <p:nvPr/>
            </p:nvPicPr>
            <p:blipFill rotWithShape="1">
              <a:blip r:embed="rId4"/>
              <a:srcRect l="724" t="13639" r="995" b="10336"/>
              <a:stretch/>
            </p:blipFill>
            <p:spPr>
              <a:xfrm>
                <a:off x="4614802" y="958242"/>
                <a:ext cx="7000875" cy="507661"/>
              </a:xfrm>
              <a:prstGeom prst="rect">
                <a:avLst/>
              </a:prstGeom>
            </p:spPr>
          </p:pic>
          <p:sp>
            <p:nvSpPr>
              <p:cNvPr id="16" name="Rectangle 15">
                <a:extLst>
                  <a:ext uri="{FF2B5EF4-FFF2-40B4-BE49-F238E27FC236}">
                    <a16:creationId xmlns:a16="http://schemas.microsoft.com/office/drawing/2014/main" id="{4A1EDB0E-10A1-1D78-A631-CAB25C8EA4F6}"/>
                  </a:ext>
                </a:extLst>
              </p:cNvPr>
              <p:cNvSpPr/>
              <p:nvPr/>
            </p:nvSpPr>
            <p:spPr>
              <a:xfrm>
                <a:off x="4668777" y="1874520"/>
                <a:ext cx="78483" cy="23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17" name="Rectangle 16">
                <a:extLst>
                  <a:ext uri="{FF2B5EF4-FFF2-40B4-BE49-F238E27FC236}">
                    <a16:creationId xmlns:a16="http://schemas.microsoft.com/office/drawing/2014/main" id="{F5B2482A-AB6F-B19F-1273-0BBF6A4D0DA6}"/>
                  </a:ext>
                </a:extLst>
              </p:cNvPr>
              <p:cNvSpPr/>
              <p:nvPr/>
            </p:nvSpPr>
            <p:spPr>
              <a:xfrm flipH="1" flipV="1">
                <a:off x="4510238" y="2299078"/>
                <a:ext cx="209128" cy="23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18" name="Rectangle 17">
                <a:extLst>
                  <a:ext uri="{FF2B5EF4-FFF2-40B4-BE49-F238E27FC236}">
                    <a16:creationId xmlns:a16="http://schemas.microsoft.com/office/drawing/2014/main" id="{D28AF106-7D01-2121-7872-70F0B552BA38}"/>
                  </a:ext>
                </a:extLst>
              </p:cNvPr>
              <p:cNvSpPr/>
              <p:nvPr/>
            </p:nvSpPr>
            <p:spPr>
              <a:xfrm flipH="1" flipV="1">
                <a:off x="4477511" y="2890916"/>
                <a:ext cx="209128" cy="23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19" name="Rectangle 18">
                <a:extLst>
                  <a:ext uri="{FF2B5EF4-FFF2-40B4-BE49-F238E27FC236}">
                    <a16:creationId xmlns:a16="http://schemas.microsoft.com/office/drawing/2014/main" id="{D739F22D-7060-D17D-BB94-5CC2F9F9798F}"/>
                  </a:ext>
                </a:extLst>
              </p:cNvPr>
              <p:cNvSpPr/>
              <p:nvPr/>
            </p:nvSpPr>
            <p:spPr>
              <a:xfrm flipH="1" flipV="1">
                <a:off x="4493856" y="3339568"/>
                <a:ext cx="209128" cy="23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20" name="Rectangle 19">
                <a:extLst>
                  <a:ext uri="{FF2B5EF4-FFF2-40B4-BE49-F238E27FC236}">
                    <a16:creationId xmlns:a16="http://schemas.microsoft.com/office/drawing/2014/main" id="{64620481-EA0D-7178-6594-32C9B7FB3771}"/>
                  </a:ext>
                </a:extLst>
              </p:cNvPr>
              <p:cNvSpPr/>
              <p:nvPr/>
            </p:nvSpPr>
            <p:spPr>
              <a:xfrm flipH="1" flipV="1">
                <a:off x="4454611" y="3870959"/>
                <a:ext cx="264751" cy="16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21" name="Rectangle 20">
                <a:extLst>
                  <a:ext uri="{FF2B5EF4-FFF2-40B4-BE49-F238E27FC236}">
                    <a16:creationId xmlns:a16="http://schemas.microsoft.com/office/drawing/2014/main" id="{70E03014-DD38-D653-DA29-9FE8AF72F026}"/>
                  </a:ext>
                </a:extLst>
              </p:cNvPr>
              <p:cNvSpPr/>
              <p:nvPr/>
            </p:nvSpPr>
            <p:spPr>
              <a:xfrm flipH="1" flipV="1">
                <a:off x="4493856" y="4353185"/>
                <a:ext cx="264751" cy="16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22" name="Rectangle 21">
                <a:extLst>
                  <a:ext uri="{FF2B5EF4-FFF2-40B4-BE49-F238E27FC236}">
                    <a16:creationId xmlns:a16="http://schemas.microsoft.com/office/drawing/2014/main" id="{C21BE12D-752F-0781-FF75-95C8235BA8D5}"/>
                  </a:ext>
                </a:extLst>
              </p:cNvPr>
              <p:cNvSpPr/>
              <p:nvPr/>
            </p:nvSpPr>
            <p:spPr>
              <a:xfrm flipH="1" flipV="1">
                <a:off x="4448938" y="4887355"/>
                <a:ext cx="264751" cy="11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23" name="Rectangle 22">
                <a:extLst>
                  <a:ext uri="{FF2B5EF4-FFF2-40B4-BE49-F238E27FC236}">
                    <a16:creationId xmlns:a16="http://schemas.microsoft.com/office/drawing/2014/main" id="{658ACABA-766F-A39C-025E-BE3A253725A3}"/>
                  </a:ext>
                </a:extLst>
              </p:cNvPr>
              <p:cNvSpPr/>
              <p:nvPr/>
            </p:nvSpPr>
            <p:spPr>
              <a:xfrm flipH="1" flipV="1">
                <a:off x="4440769" y="5379717"/>
                <a:ext cx="264751" cy="11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sp>
            <p:nvSpPr>
              <p:cNvPr id="24" name="Rectangle 23">
                <a:extLst>
                  <a:ext uri="{FF2B5EF4-FFF2-40B4-BE49-F238E27FC236}">
                    <a16:creationId xmlns:a16="http://schemas.microsoft.com/office/drawing/2014/main" id="{9199203E-DF80-D726-7E4F-8960FC6D6BA8}"/>
                  </a:ext>
                </a:extLst>
              </p:cNvPr>
              <p:cNvSpPr/>
              <p:nvPr/>
            </p:nvSpPr>
            <p:spPr>
              <a:xfrm flipH="1" flipV="1">
                <a:off x="4457132" y="5887283"/>
                <a:ext cx="264751" cy="11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grpSp>
        <p:sp>
          <p:nvSpPr>
            <p:cNvPr id="26" name="Rectangle 25">
              <a:extLst>
                <a:ext uri="{FF2B5EF4-FFF2-40B4-BE49-F238E27FC236}">
                  <a16:creationId xmlns:a16="http://schemas.microsoft.com/office/drawing/2014/main" id="{A057810A-049F-6ADA-C9A7-29A56E0B2420}"/>
                </a:ext>
              </a:extLst>
            </p:cNvPr>
            <p:cNvSpPr/>
            <p:nvPr/>
          </p:nvSpPr>
          <p:spPr>
            <a:xfrm>
              <a:off x="6667500" y="1082040"/>
              <a:ext cx="670560" cy="27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a:ln>
                  <a:noFill/>
                </a:ln>
                <a:solidFill>
                  <a:srgbClr val="FFFFFF"/>
                </a:solidFill>
                <a:effectLst/>
                <a:uLnTx/>
                <a:uFillTx/>
                <a:latin typeface="Jungka"/>
                <a:ea typeface="+mn-ea"/>
                <a:cs typeface="+mn-cs"/>
              </a:endParaRPr>
            </a:p>
          </p:txBody>
        </p:sp>
        <p:pic>
          <p:nvPicPr>
            <p:cNvPr id="27" name="Picture 26" descr="Shape&#10;&#10;Description automatically generated with medium confidence">
              <a:extLst>
                <a:ext uri="{FF2B5EF4-FFF2-40B4-BE49-F238E27FC236}">
                  <a16:creationId xmlns:a16="http://schemas.microsoft.com/office/drawing/2014/main" id="{9B168664-4276-C81A-91C7-4A1E4A8BA561}"/>
                </a:ext>
              </a:extLst>
            </p:cNvPr>
            <p:cNvPicPr>
              <a:picLocks noChangeAspect="1"/>
            </p:cNvPicPr>
            <p:nvPr/>
          </p:nvPicPr>
          <p:blipFill>
            <a:blip r:embed="rId5"/>
            <a:stretch>
              <a:fillRect/>
            </a:stretch>
          </p:blipFill>
          <p:spPr>
            <a:xfrm>
              <a:off x="6727223" y="1160885"/>
              <a:ext cx="551113" cy="102373"/>
            </a:xfrm>
            <a:prstGeom prst="rect">
              <a:avLst/>
            </a:prstGeom>
          </p:spPr>
        </p:pic>
      </p:grpSp>
      <p:pic>
        <p:nvPicPr>
          <p:cNvPr id="5" name="Picture 4">
            <a:extLst>
              <a:ext uri="{FF2B5EF4-FFF2-40B4-BE49-F238E27FC236}">
                <a16:creationId xmlns:a16="http://schemas.microsoft.com/office/drawing/2014/main" id="{3023A0F8-7ABD-A828-BA42-9DA92C306795}"/>
              </a:ext>
            </a:extLst>
          </p:cNvPr>
          <p:cNvPicPr>
            <a:picLocks noChangeAspect="1"/>
          </p:cNvPicPr>
          <p:nvPr/>
        </p:nvPicPr>
        <p:blipFill rotWithShape="1">
          <a:blip r:embed="rId6"/>
          <a:srcRect b="8098"/>
          <a:stretch/>
        </p:blipFill>
        <p:spPr>
          <a:xfrm>
            <a:off x="8005068" y="6055738"/>
            <a:ext cx="570728" cy="230763"/>
          </a:xfrm>
          <a:prstGeom prst="rect">
            <a:avLst/>
          </a:prstGeom>
        </p:spPr>
      </p:pic>
      <p:sp>
        <p:nvSpPr>
          <p:cNvPr id="8" name="Slide Number Placeholder 7">
            <a:extLst>
              <a:ext uri="{FF2B5EF4-FFF2-40B4-BE49-F238E27FC236}">
                <a16:creationId xmlns:a16="http://schemas.microsoft.com/office/drawing/2014/main" id="{0E0633BB-154A-15E8-262E-9601D88ABB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717171"/>
                </a:solidFill>
                <a:effectLst/>
                <a:uLnTx/>
                <a:uFillTx/>
                <a:latin typeface="Jungk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717171"/>
              </a:solidFill>
              <a:effectLst/>
              <a:uLnTx/>
              <a:uFillTx/>
              <a:latin typeface="Jungka"/>
              <a:ea typeface="+mn-ea"/>
              <a:cs typeface="+mn-cs"/>
            </a:endParaRPr>
          </a:p>
        </p:txBody>
      </p:sp>
      <p:pic>
        <p:nvPicPr>
          <p:cNvPr id="2" name="Picture 1" descr="A black background with purple text&#10;&#10;Description automatically generated">
            <a:extLst>
              <a:ext uri="{FF2B5EF4-FFF2-40B4-BE49-F238E27FC236}">
                <a16:creationId xmlns:a16="http://schemas.microsoft.com/office/drawing/2014/main" id="{69E4F18D-4BF4-A917-5C42-A7DA43EBDD38}"/>
              </a:ext>
            </a:extLst>
          </p:cNvPr>
          <p:cNvPicPr>
            <a:picLocks noChangeAspect="1"/>
          </p:cNvPicPr>
          <p:nvPr/>
        </p:nvPicPr>
        <p:blipFill>
          <a:blip r:embed="rId7"/>
          <a:stretch>
            <a:fillRect/>
          </a:stretch>
        </p:blipFill>
        <p:spPr>
          <a:xfrm>
            <a:off x="359999" y="-85649"/>
            <a:ext cx="2683452" cy="852772"/>
          </a:xfrm>
          <a:prstGeom prst="rect">
            <a:avLst/>
          </a:prstGeom>
        </p:spPr>
      </p:pic>
    </p:spTree>
    <p:extLst>
      <p:ext uri="{BB962C8B-B14F-4D97-AF65-F5344CB8AC3E}">
        <p14:creationId xmlns:p14="http://schemas.microsoft.com/office/powerpoint/2010/main" val="143236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70DAB6-C9FF-4CC8-A488-593EC2F21B5B}"/>
              </a:ext>
            </a:extLst>
          </p:cNvPr>
          <p:cNvSpPr>
            <a:spLocks noGrp="1"/>
          </p:cNvSpPr>
          <p:nvPr>
            <p:ph type="body" sz="quarter" idx="13"/>
          </p:nvPr>
        </p:nvSpPr>
        <p:spPr>
          <a:xfrm>
            <a:off x="360363" y="800100"/>
            <a:ext cx="11466512" cy="5108576"/>
          </a:xfrm>
        </p:spPr>
        <p:txBody>
          <a:bodyPr vert="horz" lIns="0" tIns="0" rIns="0" bIns="0" rtlCol="0" anchor="t">
            <a:noAutofit/>
          </a:bodyPr>
          <a:lstStyle/>
          <a:p>
            <a:pPr>
              <a:spcBef>
                <a:spcPts val="0"/>
              </a:spcBef>
            </a:pPr>
            <a:r>
              <a:rPr lang="en-US" sz="2000" b="1" dirty="0">
                <a:solidFill>
                  <a:srgbClr val="000000"/>
                </a:solidFill>
                <a:latin typeface="+mj-lt"/>
                <a:ea typeface="+mj-ea"/>
                <a:cs typeface="Arial"/>
              </a:rPr>
              <a:t>Code of conduct</a:t>
            </a:r>
          </a:p>
          <a:p>
            <a:pPr>
              <a:spcBef>
                <a:spcPts val="0"/>
              </a:spcBef>
            </a:pPr>
            <a:endParaRPr lang="en-US" sz="2400" b="1" dirty="0">
              <a:solidFill>
                <a:srgbClr val="000000"/>
              </a:solidFill>
              <a:latin typeface="+mj-lt"/>
              <a:ea typeface="+mj-ea"/>
              <a:cs typeface="Arial"/>
            </a:endParaRPr>
          </a:p>
          <a:p>
            <a:pPr>
              <a:spcBef>
                <a:spcPts val="0"/>
              </a:spcBef>
            </a:pP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The multiple partner organisations behind this research have collected responses across their respective jurisdictions and made the data available in the spirit of making the global marketing industry a more diverse and inclusive place to work.</a:t>
            </a:r>
          </a:p>
          <a:p>
            <a:pPr>
              <a:spcBef>
                <a:spcPts val="0"/>
              </a:spcBef>
            </a:pPr>
            <a:endParaRPr lang="en-GB" sz="1100" dirty="0">
              <a:solidFill>
                <a:srgbClr val="000000"/>
              </a:solidFill>
              <a:latin typeface="+mj-lt"/>
              <a:ea typeface="Calibri" panose="020F0502020204030204" pitchFamily="34" charset="0"/>
              <a:cs typeface="Arial" panose="020B0604020202020204" pitchFamily="34" charset="0"/>
            </a:endParaRPr>
          </a:p>
          <a:p>
            <a:pPr>
              <a:spcBef>
                <a:spcPts val="0"/>
              </a:spcBef>
            </a:pP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In return, we all need to </a:t>
            </a:r>
            <a:r>
              <a:rPr kumimoji="0" lang="en-GB" b="0" i="0" u="none" strike="noStrike" kern="1200" cap="none" spc="0" normalizeH="0" baseline="0" noProof="0" dirty="0" err="1">
                <a:ln>
                  <a:noFill/>
                </a:ln>
                <a:solidFill>
                  <a:srgbClr val="000000"/>
                </a:solidFill>
                <a:effectLst/>
                <a:uLnTx/>
                <a:uFillTx/>
                <a:latin typeface="+mj-lt"/>
                <a:ea typeface="Calibri" panose="020F0502020204030204" pitchFamily="34" charset="0"/>
                <a:cs typeface="Arial" panose="020B0604020202020204" pitchFamily="34" charset="0"/>
              </a:rPr>
              <a:t>recogni</a:t>
            </a:r>
            <a:r>
              <a:rPr kumimoji="0" lang="en-BE"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s</a:t>
            </a: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e the sensitive nature of the data and to treat it appropriately. </a:t>
            </a:r>
            <a:endParaRPr kumimoji="0" lang="en-BE"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endParaRPr>
          </a:p>
          <a:p>
            <a:pPr>
              <a:spcBef>
                <a:spcPts val="0"/>
              </a:spcBef>
            </a:pPr>
            <a:endParaRPr lang="en-BE" dirty="0">
              <a:solidFill>
                <a:srgbClr val="000000"/>
              </a:solidFill>
              <a:latin typeface="+mj-lt"/>
              <a:ea typeface="Calibri" panose="020F0502020204030204" pitchFamily="34" charset="0"/>
              <a:cs typeface="Arial" panose="020B0604020202020204" pitchFamily="34" charset="0"/>
            </a:endParaRPr>
          </a:p>
          <a:p>
            <a:pPr>
              <a:spcBef>
                <a:spcPts val="0"/>
              </a:spcBef>
            </a:pP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By accessing this data, you are agreeing to abide by the following Code of Conduct: </a:t>
            </a:r>
          </a:p>
          <a:p>
            <a:pPr>
              <a:spcBef>
                <a:spcPts val="0"/>
              </a:spcBef>
            </a:pPr>
            <a:endParaRPr kumimoji="0" lang="en-GB" sz="1050" b="1" i="0" u="sng"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endParaRPr>
          </a:p>
          <a:p>
            <a:pPr>
              <a:spcBef>
                <a:spcPts val="0"/>
              </a:spcBef>
            </a:pPr>
            <a:r>
              <a:rPr kumimoji="0" lang="en-GB" b="1" i="0" u="sng"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Do:</a:t>
            </a:r>
          </a:p>
          <a:p>
            <a:pPr marL="285750" indent="-285750">
              <a:spcBef>
                <a:spcPts val="0"/>
              </a:spcBef>
              <a:buFont typeface="Arial" panose="020B0604020202020204" pitchFamily="34" charset="0"/>
              <a:buChar char="•"/>
            </a:pP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Share this data within your organisation to support actions relating to making our industry more diverse and inclusive. </a:t>
            </a:r>
          </a:p>
          <a:p>
            <a:pPr marL="285750" indent="-285750">
              <a:spcBef>
                <a:spcPts val="0"/>
              </a:spcBef>
              <a:buFont typeface="Arial" panose="020B0604020202020204" pitchFamily="34" charset="0"/>
              <a:buChar char="•"/>
            </a:pP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Share </a:t>
            </a:r>
            <a:r>
              <a:rPr kumimoji="0" lang="en-GB" b="0" i="0" u="none" strike="noStrike" kern="1200" cap="none" spc="0" normalizeH="0" baseline="0" noProof="0" dirty="0" err="1">
                <a:ln>
                  <a:noFill/>
                </a:ln>
                <a:solidFill>
                  <a:srgbClr val="000000"/>
                </a:solidFill>
                <a:effectLst/>
                <a:uLnTx/>
                <a:uFillTx/>
                <a:latin typeface="+mj-lt"/>
                <a:ea typeface="Calibri" panose="020F0502020204030204" pitchFamily="34" charset="0"/>
                <a:cs typeface="Arial" panose="020B0604020202020204" pitchFamily="34" charset="0"/>
              </a:rPr>
              <a:t>topline</a:t>
            </a: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 aggregated data outside of the organisation, for instance with the press, in order to raise visibility for the issues and drive constructive conversations</a:t>
            </a:r>
          </a:p>
          <a:p>
            <a:pPr>
              <a:spcBef>
                <a:spcPts val="0"/>
              </a:spcBef>
            </a:pPr>
            <a:endParaRPr lang="en-GB" dirty="0">
              <a:solidFill>
                <a:srgbClr val="000000"/>
              </a:solidFill>
              <a:latin typeface="+mj-lt"/>
              <a:cs typeface="Arial" panose="020B0604020202020204" pitchFamily="34" charset="0"/>
            </a:endParaRPr>
          </a:p>
          <a:p>
            <a:pPr>
              <a:spcBef>
                <a:spcPts val="0"/>
              </a:spcBef>
            </a:pPr>
            <a:r>
              <a:rPr kumimoji="0" lang="en-GB" b="1" i="0" u="sng"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Don’t</a:t>
            </a:r>
            <a:r>
              <a:rPr lang="en-BE" b="1" u="sng" dirty="0">
                <a:solidFill>
                  <a:srgbClr val="000000"/>
                </a:solidFill>
                <a:latin typeface="+mj-lt"/>
                <a:ea typeface="Calibri" panose="020F0502020204030204" pitchFamily="34" charset="0"/>
                <a:cs typeface="Arial" panose="020B0604020202020204" pitchFamily="34" charset="0"/>
              </a:rPr>
              <a:t>:</a:t>
            </a:r>
          </a:p>
          <a:p>
            <a:pPr marL="285750" indent="-285750">
              <a:spcBef>
                <a:spcPts val="0"/>
              </a:spcBef>
              <a:buFont typeface="Arial" panose="020B0604020202020204" pitchFamily="34" charset="0"/>
              <a:buChar char="•"/>
            </a:pPr>
            <a:r>
              <a:rPr kumimoji="0" lang="en-BE" i="0"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S</a:t>
            </a:r>
            <a:r>
              <a:rPr kumimoji="0" lang="en-GB"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rPr>
              <a:t>hare sensitive data outside of your organisation - or make any comparison between your national data and other countries/markets</a:t>
            </a:r>
          </a:p>
          <a:p>
            <a:pPr>
              <a:spcBef>
                <a:spcPts val="0"/>
              </a:spcBef>
            </a:pPr>
            <a:endParaRPr kumimoji="0" lang="en-GB" sz="1050" b="0" i="1" u="none" strike="noStrike" kern="1200" cap="none" spc="0" normalizeH="0" baseline="0" noProof="0" dirty="0">
              <a:ln>
                <a:noFill/>
              </a:ln>
              <a:solidFill>
                <a:srgbClr val="333333"/>
              </a:solidFill>
              <a:effectLst/>
              <a:uLnTx/>
              <a:uFillTx/>
              <a:latin typeface="+mj-lt"/>
              <a:ea typeface="Calibri" panose="020F0502020204030204" pitchFamily="34" charset="0"/>
              <a:cs typeface="Arial" panose="020B0604020202020204" pitchFamily="34" charset="0"/>
            </a:endParaRPr>
          </a:p>
          <a:p>
            <a:pPr>
              <a:spcBef>
                <a:spcPts val="0"/>
              </a:spcBef>
            </a:pPr>
            <a:r>
              <a:rPr kumimoji="0" lang="en-GB" sz="1400" b="0" i="1" u="none" strike="noStrike" kern="1200" cap="none" spc="0" normalizeH="0" baseline="0" noProof="0" dirty="0">
                <a:ln>
                  <a:noFill/>
                </a:ln>
                <a:solidFill>
                  <a:srgbClr val="333333"/>
                </a:solidFill>
                <a:effectLst/>
                <a:uLnTx/>
                <a:uFillTx/>
                <a:latin typeface="+mj-lt"/>
                <a:ea typeface="Calibri" panose="020F0502020204030204" pitchFamily="34" charset="0"/>
                <a:cs typeface="Arial" panose="020B0604020202020204" pitchFamily="34" charset="0"/>
              </a:rPr>
              <a:t>If you are unsure, please contact your WFA</a:t>
            </a:r>
            <a:r>
              <a:rPr kumimoji="0" lang="en-BE" sz="1400" b="0" i="1" u="none" strike="noStrike" kern="1200" cap="none" spc="0" normalizeH="0" baseline="0" noProof="0" dirty="0">
                <a:ln>
                  <a:noFill/>
                </a:ln>
                <a:solidFill>
                  <a:srgbClr val="333333"/>
                </a:solidFill>
                <a:effectLst/>
                <a:uLnTx/>
                <a:uFillTx/>
                <a:latin typeface="+mj-lt"/>
                <a:ea typeface="Calibri" panose="020F0502020204030204" pitchFamily="34" charset="0"/>
                <a:cs typeface="Arial" panose="020B0604020202020204" pitchFamily="34" charset="0"/>
              </a:rPr>
              <a:t>/</a:t>
            </a:r>
            <a:r>
              <a:rPr kumimoji="0" lang="en-BE" sz="1400" b="0" i="1" u="none" strike="noStrike" kern="1200" cap="none" spc="0" normalizeH="0" baseline="0" noProof="0" dirty="0" err="1">
                <a:ln>
                  <a:noFill/>
                </a:ln>
                <a:solidFill>
                  <a:srgbClr val="333333"/>
                </a:solidFill>
                <a:effectLst/>
                <a:uLnTx/>
                <a:uFillTx/>
                <a:latin typeface="+mj-lt"/>
                <a:ea typeface="Calibri" panose="020F0502020204030204" pitchFamily="34" charset="0"/>
                <a:cs typeface="Arial" panose="020B0604020202020204" pitchFamily="34" charset="0"/>
              </a:rPr>
              <a:t>VoxComm</a:t>
            </a:r>
            <a:r>
              <a:rPr kumimoji="0" lang="en-GB" sz="1400" b="0" i="1" u="none" strike="noStrike" kern="1200" cap="none" spc="0" normalizeH="0" baseline="0" noProof="0" dirty="0">
                <a:ln>
                  <a:noFill/>
                </a:ln>
                <a:solidFill>
                  <a:srgbClr val="333333"/>
                </a:solidFill>
                <a:effectLst/>
                <a:uLnTx/>
                <a:uFillTx/>
                <a:latin typeface="+mj-lt"/>
                <a:ea typeface="Calibri" panose="020F0502020204030204" pitchFamily="34" charset="0"/>
                <a:cs typeface="Arial" panose="020B0604020202020204" pitchFamily="34" charset="0"/>
              </a:rPr>
              <a:t> colleagues if you have any queries</a:t>
            </a:r>
            <a:r>
              <a:rPr kumimoji="0" lang="en-BE" sz="1400" b="0" i="1" u="none" strike="noStrike" kern="1200" cap="none" spc="0" normalizeH="0" baseline="0" noProof="0" dirty="0">
                <a:ln>
                  <a:noFill/>
                </a:ln>
                <a:solidFill>
                  <a:srgbClr val="333333"/>
                </a:solidFill>
                <a:effectLst/>
                <a:uLnTx/>
                <a:uFillTx/>
                <a:latin typeface="+mj-lt"/>
                <a:ea typeface="Calibri" panose="020F0502020204030204" pitchFamily="34" charset="0"/>
                <a:cs typeface="Arial" panose="020B0604020202020204" pitchFamily="34" charset="0"/>
              </a:rPr>
              <a:t>.</a:t>
            </a:r>
            <a:endParaRPr kumimoji="0" lang="en-GB" sz="1400" b="0" i="1" u="none" strike="noStrike" kern="1200" cap="none" spc="0" normalizeH="0" baseline="0" noProof="0" dirty="0">
              <a:ln>
                <a:noFill/>
              </a:ln>
              <a:solidFill>
                <a:srgbClr val="333333"/>
              </a:solidFill>
              <a:effectLst/>
              <a:uLnTx/>
              <a:uFillTx/>
              <a:latin typeface="+mj-lt"/>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701CB27-6DB1-33DC-1541-1767A12D9E58}"/>
              </a:ext>
            </a:extLst>
          </p:cNvPr>
          <p:cNvSpPr>
            <a:spLocks noGrp="1"/>
          </p:cNvSpPr>
          <p:nvPr>
            <p:ph type="sldNum" sz="quarter" idx="11"/>
          </p:nvPr>
        </p:nvSpPr>
        <p:spPr/>
        <p:txBody>
          <a:bodyPr/>
          <a:lstStyle/>
          <a:p>
            <a:fld id="{4034BEE3-566C-4068-A777-C3A4762E861B}" type="slidenum">
              <a:rPr lang="en-GB" smtClean="0"/>
              <a:pPr/>
              <a:t>5</a:t>
            </a:fld>
            <a:endParaRPr lang="en-GB"/>
          </a:p>
        </p:txBody>
      </p:sp>
      <p:pic>
        <p:nvPicPr>
          <p:cNvPr id="2" name="Picture 1" descr="A black background with purple text&#10;&#10;Description automatically generated">
            <a:extLst>
              <a:ext uri="{FF2B5EF4-FFF2-40B4-BE49-F238E27FC236}">
                <a16:creationId xmlns:a16="http://schemas.microsoft.com/office/drawing/2014/main" id="{A0BE5E61-7773-628F-D3B1-79BC83359CA6}"/>
              </a:ext>
            </a:extLst>
          </p:cNvPr>
          <p:cNvPicPr>
            <a:picLocks noChangeAspect="1"/>
          </p:cNvPicPr>
          <p:nvPr/>
        </p:nvPicPr>
        <p:blipFill>
          <a:blip r:embed="rId2"/>
          <a:stretch>
            <a:fillRect/>
          </a:stretch>
        </p:blipFill>
        <p:spPr>
          <a:xfrm>
            <a:off x="359999" y="-85649"/>
            <a:ext cx="2683452" cy="852772"/>
          </a:xfrm>
          <a:prstGeom prst="rect">
            <a:avLst/>
          </a:prstGeom>
        </p:spPr>
      </p:pic>
    </p:spTree>
    <p:extLst>
      <p:ext uri="{BB962C8B-B14F-4D97-AF65-F5344CB8AC3E}">
        <p14:creationId xmlns:p14="http://schemas.microsoft.com/office/powerpoint/2010/main" val="107264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59999" y="2984855"/>
            <a:ext cx="2870882" cy="1585557"/>
          </a:xfrm>
        </p:spPr>
        <p:txBody>
          <a:bodyPr/>
          <a:lstStyle/>
          <a:p>
            <a:r>
              <a:rPr lang="en-GB" dirty="0"/>
              <a:t>Demographics and Index Overview</a:t>
            </a:r>
          </a:p>
        </p:txBody>
      </p:sp>
      <p:sp>
        <p:nvSpPr>
          <p:cNvPr id="4" name="Text Placeholder 3"/>
          <p:cNvSpPr>
            <a:spLocks noGrp="1"/>
          </p:cNvSpPr>
          <p:nvPr>
            <p:ph type="body" sz="quarter" idx="16"/>
          </p:nvPr>
        </p:nvSpPr>
        <p:spPr/>
        <p:txBody>
          <a:bodyPr/>
          <a:lstStyle/>
          <a:p>
            <a:r>
              <a:rPr lang="en-GB"/>
              <a:t>1. </a:t>
            </a:r>
          </a:p>
        </p:txBody>
      </p:sp>
      <p:sp>
        <p:nvSpPr>
          <p:cNvPr id="6" name="Slide Number Placeholder 5">
            <a:extLst>
              <a:ext uri="{FF2B5EF4-FFF2-40B4-BE49-F238E27FC236}">
                <a16:creationId xmlns:a16="http://schemas.microsoft.com/office/drawing/2014/main" id="{D8E93D37-A6FF-1A87-198A-82FCACA42645}"/>
              </a:ext>
            </a:extLst>
          </p:cNvPr>
          <p:cNvSpPr>
            <a:spLocks noGrp="1"/>
          </p:cNvSpPr>
          <p:nvPr>
            <p:ph type="sldNum" sz="quarter" idx="12"/>
          </p:nvPr>
        </p:nvSpPr>
        <p:spPr/>
        <p:txBody>
          <a:bodyPr/>
          <a:lstStyle/>
          <a:p>
            <a:fld id="{4DD98664-882C-4D8A-B754-A20392790825}" type="slidenum">
              <a:rPr lang="en-GB" smtClean="0"/>
              <a:pPr/>
              <a:t>6</a:t>
            </a:fld>
            <a:endParaRPr lang="en-GB"/>
          </a:p>
        </p:txBody>
      </p:sp>
    </p:spTree>
    <p:extLst>
      <p:ext uri="{BB962C8B-B14F-4D97-AF65-F5344CB8AC3E}">
        <p14:creationId xmlns:p14="http://schemas.microsoft.com/office/powerpoint/2010/main" val="295281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_1">
            <a:extLst>
              <a:ext uri="{FF2B5EF4-FFF2-40B4-BE49-F238E27FC236}">
                <a16:creationId xmlns:a16="http://schemas.microsoft.com/office/drawing/2014/main" id="{8D9DA939-B0DA-4E84-ACFD-E28A962DE676}"/>
              </a:ext>
            </a:extLst>
          </p:cNvPr>
          <p:cNvGraphicFramePr>
            <a:graphicFrameLocks noGrp="1"/>
          </p:cNvGraphicFramePr>
          <p:nvPr>
            <p:extLst>
              <p:ext uri="{D42A27DB-BD31-4B8C-83A1-F6EECF244321}">
                <p14:modId xmlns:p14="http://schemas.microsoft.com/office/powerpoint/2010/main" val="404304576"/>
              </p:ext>
            </p:extLst>
          </p:nvPr>
        </p:nvGraphicFramePr>
        <p:xfrm>
          <a:off x="241738" y="1122005"/>
          <a:ext cx="4201850" cy="5225280"/>
        </p:xfrm>
        <a:graphic>
          <a:graphicData uri="http://schemas.openxmlformats.org/drawingml/2006/table">
            <a:tbl>
              <a:tblPr firstRow="1" bandRow="1">
                <a:tableStyleId>{073A0DAA-6AF3-43AB-8588-CEC1D06C72B9}</a:tableStyleId>
              </a:tblPr>
              <a:tblGrid>
                <a:gridCol w="3116757">
                  <a:extLst>
                    <a:ext uri="{9D8B030D-6E8A-4147-A177-3AD203B41FA5}">
                      <a16:colId xmlns:a16="http://schemas.microsoft.com/office/drawing/2014/main" val="2871007263"/>
                    </a:ext>
                  </a:extLst>
                </a:gridCol>
                <a:gridCol w="1085093">
                  <a:extLst>
                    <a:ext uri="{9D8B030D-6E8A-4147-A177-3AD203B41FA5}">
                      <a16:colId xmlns:a16="http://schemas.microsoft.com/office/drawing/2014/main" val="1924300730"/>
                    </a:ext>
                  </a:extLst>
                </a:gridCol>
              </a:tblGrid>
              <a:tr h="309278">
                <a:tc>
                  <a:txBody>
                    <a:bodyPr/>
                    <a:lstStyle/>
                    <a:p>
                      <a:r>
                        <a:rPr lang="en-GB" sz="1600"/>
                        <a:t>Company type</a:t>
                      </a:r>
                      <a:endParaRPr lang="en-GB" sz="1600" dirty="0"/>
                    </a:p>
                  </a:txBody>
                  <a:tcPr marT="36000" marB="36000"/>
                </a:tc>
                <a:tc>
                  <a:txBody>
                    <a:bodyPr/>
                    <a:lstStyle/>
                    <a:p>
                      <a:r>
                        <a:rPr lang="en-GB" sz="1600" dirty="0"/>
                        <a:t>%</a:t>
                      </a:r>
                    </a:p>
                  </a:txBody>
                  <a:tcPr marT="36000" marB="36000"/>
                </a:tc>
                <a:extLst>
                  <a:ext uri="{0D108BD9-81ED-4DB2-BD59-A6C34878D82A}">
                    <a16:rowId xmlns:a16="http://schemas.microsoft.com/office/drawing/2014/main" val="2371839170"/>
                  </a:ext>
                </a:extLst>
              </a:tr>
              <a:tr h="309278">
                <a:tc>
                  <a:txBody>
                    <a:bodyPr/>
                    <a:lstStyle/>
                    <a:p>
                      <a:r>
                        <a:rPr lang="en-GB" sz="1600"/>
                        <a:t>Brand (e.g., P&amp;G, Unilever, Walmart, etc.)</a:t>
                      </a:r>
                      <a:endParaRPr lang="en-GB" sz="1600" dirty="0"/>
                    </a:p>
                  </a:txBody>
                  <a:tcPr marT="36000" marB="36000"/>
                </a:tc>
                <a:tc>
                  <a:txBody>
                    <a:bodyPr/>
                    <a:lstStyle/>
                    <a:p>
                      <a:r>
                        <a:rPr lang="en-GB" sz="1600" dirty="0"/>
                        <a:t>12</a:t>
                      </a:r>
                    </a:p>
                  </a:txBody>
                  <a:tcPr marT="36000" marB="36000"/>
                </a:tc>
                <a:extLst>
                  <a:ext uri="{0D108BD9-81ED-4DB2-BD59-A6C34878D82A}">
                    <a16:rowId xmlns:a16="http://schemas.microsoft.com/office/drawing/2014/main" val="4063867957"/>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Creative agency</a:t>
                      </a:r>
                      <a:endParaRPr lang="en-GB" sz="1600" dirty="0"/>
                    </a:p>
                  </a:txBody>
                  <a:tcPr marT="36000" marB="36000"/>
                </a:tc>
                <a:tc>
                  <a:txBody>
                    <a:bodyPr/>
                    <a:lstStyle/>
                    <a:p>
                      <a:r>
                        <a:rPr lang="en-GB" sz="1600"/>
                        <a:t>23</a:t>
                      </a:r>
                      <a:endParaRPr lang="en-GB" sz="1600" dirty="0"/>
                    </a:p>
                  </a:txBody>
                  <a:tcPr marT="36000" marB="36000"/>
                </a:tc>
                <a:extLst>
                  <a:ext uri="{0D108BD9-81ED-4DB2-BD59-A6C34878D82A}">
                    <a16:rowId xmlns:a16="http://schemas.microsoft.com/office/drawing/2014/main" val="1527530867"/>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Media agency</a:t>
                      </a:r>
                      <a:endParaRPr lang="en-GB" sz="1600" dirty="0"/>
                    </a:p>
                  </a:txBody>
                  <a:tcPr marT="36000" marB="36000"/>
                </a:tc>
                <a:tc>
                  <a:txBody>
                    <a:bodyPr/>
                    <a:lstStyle/>
                    <a:p>
                      <a:r>
                        <a:rPr lang="en-GB" sz="1600"/>
                        <a:t>25</a:t>
                      </a:r>
                      <a:endParaRPr lang="en-GB" sz="1600" dirty="0"/>
                    </a:p>
                  </a:txBody>
                  <a:tcPr marT="36000" marB="36000"/>
                </a:tc>
                <a:extLst>
                  <a:ext uri="{0D108BD9-81ED-4DB2-BD59-A6C34878D82A}">
                    <a16:rowId xmlns:a16="http://schemas.microsoft.com/office/drawing/2014/main" val="801917378"/>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Media</a:t>
                      </a:r>
                      <a:endParaRPr lang="en-GB" sz="1600" dirty="0"/>
                    </a:p>
                  </a:txBody>
                  <a:tcPr marT="36000" marB="36000"/>
                </a:tc>
                <a:tc>
                  <a:txBody>
                    <a:bodyPr/>
                    <a:lstStyle/>
                    <a:p>
                      <a:r>
                        <a:rPr lang="en-GB" sz="1600"/>
                        <a:t>8</a:t>
                      </a:r>
                      <a:endParaRPr lang="en-GB" sz="1600" dirty="0"/>
                    </a:p>
                  </a:txBody>
                  <a:tcPr marT="36000" marB="36000"/>
                </a:tc>
                <a:extLst>
                  <a:ext uri="{0D108BD9-81ED-4DB2-BD59-A6C34878D82A}">
                    <a16:rowId xmlns:a16="http://schemas.microsoft.com/office/drawing/2014/main" val="2745368043"/>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Industry association / Trade body</a:t>
                      </a:r>
                      <a:endParaRPr lang="en-GB" sz="1600" dirty="0"/>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868359024"/>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Production House</a:t>
                      </a:r>
                      <a:endParaRPr lang="en-GB" sz="1600" dirty="0"/>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262323608"/>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Photography / Sound / Music Studio</a:t>
                      </a: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148409687"/>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Publisher</a:t>
                      </a:r>
                      <a:endParaRPr lang="en-GB" sz="1600" dirty="0"/>
                    </a:p>
                  </a:txBody>
                  <a:tcPr marT="36000" marB="36000"/>
                </a:tc>
                <a:tc>
                  <a:txBody>
                    <a:bodyPr/>
                    <a:lstStyle/>
                    <a:p>
                      <a:r>
                        <a:rPr lang="en-GB" sz="1600"/>
                        <a:t>5</a:t>
                      </a:r>
                      <a:endParaRPr lang="en-GB" sz="1600" dirty="0"/>
                    </a:p>
                  </a:txBody>
                  <a:tcPr marT="36000" marB="36000"/>
                </a:tc>
                <a:extLst>
                  <a:ext uri="{0D108BD9-81ED-4DB2-BD59-A6C34878D82A}">
                    <a16:rowId xmlns:a16="http://schemas.microsoft.com/office/drawing/2014/main" val="3139343620"/>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Research/Insights agency</a:t>
                      </a:r>
                      <a:endParaRPr lang="en-GB" sz="1600" dirty="0"/>
                    </a:p>
                  </a:txBody>
                  <a:tcPr marT="36000" marB="36000"/>
                </a:tc>
                <a:tc>
                  <a:txBody>
                    <a:bodyPr/>
                    <a:lstStyle/>
                    <a:p>
                      <a:r>
                        <a:rPr lang="en-GB" sz="1600"/>
                        <a:t>4</a:t>
                      </a:r>
                      <a:endParaRPr lang="en-GB" sz="1600" dirty="0"/>
                    </a:p>
                  </a:txBody>
                  <a:tcPr marT="36000" marB="36000"/>
                </a:tc>
                <a:extLst>
                  <a:ext uri="{0D108BD9-81ED-4DB2-BD59-A6C34878D82A}">
                    <a16:rowId xmlns:a16="http://schemas.microsoft.com/office/drawing/2014/main" val="3669411310"/>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I am a freelancer</a:t>
                      </a:r>
                      <a:endParaRPr lang="en-GB" sz="1600" dirty="0"/>
                    </a:p>
                  </a:txBody>
                  <a:tcPr marT="36000" marB="36000"/>
                </a:tc>
                <a:tc>
                  <a:txBody>
                    <a:bodyPr/>
                    <a:lstStyle/>
                    <a:p>
                      <a:r>
                        <a:rPr lang="en-GB" sz="1600"/>
                        <a:t>6</a:t>
                      </a:r>
                      <a:endParaRPr lang="en-GB" sz="1600" dirty="0"/>
                    </a:p>
                  </a:txBody>
                  <a:tcPr marT="36000" marB="36000"/>
                </a:tc>
                <a:extLst>
                  <a:ext uri="{0D108BD9-81ED-4DB2-BD59-A6C34878D82A}">
                    <a16:rowId xmlns:a16="http://schemas.microsoft.com/office/drawing/2014/main" val="1034973418"/>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PR agency</a:t>
                      </a:r>
                      <a:endParaRPr lang="en-GB" sz="1600" dirty="0"/>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1379228441"/>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Digital agency</a:t>
                      </a:r>
                      <a:endParaRPr lang="en-GB" sz="1600" dirty="0"/>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3534526470"/>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Tech</a:t>
                      </a:r>
                      <a:endParaRPr lang="en-GB" sz="1600" dirty="0"/>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1142253558"/>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Other</a:t>
                      </a:r>
                      <a:endParaRPr lang="en-GB" sz="1600" dirty="0"/>
                    </a:p>
                  </a:txBody>
                  <a:tcPr marT="36000" marB="36000"/>
                </a:tc>
                <a:tc>
                  <a:txBody>
                    <a:bodyPr/>
                    <a:lstStyle/>
                    <a:p>
                      <a:r>
                        <a:rPr lang="en-GB" sz="1600" dirty="0"/>
                        <a:t>5</a:t>
                      </a:r>
                    </a:p>
                  </a:txBody>
                  <a:tcPr marT="36000" marB="36000"/>
                </a:tc>
                <a:extLst>
                  <a:ext uri="{0D108BD9-81ED-4DB2-BD59-A6C34878D82A}">
                    <a16:rowId xmlns:a16="http://schemas.microsoft.com/office/drawing/2014/main" val="136731673"/>
                  </a:ext>
                </a:extLst>
              </a:tr>
            </a:tbl>
          </a:graphicData>
        </a:graphic>
      </p:graphicFrame>
      <p:sp>
        <p:nvSpPr>
          <p:cNvPr id="12" name="TITLE">
            <a:extLst>
              <a:ext uri="{FF2B5EF4-FFF2-40B4-BE49-F238E27FC236}">
                <a16:creationId xmlns:a16="http://schemas.microsoft.com/office/drawing/2014/main" id="{1A2AA6F2-DE51-4B35-BADA-2BC593E5C8BE}"/>
              </a:ext>
            </a:extLst>
          </p:cNvPr>
          <p:cNvSpPr>
            <a:spLocks noGrp="1"/>
          </p:cNvSpPr>
          <p:nvPr>
            <p:ph type="title"/>
          </p:nvPr>
        </p:nvSpPr>
        <p:spPr>
          <a:xfrm>
            <a:off x="195489" y="90159"/>
            <a:ext cx="11466999" cy="353431"/>
          </a:xfrm>
        </p:spPr>
        <p:txBody>
          <a:bodyPr/>
          <a:lstStyle/>
          <a:p>
            <a:r>
              <a:rPr lang="en-US" sz="2000" dirty="0">
                <a:solidFill>
                  <a:srgbClr val="000000"/>
                </a:solidFill>
                <a:cs typeface="Arial"/>
              </a:rPr>
              <a:t>Republic of Ireland</a:t>
            </a:r>
            <a:br>
              <a:rPr lang="en-US" sz="2000" dirty="0">
                <a:solidFill>
                  <a:srgbClr val="000000"/>
                </a:solidFill>
                <a:cs typeface="Arial"/>
              </a:rPr>
            </a:br>
            <a:br>
              <a:rPr lang="en-US" sz="2000" dirty="0">
                <a:solidFill>
                  <a:srgbClr val="000000"/>
                </a:solidFill>
                <a:cs typeface="Arial"/>
              </a:rPr>
            </a:br>
            <a:r>
              <a:rPr lang="en-US" sz="2000" dirty="0">
                <a:solidFill>
                  <a:srgbClr val="000000"/>
                </a:solidFill>
                <a:cs typeface="Arial"/>
              </a:rPr>
              <a:t>OVERALL RESPONSES = 415</a:t>
            </a:r>
          </a:p>
        </p:txBody>
      </p:sp>
      <p:sp>
        <p:nvSpPr>
          <p:cNvPr id="4" name="Slide Number Placeholder 3">
            <a:extLst>
              <a:ext uri="{FF2B5EF4-FFF2-40B4-BE49-F238E27FC236}">
                <a16:creationId xmlns:a16="http://schemas.microsoft.com/office/drawing/2014/main" id="{88913F9A-80DB-4996-2BD2-DBE35205C70D}"/>
              </a:ext>
            </a:extLst>
          </p:cNvPr>
          <p:cNvSpPr>
            <a:spLocks noGrp="1"/>
          </p:cNvSpPr>
          <p:nvPr>
            <p:ph type="sldNum" sz="quarter" idx="4"/>
          </p:nvPr>
        </p:nvSpPr>
        <p:spPr/>
        <p:txBody>
          <a:bodyPr/>
          <a:lstStyle/>
          <a:p>
            <a:fld id="{4034BEE3-566C-4068-A777-C3A4762E861B}" type="slidenum">
              <a:rPr lang="en-GB" smtClean="0">
                <a:solidFill>
                  <a:srgbClr val="717171"/>
                </a:solidFill>
              </a:rPr>
              <a:pPr/>
              <a:t>7</a:t>
            </a:fld>
            <a:endParaRPr lang="en-GB">
              <a:solidFill>
                <a:srgbClr val="717171"/>
              </a:solidFill>
            </a:endParaRPr>
          </a:p>
        </p:txBody>
      </p:sp>
      <p:graphicFrame>
        <p:nvGraphicFramePr>
          <p:cNvPr id="2" name="TABLE_1">
            <a:extLst>
              <a:ext uri="{FF2B5EF4-FFF2-40B4-BE49-F238E27FC236}">
                <a16:creationId xmlns:a16="http://schemas.microsoft.com/office/drawing/2014/main" id="{63D6AF38-5BD8-DA3E-45B9-F9845B17CA0D}"/>
              </a:ext>
            </a:extLst>
          </p:cNvPr>
          <p:cNvGraphicFramePr>
            <a:graphicFrameLocks noGrp="1"/>
          </p:cNvGraphicFramePr>
          <p:nvPr>
            <p:extLst>
              <p:ext uri="{D42A27DB-BD31-4B8C-83A1-F6EECF244321}">
                <p14:modId xmlns:p14="http://schemas.microsoft.com/office/powerpoint/2010/main" val="1853062286"/>
              </p:ext>
            </p:extLst>
          </p:nvPr>
        </p:nvGraphicFramePr>
        <p:xfrm>
          <a:off x="5095982" y="1122005"/>
          <a:ext cx="3806432" cy="5184853"/>
        </p:xfrm>
        <a:graphic>
          <a:graphicData uri="http://schemas.openxmlformats.org/drawingml/2006/table">
            <a:tbl>
              <a:tblPr firstRow="1" bandRow="1">
                <a:tableStyleId>{073A0DAA-6AF3-43AB-8588-CEC1D06C72B9}</a:tableStyleId>
              </a:tblPr>
              <a:tblGrid>
                <a:gridCol w="2793168">
                  <a:extLst>
                    <a:ext uri="{9D8B030D-6E8A-4147-A177-3AD203B41FA5}">
                      <a16:colId xmlns:a16="http://schemas.microsoft.com/office/drawing/2014/main" val="2871007263"/>
                    </a:ext>
                  </a:extLst>
                </a:gridCol>
                <a:gridCol w="1013264">
                  <a:extLst>
                    <a:ext uri="{9D8B030D-6E8A-4147-A177-3AD203B41FA5}">
                      <a16:colId xmlns:a16="http://schemas.microsoft.com/office/drawing/2014/main" val="1924300730"/>
                    </a:ext>
                  </a:extLst>
                </a:gridCol>
              </a:tblGrid>
              <a:tr h="491413">
                <a:tc>
                  <a:txBody>
                    <a:bodyPr/>
                    <a:lstStyle/>
                    <a:p>
                      <a:r>
                        <a:rPr lang="en-GB" sz="1600" dirty="0"/>
                        <a:t>Role / Function</a:t>
                      </a: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2371839170"/>
                  </a:ext>
                </a:extLst>
              </a:tr>
              <a:tr h="299252">
                <a:tc>
                  <a:txBody>
                    <a:bodyPr/>
                    <a:lstStyle/>
                    <a:p>
                      <a:r>
                        <a:rPr lang="en-GB" sz="1600" kern="1200">
                          <a:solidFill>
                            <a:schemeClr val="dk1"/>
                          </a:solidFill>
                          <a:effectLst/>
                          <a:latin typeface="+mn-lt"/>
                          <a:ea typeface="+mn-ea"/>
                          <a:cs typeface="+mn-cs"/>
                        </a:rPr>
                        <a:t>Executive Management / C-Suite</a:t>
                      </a:r>
                      <a:endParaRPr lang="en-GB" sz="1600" kern="1200" dirty="0">
                        <a:solidFill>
                          <a:schemeClr val="dk1"/>
                        </a:solidFill>
                        <a:effectLst/>
                        <a:latin typeface="+mn-lt"/>
                        <a:ea typeface="+mn-ea"/>
                        <a:cs typeface="+mn-cs"/>
                      </a:endParaRPr>
                    </a:p>
                  </a:txBody>
                  <a:tcPr marT="36000" marB="36000"/>
                </a:tc>
                <a:tc>
                  <a:txBody>
                    <a:bodyPr/>
                    <a:lstStyle/>
                    <a:p>
                      <a:r>
                        <a:rPr lang="en-GB" sz="1600"/>
                        <a:t>12</a:t>
                      </a:r>
                      <a:endParaRPr lang="en-GB" sz="1600" dirty="0"/>
                    </a:p>
                  </a:txBody>
                  <a:tcPr marT="36000" marB="36000"/>
                </a:tc>
                <a:extLst>
                  <a:ext uri="{0D108BD9-81ED-4DB2-BD59-A6C34878D82A}">
                    <a16:rowId xmlns:a16="http://schemas.microsoft.com/office/drawing/2014/main" val="4063867957"/>
                  </a:ext>
                </a:extLst>
              </a:tr>
              <a:tr h="530286">
                <a:tc>
                  <a:txBody>
                    <a:bodyPr/>
                    <a:lstStyle/>
                    <a:p>
                      <a:r>
                        <a:rPr lang="en-GB" sz="1600" kern="1200">
                          <a:solidFill>
                            <a:schemeClr val="dk1"/>
                          </a:solidFill>
                          <a:effectLst/>
                          <a:latin typeface="+mn-lt"/>
                          <a:ea typeface="+mn-ea"/>
                          <a:cs typeface="+mn-cs"/>
                        </a:rPr>
                        <a:t>New Business / Marketing / Communications / PR</a:t>
                      </a:r>
                      <a:endParaRPr lang="en-GB" sz="1600" kern="1200" dirty="0">
                        <a:solidFill>
                          <a:schemeClr val="dk1"/>
                        </a:solidFill>
                        <a:effectLst/>
                        <a:latin typeface="+mn-lt"/>
                        <a:ea typeface="+mn-ea"/>
                        <a:cs typeface="+mn-cs"/>
                      </a:endParaRPr>
                    </a:p>
                  </a:txBody>
                  <a:tcPr marT="36000" marB="36000"/>
                </a:tc>
                <a:tc>
                  <a:txBody>
                    <a:bodyPr/>
                    <a:lstStyle/>
                    <a:p>
                      <a:r>
                        <a:rPr lang="en-GB" sz="1600"/>
                        <a:t>14</a:t>
                      </a:r>
                      <a:endParaRPr lang="en-GB" sz="1600" dirty="0"/>
                    </a:p>
                  </a:txBody>
                  <a:tcPr marT="36000" marB="36000"/>
                </a:tc>
                <a:extLst>
                  <a:ext uri="{0D108BD9-81ED-4DB2-BD59-A6C34878D82A}">
                    <a16:rowId xmlns:a16="http://schemas.microsoft.com/office/drawing/2014/main" val="1527530867"/>
                  </a:ext>
                </a:extLst>
              </a:tr>
              <a:tr h="299252">
                <a:tc>
                  <a:txBody>
                    <a:bodyPr/>
                    <a:lstStyle/>
                    <a:p>
                      <a:r>
                        <a:rPr lang="en-GB" sz="1600" kern="1200">
                          <a:solidFill>
                            <a:schemeClr val="dk1"/>
                          </a:solidFill>
                          <a:effectLst/>
                          <a:latin typeface="+mn-lt"/>
                          <a:ea typeface="+mn-ea"/>
                          <a:cs typeface="+mn-cs"/>
                        </a:rPr>
                        <a:t>Sales / Commercial</a:t>
                      </a:r>
                      <a:endParaRPr lang="en-GB" sz="1600" kern="1200" dirty="0">
                        <a:solidFill>
                          <a:schemeClr val="dk1"/>
                        </a:solidFill>
                        <a:effectLst/>
                        <a:latin typeface="+mn-lt"/>
                        <a:ea typeface="+mn-ea"/>
                        <a:cs typeface="+mn-cs"/>
                      </a:endParaRPr>
                    </a:p>
                  </a:txBody>
                  <a:tcPr marT="36000" marB="36000"/>
                </a:tc>
                <a:tc>
                  <a:txBody>
                    <a:bodyPr/>
                    <a:lstStyle/>
                    <a:p>
                      <a:r>
                        <a:rPr lang="en-GB" sz="1600"/>
                        <a:t>10</a:t>
                      </a:r>
                      <a:endParaRPr lang="en-GB" sz="1600" dirty="0"/>
                    </a:p>
                  </a:txBody>
                  <a:tcPr marT="36000" marB="36000"/>
                </a:tc>
                <a:extLst>
                  <a:ext uri="{0D108BD9-81ED-4DB2-BD59-A6C34878D82A}">
                    <a16:rowId xmlns:a16="http://schemas.microsoft.com/office/drawing/2014/main" val="3806605468"/>
                  </a:ext>
                </a:extLst>
              </a:tr>
              <a:tr h="299252">
                <a:tc>
                  <a:txBody>
                    <a:bodyPr/>
                    <a:lstStyle/>
                    <a:p>
                      <a:r>
                        <a:rPr lang="en-GB" sz="1600" kern="1200">
                          <a:solidFill>
                            <a:schemeClr val="dk1"/>
                          </a:solidFill>
                          <a:effectLst/>
                          <a:latin typeface="+mn-lt"/>
                          <a:ea typeface="+mn-ea"/>
                          <a:cs typeface="+mn-cs"/>
                        </a:rPr>
                        <a:t>Account Management / Client Services</a:t>
                      </a:r>
                      <a:endParaRPr lang="en-GB" sz="1600" kern="1200" dirty="0">
                        <a:solidFill>
                          <a:schemeClr val="dk1"/>
                        </a:solidFill>
                        <a:effectLst/>
                        <a:latin typeface="+mn-lt"/>
                        <a:ea typeface="+mn-ea"/>
                        <a:cs typeface="+mn-cs"/>
                      </a:endParaRPr>
                    </a:p>
                  </a:txBody>
                  <a:tcPr marT="36000" marB="36000"/>
                </a:tc>
                <a:tc>
                  <a:txBody>
                    <a:bodyPr/>
                    <a:lstStyle/>
                    <a:p>
                      <a:r>
                        <a:rPr lang="en-GB" sz="1600"/>
                        <a:t>19</a:t>
                      </a:r>
                      <a:endParaRPr lang="en-GB" sz="1600" dirty="0"/>
                    </a:p>
                  </a:txBody>
                  <a:tcPr marT="36000" marB="36000"/>
                </a:tc>
                <a:extLst>
                  <a:ext uri="{0D108BD9-81ED-4DB2-BD59-A6C34878D82A}">
                    <a16:rowId xmlns:a16="http://schemas.microsoft.com/office/drawing/2014/main" val="1726747798"/>
                  </a:ext>
                </a:extLst>
              </a:tr>
              <a:tr h="299252">
                <a:tc>
                  <a:txBody>
                    <a:bodyPr/>
                    <a:lstStyle/>
                    <a:p>
                      <a:r>
                        <a:rPr lang="en-GB" sz="1600" kern="1200">
                          <a:solidFill>
                            <a:schemeClr val="dk1"/>
                          </a:solidFill>
                          <a:effectLst/>
                          <a:latin typeface="+mn-lt"/>
                          <a:ea typeface="+mn-ea"/>
                          <a:cs typeface="+mn-cs"/>
                        </a:rPr>
                        <a:t>Account Planning and Strategy</a:t>
                      </a:r>
                      <a:endParaRPr lang="en-GB" sz="1600" kern="1200" dirty="0">
                        <a:solidFill>
                          <a:schemeClr val="dk1"/>
                        </a:solidFill>
                        <a:effectLst/>
                        <a:latin typeface="+mn-lt"/>
                        <a:ea typeface="+mn-ea"/>
                        <a:cs typeface="+mn-cs"/>
                      </a:endParaRPr>
                    </a:p>
                  </a:txBody>
                  <a:tcPr marT="36000" marB="36000"/>
                </a:tc>
                <a:tc>
                  <a:txBody>
                    <a:bodyPr/>
                    <a:lstStyle/>
                    <a:p>
                      <a:r>
                        <a:rPr lang="en-GB" sz="1600"/>
                        <a:t>9</a:t>
                      </a:r>
                      <a:endParaRPr lang="en-GB" sz="1600" dirty="0"/>
                    </a:p>
                  </a:txBody>
                  <a:tcPr marT="36000" marB="36000"/>
                </a:tc>
                <a:extLst>
                  <a:ext uri="{0D108BD9-81ED-4DB2-BD59-A6C34878D82A}">
                    <a16:rowId xmlns:a16="http://schemas.microsoft.com/office/drawing/2014/main" val="3249457527"/>
                  </a:ext>
                </a:extLst>
              </a:tr>
              <a:tr h="299252">
                <a:tc>
                  <a:txBody>
                    <a:bodyPr/>
                    <a:lstStyle/>
                    <a:p>
                      <a:r>
                        <a:rPr lang="en-GB" sz="1600" kern="1200">
                          <a:solidFill>
                            <a:schemeClr val="dk1"/>
                          </a:solidFill>
                          <a:effectLst/>
                          <a:latin typeface="+mn-lt"/>
                          <a:ea typeface="+mn-ea"/>
                          <a:cs typeface="+mn-cs"/>
                        </a:rPr>
                        <a:t>Research / Information / Insight</a:t>
                      </a:r>
                      <a:endParaRPr lang="en-GB" sz="1600" kern="1200" dirty="0">
                        <a:solidFill>
                          <a:schemeClr val="dk1"/>
                        </a:solidFill>
                        <a:effectLst/>
                        <a:latin typeface="+mn-lt"/>
                        <a:ea typeface="+mn-ea"/>
                        <a:cs typeface="+mn-cs"/>
                      </a:endParaRPr>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209475233"/>
                  </a:ext>
                </a:extLst>
              </a:tr>
              <a:tr h="299252">
                <a:tc>
                  <a:txBody>
                    <a:bodyPr/>
                    <a:lstStyle/>
                    <a:p>
                      <a:r>
                        <a:rPr lang="en-GB" sz="1600" kern="1200">
                          <a:solidFill>
                            <a:schemeClr val="dk1"/>
                          </a:solidFill>
                          <a:effectLst/>
                          <a:latin typeface="+mn-lt"/>
                          <a:ea typeface="+mn-ea"/>
                          <a:cs typeface="+mn-cs"/>
                        </a:rPr>
                        <a:t>Data Analytics and Planning</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556490865"/>
                  </a:ext>
                </a:extLst>
              </a:tr>
              <a:tr h="299252">
                <a:tc>
                  <a:txBody>
                    <a:bodyPr/>
                    <a:lstStyle/>
                    <a:p>
                      <a:r>
                        <a:rPr lang="en-GB" sz="1600" kern="1200">
                          <a:solidFill>
                            <a:schemeClr val="dk1"/>
                          </a:solidFill>
                          <a:effectLst/>
                          <a:latin typeface="+mn-lt"/>
                          <a:ea typeface="+mn-ea"/>
                          <a:cs typeface="+mn-cs"/>
                        </a:rPr>
                        <a:t>Social Media / Communities</a:t>
                      </a:r>
                      <a:endParaRPr lang="en-GB" sz="1600" kern="1200" dirty="0">
                        <a:solidFill>
                          <a:schemeClr val="dk1"/>
                        </a:solidFill>
                        <a:effectLst/>
                        <a:latin typeface="+mn-lt"/>
                        <a:ea typeface="+mn-ea"/>
                        <a:cs typeface="+mn-cs"/>
                      </a:endParaRPr>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4040247763"/>
                  </a:ext>
                </a:extLst>
              </a:tr>
              <a:tr h="299252">
                <a:tc>
                  <a:txBody>
                    <a:bodyPr/>
                    <a:lstStyle/>
                    <a:p>
                      <a:r>
                        <a:rPr lang="en-GB" sz="1600" kern="1200" dirty="0">
                          <a:solidFill>
                            <a:schemeClr val="dk1"/>
                          </a:solidFill>
                          <a:effectLst/>
                          <a:latin typeface="+mn-lt"/>
                          <a:ea typeface="+mn-ea"/>
                          <a:cs typeface="+mn-cs"/>
                        </a:rPr>
                        <a:t>Programming / Ad Tech</a:t>
                      </a:r>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1732161775"/>
                  </a:ext>
                </a:extLst>
              </a:tr>
              <a:tr h="299252">
                <a:tc>
                  <a:txBody>
                    <a:bodyPr/>
                    <a:lstStyle/>
                    <a:p>
                      <a:r>
                        <a:rPr lang="en-GB" sz="1600" kern="1200">
                          <a:solidFill>
                            <a:schemeClr val="dk1"/>
                          </a:solidFill>
                          <a:effectLst/>
                          <a:latin typeface="+mn-lt"/>
                          <a:ea typeface="+mn-ea"/>
                          <a:cs typeface="+mn-cs"/>
                        </a:rPr>
                        <a:t>Creative, Design, and Studio</a:t>
                      </a:r>
                      <a:endParaRPr lang="en-GB" sz="1600" kern="1200" dirty="0">
                        <a:solidFill>
                          <a:schemeClr val="dk1"/>
                        </a:solidFill>
                        <a:effectLst/>
                        <a:latin typeface="+mn-lt"/>
                        <a:ea typeface="+mn-ea"/>
                        <a:cs typeface="+mn-cs"/>
                      </a:endParaRPr>
                    </a:p>
                  </a:txBody>
                  <a:tcPr marT="36000" marB="36000"/>
                </a:tc>
                <a:tc>
                  <a:txBody>
                    <a:bodyPr/>
                    <a:lstStyle/>
                    <a:p>
                      <a:r>
                        <a:rPr lang="en-GB" sz="1600"/>
                        <a:t>8</a:t>
                      </a:r>
                      <a:endParaRPr lang="en-GB" sz="1600" dirty="0"/>
                    </a:p>
                  </a:txBody>
                  <a:tcPr marT="36000" marB="36000"/>
                </a:tc>
                <a:extLst>
                  <a:ext uri="{0D108BD9-81ED-4DB2-BD59-A6C34878D82A}">
                    <a16:rowId xmlns:a16="http://schemas.microsoft.com/office/drawing/2014/main" val="467501703"/>
                  </a:ext>
                </a:extLst>
              </a:tr>
              <a:tr h="530286">
                <a:tc>
                  <a:txBody>
                    <a:bodyPr/>
                    <a:lstStyle/>
                    <a:p>
                      <a:r>
                        <a:rPr lang="en-GB" sz="1600" kern="1200">
                          <a:solidFill>
                            <a:schemeClr val="dk1"/>
                          </a:solidFill>
                          <a:effectLst/>
                          <a:latin typeface="+mn-lt"/>
                          <a:ea typeface="+mn-ea"/>
                          <a:cs typeface="+mn-cs"/>
                        </a:rPr>
                        <a:t>Creative Services / Project Management</a:t>
                      </a:r>
                      <a:endParaRPr lang="en-GB" sz="1600" kern="1200" dirty="0">
                        <a:solidFill>
                          <a:schemeClr val="dk1"/>
                        </a:solidFill>
                        <a:effectLst/>
                        <a:latin typeface="+mn-lt"/>
                        <a:ea typeface="+mn-ea"/>
                        <a:cs typeface="+mn-cs"/>
                      </a:endParaRPr>
                    </a:p>
                  </a:txBody>
                  <a:tcPr marT="36000" marB="36000"/>
                </a:tc>
                <a:tc>
                  <a:txBody>
                    <a:bodyPr/>
                    <a:lstStyle/>
                    <a:p>
                      <a:r>
                        <a:rPr lang="en-GB" sz="1600" dirty="0"/>
                        <a:t>1</a:t>
                      </a:r>
                    </a:p>
                  </a:txBody>
                  <a:tcPr marT="36000" marB="36000"/>
                </a:tc>
                <a:extLst>
                  <a:ext uri="{0D108BD9-81ED-4DB2-BD59-A6C34878D82A}">
                    <a16:rowId xmlns:a16="http://schemas.microsoft.com/office/drawing/2014/main" val="1554212496"/>
                  </a:ext>
                </a:extLst>
              </a:tr>
            </a:tbl>
          </a:graphicData>
        </a:graphic>
      </p:graphicFrame>
      <p:graphicFrame>
        <p:nvGraphicFramePr>
          <p:cNvPr id="3" name="TABLE_2">
            <a:extLst>
              <a:ext uri="{FF2B5EF4-FFF2-40B4-BE49-F238E27FC236}">
                <a16:creationId xmlns:a16="http://schemas.microsoft.com/office/drawing/2014/main" id="{53E84442-3DF8-544E-59E1-B0C0BE5E9799}"/>
              </a:ext>
            </a:extLst>
          </p:cNvPr>
          <p:cNvGraphicFramePr>
            <a:graphicFrameLocks noGrp="1"/>
          </p:cNvGraphicFramePr>
          <p:nvPr>
            <p:extLst>
              <p:ext uri="{D42A27DB-BD31-4B8C-83A1-F6EECF244321}">
                <p14:modId xmlns:p14="http://schemas.microsoft.com/office/powerpoint/2010/main" val="3034001908"/>
              </p:ext>
            </p:extLst>
          </p:nvPr>
        </p:nvGraphicFramePr>
        <p:xfrm>
          <a:off x="9015430" y="1122005"/>
          <a:ext cx="3084778" cy="4765440"/>
        </p:xfrm>
        <a:graphic>
          <a:graphicData uri="http://schemas.openxmlformats.org/drawingml/2006/table">
            <a:tbl>
              <a:tblPr firstRow="1" bandRow="1">
                <a:tableStyleId>{073A0DAA-6AF3-43AB-8588-CEC1D06C72B9}</a:tableStyleId>
              </a:tblPr>
              <a:tblGrid>
                <a:gridCol w="2288159">
                  <a:extLst>
                    <a:ext uri="{9D8B030D-6E8A-4147-A177-3AD203B41FA5}">
                      <a16:colId xmlns:a16="http://schemas.microsoft.com/office/drawing/2014/main" val="2871007263"/>
                    </a:ext>
                  </a:extLst>
                </a:gridCol>
                <a:gridCol w="796619">
                  <a:extLst>
                    <a:ext uri="{9D8B030D-6E8A-4147-A177-3AD203B41FA5}">
                      <a16:colId xmlns:a16="http://schemas.microsoft.com/office/drawing/2014/main" val="1924300730"/>
                    </a:ext>
                  </a:extLst>
                </a:gridCol>
              </a:tblGrid>
              <a:tr h="299252">
                <a:tc>
                  <a:txBody>
                    <a:bodyPr/>
                    <a:lstStyle/>
                    <a:p>
                      <a:r>
                        <a:rPr lang="en-GB" sz="1600" dirty="0"/>
                        <a:t>Role / Function</a:t>
                      </a: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2371839170"/>
                  </a:ext>
                </a:extLst>
              </a:tr>
              <a:tr h="530286">
                <a:tc>
                  <a:txBody>
                    <a:bodyPr/>
                    <a:lstStyle/>
                    <a:p>
                      <a:r>
                        <a:rPr lang="en-GB" sz="1600" kern="1200">
                          <a:solidFill>
                            <a:schemeClr val="dk1"/>
                          </a:solidFill>
                          <a:effectLst/>
                          <a:latin typeface="+mn-lt"/>
                          <a:ea typeface="+mn-ea"/>
                          <a:cs typeface="+mn-cs"/>
                        </a:rPr>
                        <a:t>Production / Production Administration / Art and Print Buying</a:t>
                      </a:r>
                      <a:endParaRPr lang="en-GB" sz="1600" kern="1200" dirty="0">
                        <a:solidFill>
                          <a:schemeClr val="dk1"/>
                        </a:solidFill>
                        <a:effectLst/>
                        <a:latin typeface="+mn-lt"/>
                        <a:ea typeface="+mn-ea"/>
                        <a:cs typeface="+mn-cs"/>
                      </a:endParaRPr>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4063867957"/>
                  </a:ext>
                </a:extLst>
              </a:tr>
              <a:tr h="299252">
                <a:tc>
                  <a:txBody>
                    <a:bodyPr/>
                    <a:lstStyle/>
                    <a:p>
                      <a:r>
                        <a:rPr lang="en-GB" sz="1600" kern="1200">
                          <a:solidFill>
                            <a:schemeClr val="dk1"/>
                          </a:solidFill>
                          <a:effectLst/>
                          <a:latin typeface="+mn-lt"/>
                          <a:ea typeface="+mn-ea"/>
                          <a:cs typeface="+mn-cs"/>
                        </a:rPr>
                        <a:t>Media</a:t>
                      </a:r>
                      <a:endParaRPr lang="en-GB" sz="1600" kern="1200" dirty="0">
                        <a:solidFill>
                          <a:schemeClr val="dk1"/>
                        </a:solidFill>
                        <a:effectLst/>
                        <a:latin typeface="+mn-lt"/>
                        <a:ea typeface="+mn-ea"/>
                        <a:cs typeface="+mn-cs"/>
                      </a:endParaRPr>
                    </a:p>
                  </a:txBody>
                  <a:tcPr marT="36000" marB="36000"/>
                </a:tc>
                <a:tc>
                  <a:txBody>
                    <a:bodyPr/>
                    <a:lstStyle/>
                    <a:p>
                      <a:r>
                        <a:rPr lang="en-GB" sz="1600"/>
                        <a:t>7</a:t>
                      </a:r>
                      <a:endParaRPr lang="en-GB" sz="1600" dirty="0"/>
                    </a:p>
                  </a:txBody>
                  <a:tcPr marT="36000" marB="36000"/>
                </a:tc>
                <a:extLst>
                  <a:ext uri="{0D108BD9-81ED-4DB2-BD59-A6C34878D82A}">
                    <a16:rowId xmlns:a16="http://schemas.microsoft.com/office/drawing/2014/main" val="1527530867"/>
                  </a:ext>
                </a:extLst>
              </a:tr>
              <a:tr h="299252">
                <a:tc>
                  <a:txBody>
                    <a:bodyPr/>
                    <a:lstStyle/>
                    <a:p>
                      <a:r>
                        <a:rPr lang="en-GB" sz="1600" kern="1200">
                          <a:solidFill>
                            <a:schemeClr val="dk1"/>
                          </a:solidFill>
                          <a:effectLst/>
                          <a:latin typeface="+mn-lt"/>
                          <a:ea typeface="+mn-ea"/>
                          <a:cs typeface="+mn-cs"/>
                        </a:rPr>
                        <a:t>Events</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073313329"/>
                  </a:ext>
                </a:extLst>
              </a:tr>
              <a:tr h="299252">
                <a:tc>
                  <a:txBody>
                    <a:bodyPr/>
                    <a:lstStyle/>
                    <a:p>
                      <a:r>
                        <a:rPr lang="en-GB" sz="1600" kern="1200">
                          <a:solidFill>
                            <a:schemeClr val="dk1"/>
                          </a:solidFill>
                          <a:effectLst/>
                          <a:latin typeface="+mn-lt"/>
                          <a:ea typeface="+mn-ea"/>
                          <a:cs typeface="+mn-cs"/>
                        </a:rPr>
                        <a:t>Finance</a:t>
                      </a:r>
                      <a:endParaRPr lang="en-GB" sz="1600" kern="1200" dirty="0">
                        <a:solidFill>
                          <a:schemeClr val="dk1"/>
                        </a:solidFill>
                        <a:effectLst/>
                        <a:latin typeface="+mn-lt"/>
                        <a:ea typeface="+mn-ea"/>
                        <a:cs typeface="+mn-cs"/>
                      </a:endParaRPr>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2005131553"/>
                  </a:ext>
                </a:extLst>
              </a:tr>
              <a:tr h="299252">
                <a:tc>
                  <a:txBody>
                    <a:bodyPr/>
                    <a:lstStyle/>
                    <a:p>
                      <a:r>
                        <a:rPr lang="en-GB" sz="1600" kern="1200" dirty="0">
                          <a:solidFill>
                            <a:schemeClr val="dk1"/>
                          </a:solidFill>
                          <a:effectLst/>
                          <a:latin typeface="+mn-lt"/>
                          <a:ea typeface="+mn-ea"/>
                          <a:cs typeface="+mn-cs"/>
                        </a:rPr>
                        <a:t>Human Resources and Training</a:t>
                      </a: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676813040"/>
                  </a:ext>
                </a:extLst>
              </a:tr>
              <a:tr h="299252">
                <a:tc>
                  <a:txBody>
                    <a:bodyPr/>
                    <a:lstStyle/>
                    <a:p>
                      <a:r>
                        <a:rPr lang="en-GB" sz="1600" kern="1200">
                          <a:solidFill>
                            <a:schemeClr val="dk1"/>
                          </a:solidFill>
                          <a:effectLst/>
                          <a:latin typeface="+mn-lt"/>
                          <a:ea typeface="+mn-ea"/>
                          <a:cs typeface="+mn-cs"/>
                        </a:rPr>
                        <a:t>IT / Technology</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040908124"/>
                  </a:ext>
                </a:extLst>
              </a:tr>
              <a:tr h="299252">
                <a:tc>
                  <a:txBody>
                    <a:bodyPr/>
                    <a:lstStyle/>
                    <a:p>
                      <a:r>
                        <a:rPr lang="en-GB" sz="1600" kern="1200">
                          <a:solidFill>
                            <a:schemeClr val="dk1"/>
                          </a:solidFill>
                          <a:effectLst/>
                          <a:latin typeface="+mn-lt"/>
                          <a:ea typeface="+mn-ea"/>
                          <a:cs typeface="+mn-cs"/>
                        </a:rPr>
                        <a:t>Procurement / Operations</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4085657881"/>
                  </a:ext>
                </a:extLst>
              </a:tr>
              <a:tr h="299252">
                <a:tc>
                  <a:txBody>
                    <a:bodyPr/>
                    <a:lstStyle/>
                    <a:p>
                      <a:r>
                        <a:rPr lang="en-GB" sz="1600" kern="1200">
                          <a:solidFill>
                            <a:schemeClr val="dk1"/>
                          </a:solidFill>
                          <a:effectLst/>
                          <a:latin typeface="+mn-lt"/>
                          <a:ea typeface="+mn-ea"/>
                          <a:cs typeface="+mn-cs"/>
                        </a:rPr>
                        <a:t>Legal</a:t>
                      </a:r>
                      <a:endParaRPr lang="en-GB" sz="1600" kern="1200" dirty="0">
                        <a:solidFill>
                          <a:schemeClr val="dk1"/>
                        </a:solidFill>
                        <a:effectLst/>
                        <a:latin typeface="+mn-lt"/>
                        <a:ea typeface="+mn-ea"/>
                        <a:cs typeface="+mn-cs"/>
                      </a:endParaRP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1535208978"/>
                  </a:ext>
                </a:extLst>
              </a:tr>
              <a:tr h="299252">
                <a:tc>
                  <a:txBody>
                    <a:bodyPr/>
                    <a:lstStyle/>
                    <a:p>
                      <a:r>
                        <a:rPr lang="en-GB" sz="1600" kern="1200">
                          <a:solidFill>
                            <a:schemeClr val="dk1"/>
                          </a:solidFill>
                          <a:effectLst/>
                          <a:latin typeface="+mn-lt"/>
                          <a:ea typeface="+mn-ea"/>
                          <a:cs typeface="+mn-cs"/>
                        </a:rPr>
                        <a:t>Office Services</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1698315959"/>
                  </a:ext>
                </a:extLst>
              </a:tr>
              <a:tr h="299252">
                <a:tc>
                  <a:txBody>
                    <a:bodyPr/>
                    <a:lstStyle/>
                    <a:p>
                      <a:r>
                        <a:rPr lang="en-GB" sz="1600" kern="1200">
                          <a:solidFill>
                            <a:schemeClr val="dk1"/>
                          </a:solidFill>
                          <a:effectLst/>
                          <a:latin typeface="+mn-lt"/>
                          <a:ea typeface="+mn-ea"/>
                          <a:cs typeface="+mn-cs"/>
                        </a:rPr>
                        <a:t>Other</a:t>
                      </a:r>
                      <a:endParaRPr lang="en-GB" sz="1600" kern="1200" dirty="0">
                        <a:solidFill>
                          <a:schemeClr val="dk1"/>
                        </a:solidFill>
                        <a:effectLst/>
                        <a:latin typeface="+mn-lt"/>
                        <a:ea typeface="+mn-ea"/>
                        <a:cs typeface="+mn-cs"/>
                      </a:endParaRPr>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1185449917"/>
                  </a:ext>
                </a:extLst>
              </a:tr>
              <a:tr h="299252">
                <a:tc>
                  <a:txBody>
                    <a:bodyPr/>
                    <a:lstStyle/>
                    <a:p>
                      <a:endParaRPr lang="en-GB" sz="1600" kern="1200" dirty="0">
                        <a:solidFill>
                          <a:schemeClr val="dk1"/>
                        </a:solidFill>
                        <a:effectLst/>
                        <a:latin typeface="+mn-lt"/>
                        <a:ea typeface="+mn-ea"/>
                        <a:cs typeface="+mn-cs"/>
                      </a:endParaRPr>
                    </a:p>
                  </a:txBody>
                  <a:tcPr marT="36000" marB="36000"/>
                </a:tc>
                <a:tc>
                  <a:txBody>
                    <a:bodyPr/>
                    <a:lstStyle/>
                    <a:p>
                      <a:endParaRPr lang="en-GB" sz="1600" dirty="0"/>
                    </a:p>
                  </a:txBody>
                  <a:tcPr marT="36000" marB="36000"/>
                </a:tc>
                <a:extLst>
                  <a:ext uri="{0D108BD9-81ED-4DB2-BD59-A6C34878D82A}">
                    <a16:rowId xmlns:a16="http://schemas.microsoft.com/office/drawing/2014/main" val="440490521"/>
                  </a:ext>
                </a:extLst>
              </a:tr>
            </a:tbl>
          </a:graphicData>
        </a:graphic>
      </p:graphicFrame>
      <p:cxnSp>
        <p:nvCxnSpPr>
          <p:cNvPr id="5" name="Straight Connector 4">
            <a:extLst>
              <a:ext uri="{FF2B5EF4-FFF2-40B4-BE49-F238E27FC236}">
                <a16:creationId xmlns:a16="http://schemas.microsoft.com/office/drawing/2014/main" id="{70BAC001-C608-53FD-5646-121687BB0D92}"/>
              </a:ext>
            </a:extLst>
          </p:cNvPr>
          <p:cNvCxnSpPr/>
          <p:nvPr/>
        </p:nvCxnSpPr>
        <p:spPr>
          <a:xfrm flipV="1">
            <a:off x="4815869" y="1362988"/>
            <a:ext cx="0" cy="4330700"/>
          </a:xfrm>
          <a:prstGeom prst="line">
            <a:avLst/>
          </a:prstGeom>
          <a:ln w="22225">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556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_1">
            <a:extLst>
              <a:ext uri="{FF2B5EF4-FFF2-40B4-BE49-F238E27FC236}">
                <a16:creationId xmlns:a16="http://schemas.microsoft.com/office/drawing/2014/main" id="{16DCB80B-DE1F-4BAC-973E-CAD908CA032E}"/>
              </a:ext>
            </a:extLst>
          </p:cNvPr>
          <p:cNvGraphicFramePr>
            <a:graphicFrameLocks noGrp="1"/>
          </p:cNvGraphicFramePr>
          <p:nvPr>
            <p:extLst>
              <p:ext uri="{D42A27DB-BD31-4B8C-83A1-F6EECF244321}">
                <p14:modId xmlns:p14="http://schemas.microsoft.com/office/powerpoint/2010/main" val="742033368"/>
              </p:ext>
            </p:extLst>
          </p:nvPr>
        </p:nvGraphicFramePr>
        <p:xfrm>
          <a:off x="628073" y="1665781"/>
          <a:ext cx="5107709" cy="4033920"/>
        </p:xfrm>
        <a:graphic>
          <a:graphicData uri="http://schemas.openxmlformats.org/drawingml/2006/table">
            <a:tbl>
              <a:tblPr firstRow="1" bandRow="1">
                <a:tableStyleId>{073A0DAA-6AF3-43AB-8588-CEC1D06C72B9}</a:tableStyleId>
              </a:tblPr>
              <a:tblGrid>
                <a:gridCol w="3748048">
                  <a:extLst>
                    <a:ext uri="{9D8B030D-6E8A-4147-A177-3AD203B41FA5}">
                      <a16:colId xmlns:a16="http://schemas.microsoft.com/office/drawing/2014/main" val="2871007263"/>
                    </a:ext>
                  </a:extLst>
                </a:gridCol>
                <a:gridCol w="1359661">
                  <a:extLst>
                    <a:ext uri="{9D8B030D-6E8A-4147-A177-3AD203B41FA5}">
                      <a16:colId xmlns:a16="http://schemas.microsoft.com/office/drawing/2014/main" val="1924300730"/>
                    </a:ext>
                  </a:extLst>
                </a:gridCol>
              </a:tblGrid>
              <a:tr h="0">
                <a:tc>
                  <a:txBody>
                    <a:bodyPr/>
                    <a:lstStyle/>
                    <a:p>
                      <a:r>
                        <a:rPr lang="en-GB" sz="1600" dirty="0"/>
                        <a:t>Role / Function</a:t>
                      </a: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2371839170"/>
                  </a:ext>
                </a:extLst>
              </a:tr>
              <a:tr h="0">
                <a:tc>
                  <a:txBody>
                    <a:bodyPr/>
                    <a:lstStyle/>
                    <a:p>
                      <a:r>
                        <a:rPr lang="en-GB" sz="1600" kern="1200">
                          <a:solidFill>
                            <a:schemeClr val="dk1"/>
                          </a:solidFill>
                          <a:effectLst/>
                          <a:latin typeface="+mn-lt"/>
                          <a:ea typeface="+mn-ea"/>
                          <a:cs typeface="+mn-cs"/>
                        </a:rPr>
                        <a:t>Executive Management / C-Suite</a:t>
                      </a:r>
                      <a:endParaRPr lang="en-GB" sz="1600" kern="1200" dirty="0">
                        <a:solidFill>
                          <a:schemeClr val="dk1"/>
                        </a:solidFill>
                        <a:effectLst/>
                        <a:latin typeface="+mn-lt"/>
                        <a:ea typeface="+mn-ea"/>
                        <a:cs typeface="+mn-cs"/>
                      </a:endParaRPr>
                    </a:p>
                  </a:txBody>
                  <a:tcPr marT="36000" marB="36000"/>
                </a:tc>
                <a:tc>
                  <a:txBody>
                    <a:bodyPr/>
                    <a:lstStyle/>
                    <a:p>
                      <a:r>
                        <a:rPr lang="en-GB" sz="1600"/>
                        <a:t>12</a:t>
                      </a:r>
                      <a:endParaRPr lang="en-GB" sz="1600" dirty="0"/>
                    </a:p>
                  </a:txBody>
                  <a:tcPr marT="36000" marB="36000"/>
                </a:tc>
                <a:extLst>
                  <a:ext uri="{0D108BD9-81ED-4DB2-BD59-A6C34878D82A}">
                    <a16:rowId xmlns:a16="http://schemas.microsoft.com/office/drawing/2014/main" val="4063867957"/>
                  </a:ext>
                </a:extLst>
              </a:tr>
              <a:tr h="117283">
                <a:tc>
                  <a:txBody>
                    <a:bodyPr/>
                    <a:lstStyle/>
                    <a:p>
                      <a:r>
                        <a:rPr lang="en-GB" sz="1600" kern="1200">
                          <a:solidFill>
                            <a:schemeClr val="dk1"/>
                          </a:solidFill>
                          <a:effectLst/>
                          <a:latin typeface="+mn-lt"/>
                          <a:ea typeface="+mn-ea"/>
                          <a:cs typeface="+mn-cs"/>
                        </a:rPr>
                        <a:t>New Business / Marketing / Communications / PR</a:t>
                      </a:r>
                      <a:endParaRPr lang="en-GB" sz="1600" kern="1200" dirty="0">
                        <a:solidFill>
                          <a:schemeClr val="dk1"/>
                        </a:solidFill>
                        <a:effectLst/>
                        <a:latin typeface="+mn-lt"/>
                        <a:ea typeface="+mn-ea"/>
                        <a:cs typeface="+mn-cs"/>
                      </a:endParaRPr>
                    </a:p>
                  </a:txBody>
                  <a:tcPr marT="36000" marB="36000"/>
                </a:tc>
                <a:tc>
                  <a:txBody>
                    <a:bodyPr/>
                    <a:lstStyle/>
                    <a:p>
                      <a:r>
                        <a:rPr lang="en-GB" sz="1600"/>
                        <a:t>14</a:t>
                      </a:r>
                      <a:endParaRPr lang="en-GB" sz="1600" dirty="0"/>
                    </a:p>
                  </a:txBody>
                  <a:tcPr marT="36000" marB="36000"/>
                </a:tc>
                <a:extLst>
                  <a:ext uri="{0D108BD9-81ED-4DB2-BD59-A6C34878D82A}">
                    <a16:rowId xmlns:a16="http://schemas.microsoft.com/office/drawing/2014/main" val="1527530867"/>
                  </a:ext>
                </a:extLst>
              </a:tr>
              <a:tr h="0">
                <a:tc>
                  <a:txBody>
                    <a:bodyPr/>
                    <a:lstStyle/>
                    <a:p>
                      <a:r>
                        <a:rPr lang="en-GB" sz="1600" kern="1200">
                          <a:solidFill>
                            <a:schemeClr val="dk1"/>
                          </a:solidFill>
                          <a:effectLst/>
                          <a:latin typeface="+mn-lt"/>
                          <a:ea typeface="+mn-ea"/>
                          <a:cs typeface="+mn-cs"/>
                        </a:rPr>
                        <a:t>Sales / Commercial</a:t>
                      </a:r>
                      <a:endParaRPr lang="en-GB" sz="1600" kern="1200" dirty="0">
                        <a:solidFill>
                          <a:schemeClr val="dk1"/>
                        </a:solidFill>
                        <a:effectLst/>
                        <a:latin typeface="+mn-lt"/>
                        <a:ea typeface="+mn-ea"/>
                        <a:cs typeface="+mn-cs"/>
                      </a:endParaRPr>
                    </a:p>
                  </a:txBody>
                  <a:tcPr marT="36000" marB="36000"/>
                </a:tc>
                <a:tc>
                  <a:txBody>
                    <a:bodyPr/>
                    <a:lstStyle/>
                    <a:p>
                      <a:r>
                        <a:rPr lang="en-GB" sz="1600"/>
                        <a:t>10</a:t>
                      </a:r>
                      <a:endParaRPr lang="en-GB" sz="1600" dirty="0"/>
                    </a:p>
                  </a:txBody>
                  <a:tcPr marT="36000" marB="36000"/>
                </a:tc>
                <a:extLst>
                  <a:ext uri="{0D108BD9-81ED-4DB2-BD59-A6C34878D82A}">
                    <a16:rowId xmlns:a16="http://schemas.microsoft.com/office/drawing/2014/main" val="3806605468"/>
                  </a:ext>
                </a:extLst>
              </a:tr>
              <a:tr h="117283">
                <a:tc>
                  <a:txBody>
                    <a:bodyPr/>
                    <a:lstStyle/>
                    <a:p>
                      <a:r>
                        <a:rPr lang="en-GB" sz="1600" kern="1200">
                          <a:solidFill>
                            <a:schemeClr val="dk1"/>
                          </a:solidFill>
                          <a:effectLst/>
                          <a:latin typeface="+mn-lt"/>
                          <a:ea typeface="+mn-ea"/>
                          <a:cs typeface="+mn-cs"/>
                        </a:rPr>
                        <a:t>Account Management / Client Services</a:t>
                      </a:r>
                      <a:endParaRPr lang="en-GB" sz="1600" kern="1200" dirty="0">
                        <a:solidFill>
                          <a:schemeClr val="dk1"/>
                        </a:solidFill>
                        <a:effectLst/>
                        <a:latin typeface="+mn-lt"/>
                        <a:ea typeface="+mn-ea"/>
                        <a:cs typeface="+mn-cs"/>
                      </a:endParaRPr>
                    </a:p>
                  </a:txBody>
                  <a:tcPr marT="36000" marB="36000"/>
                </a:tc>
                <a:tc>
                  <a:txBody>
                    <a:bodyPr/>
                    <a:lstStyle/>
                    <a:p>
                      <a:r>
                        <a:rPr lang="en-GB" sz="1600"/>
                        <a:t>19</a:t>
                      </a:r>
                      <a:endParaRPr lang="en-GB" sz="1600" dirty="0"/>
                    </a:p>
                  </a:txBody>
                  <a:tcPr marT="36000" marB="36000"/>
                </a:tc>
                <a:extLst>
                  <a:ext uri="{0D108BD9-81ED-4DB2-BD59-A6C34878D82A}">
                    <a16:rowId xmlns:a16="http://schemas.microsoft.com/office/drawing/2014/main" val="1726747798"/>
                  </a:ext>
                </a:extLst>
              </a:tr>
              <a:tr h="0">
                <a:tc>
                  <a:txBody>
                    <a:bodyPr/>
                    <a:lstStyle/>
                    <a:p>
                      <a:r>
                        <a:rPr lang="en-GB" sz="1600" kern="1200">
                          <a:solidFill>
                            <a:schemeClr val="dk1"/>
                          </a:solidFill>
                          <a:effectLst/>
                          <a:latin typeface="+mn-lt"/>
                          <a:ea typeface="+mn-ea"/>
                          <a:cs typeface="+mn-cs"/>
                        </a:rPr>
                        <a:t>Account Planning and Strategy</a:t>
                      </a:r>
                      <a:endParaRPr lang="en-GB" sz="1600" kern="1200" dirty="0">
                        <a:solidFill>
                          <a:schemeClr val="dk1"/>
                        </a:solidFill>
                        <a:effectLst/>
                        <a:latin typeface="+mn-lt"/>
                        <a:ea typeface="+mn-ea"/>
                        <a:cs typeface="+mn-cs"/>
                      </a:endParaRPr>
                    </a:p>
                  </a:txBody>
                  <a:tcPr marT="36000" marB="36000"/>
                </a:tc>
                <a:tc>
                  <a:txBody>
                    <a:bodyPr/>
                    <a:lstStyle/>
                    <a:p>
                      <a:r>
                        <a:rPr lang="en-GB" sz="1600"/>
                        <a:t>9</a:t>
                      </a:r>
                      <a:endParaRPr lang="en-GB" sz="1600" dirty="0"/>
                    </a:p>
                  </a:txBody>
                  <a:tcPr marT="36000" marB="36000"/>
                </a:tc>
                <a:extLst>
                  <a:ext uri="{0D108BD9-81ED-4DB2-BD59-A6C34878D82A}">
                    <a16:rowId xmlns:a16="http://schemas.microsoft.com/office/drawing/2014/main" val="3249457527"/>
                  </a:ext>
                </a:extLst>
              </a:tr>
              <a:tr h="0">
                <a:tc>
                  <a:txBody>
                    <a:bodyPr/>
                    <a:lstStyle/>
                    <a:p>
                      <a:r>
                        <a:rPr lang="en-GB" sz="1600" kern="1200">
                          <a:solidFill>
                            <a:schemeClr val="dk1"/>
                          </a:solidFill>
                          <a:effectLst/>
                          <a:latin typeface="+mn-lt"/>
                          <a:ea typeface="+mn-ea"/>
                          <a:cs typeface="+mn-cs"/>
                        </a:rPr>
                        <a:t>Research / Information / Insight</a:t>
                      </a:r>
                      <a:endParaRPr lang="en-GB" sz="1600" kern="1200" dirty="0">
                        <a:solidFill>
                          <a:schemeClr val="dk1"/>
                        </a:solidFill>
                        <a:effectLst/>
                        <a:latin typeface="+mn-lt"/>
                        <a:ea typeface="+mn-ea"/>
                        <a:cs typeface="+mn-cs"/>
                      </a:endParaRPr>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209475233"/>
                  </a:ext>
                </a:extLst>
              </a:tr>
              <a:tr h="0">
                <a:tc>
                  <a:txBody>
                    <a:bodyPr/>
                    <a:lstStyle/>
                    <a:p>
                      <a:r>
                        <a:rPr lang="en-GB" sz="1600" kern="1200">
                          <a:solidFill>
                            <a:schemeClr val="dk1"/>
                          </a:solidFill>
                          <a:effectLst/>
                          <a:latin typeface="+mn-lt"/>
                          <a:ea typeface="+mn-ea"/>
                          <a:cs typeface="+mn-cs"/>
                        </a:rPr>
                        <a:t>Data Analytics and Planning</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556490865"/>
                  </a:ext>
                </a:extLst>
              </a:tr>
              <a:tr h="0">
                <a:tc>
                  <a:txBody>
                    <a:bodyPr/>
                    <a:lstStyle/>
                    <a:p>
                      <a:r>
                        <a:rPr lang="en-GB" sz="1600" kern="1200">
                          <a:solidFill>
                            <a:schemeClr val="dk1"/>
                          </a:solidFill>
                          <a:effectLst/>
                          <a:latin typeface="+mn-lt"/>
                          <a:ea typeface="+mn-ea"/>
                          <a:cs typeface="+mn-cs"/>
                        </a:rPr>
                        <a:t>Social Media / Communities</a:t>
                      </a:r>
                      <a:endParaRPr lang="en-GB" sz="1600" kern="1200" dirty="0">
                        <a:solidFill>
                          <a:schemeClr val="dk1"/>
                        </a:solidFill>
                        <a:effectLst/>
                        <a:latin typeface="+mn-lt"/>
                        <a:ea typeface="+mn-ea"/>
                        <a:cs typeface="+mn-cs"/>
                      </a:endParaRPr>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4040247763"/>
                  </a:ext>
                </a:extLst>
              </a:tr>
              <a:tr h="0">
                <a:tc>
                  <a:txBody>
                    <a:bodyPr/>
                    <a:lstStyle/>
                    <a:p>
                      <a:r>
                        <a:rPr lang="en-GB" sz="1600" kern="1200" dirty="0">
                          <a:solidFill>
                            <a:schemeClr val="dk1"/>
                          </a:solidFill>
                          <a:effectLst/>
                          <a:latin typeface="+mn-lt"/>
                          <a:ea typeface="+mn-ea"/>
                          <a:cs typeface="+mn-cs"/>
                        </a:rPr>
                        <a:t>Programming / Ad Tech</a:t>
                      </a:r>
                    </a:p>
                  </a:txBody>
                  <a:tcPr marT="36000" marB="36000"/>
                </a:tc>
                <a:tc>
                  <a:txBody>
                    <a:bodyPr/>
                    <a:lstStyle/>
                    <a:p>
                      <a:r>
                        <a:rPr lang="en-GB" sz="1600"/>
                        <a:t>3</a:t>
                      </a:r>
                      <a:endParaRPr lang="en-GB" sz="1600" dirty="0"/>
                    </a:p>
                  </a:txBody>
                  <a:tcPr marT="36000" marB="36000"/>
                </a:tc>
                <a:extLst>
                  <a:ext uri="{0D108BD9-81ED-4DB2-BD59-A6C34878D82A}">
                    <a16:rowId xmlns:a16="http://schemas.microsoft.com/office/drawing/2014/main" val="1732161775"/>
                  </a:ext>
                </a:extLst>
              </a:tr>
              <a:tr h="0">
                <a:tc>
                  <a:txBody>
                    <a:bodyPr/>
                    <a:lstStyle/>
                    <a:p>
                      <a:r>
                        <a:rPr lang="en-GB" sz="1600" kern="1200">
                          <a:solidFill>
                            <a:schemeClr val="dk1"/>
                          </a:solidFill>
                          <a:effectLst/>
                          <a:latin typeface="+mn-lt"/>
                          <a:ea typeface="+mn-ea"/>
                          <a:cs typeface="+mn-cs"/>
                        </a:rPr>
                        <a:t>Creative, Design, and Studio</a:t>
                      </a:r>
                      <a:endParaRPr lang="en-GB" sz="1600" kern="1200" dirty="0">
                        <a:solidFill>
                          <a:schemeClr val="dk1"/>
                        </a:solidFill>
                        <a:effectLst/>
                        <a:latin typeface="+mn-lt"/>
                        <a:ea typeface="+mn-ea"/>
                        <a:cs typeface="+mn-cs"/>
                      </a:endParaRPr>
                    </a:p>
                  </a:txBody>
                  <a:tcPr marT="36000" marB="36000"/>
                </a:tc>
                <a:tc>
                  <a:txBody>
                    <a:bodyPr/>
                    <a:lstStyle/>
                    <a:p>
                      <a:r>
                        <a:rPr lang="en-GB" sz="1600"/>
                        <a:t>8</a:t>
                      </a:r>
                      <a:endParaRPr lang="en-GB" sz="1600" dirty="0"/>
                    </a:p>
                  </a:txBody>
                  <a:tcPr marT="36000" marB="36000"/>
                </a:tc>
                <a:extLst>
                  <a:ext uri="{0D108BD9-81ED-4DB2-BD59-A6C34878D82A}">
                    <a16:rowId xmlns:a16="http://schemas.microsoft.com/office/drawing/2014/main" val="467501703"/>
                  </a:ext>
                </a:extLst>
              </a:tr>
              <a:tr h="117283">
                <a:tc>
                  <a:txBody>
                    <a:bodyPr/>
                    <a:lstStyle/>
                    <a:p>
                      <a:r>
                        <a:rPr lang="en-GB" sz="1600" kern="1200">
                          <a:solidFill>
                            <a:schemeClr val="dk1"/>
                          </a:solidFill>
                          <a:effectLst/>
                          <a:latin typeface="+mn-lt"/>
                          <a:ea typeface="+mn-ea"/>
                          <a:cs typeface="+mn-cs"/>
                        </a:rPr>
                        <a:t>Creative Services / Project Management</a:t>
                      </a:r>
                      <a:endParaRPr lang="en-GB" sz="1600" kern="1200" dirty="0">
                        <a:solidFill>
                          <a:schemeClr val="dk1"/>
                        </a:solidFill>
                        <a:effectLst/>
                        <a:latin typeface="+mn-lt"/>
                        <a:ea typeface="+mn-ea"/>
                        <a:cs typeface="+mn-cs"/>
                      </a:endParaRPr>
                    </a:p>
                  </a:txBody>
                  <a:tcPr marT="36000" marB="36000"/>
                </a:tc>
                <a:tc>
                  <a:txBody>
                    <a:bodyPr/>
                    <a:lstStyle/>
                    <a:p>
                      <a:r>
                        <a:rPr lang="en-GB" sz="1600" dirty="0"/>
                        <a:t>1</a:t>
                      </a:r>
                    </a:p>
                  </a:txBody>
                  <a:tcPr marT="36000" marB="36000"/>
                </a:tc>
                <a:extLst>
                  <a:ext uri="{0D108BD9-81ED-4DB2-BD59-A6C34878D82A}">
                    <a16:rowId xmlns:a16="http://schemas.microsoft.com/office/drawing/2014/main" val="1554212496"/>
                  </a:ext>
                </a:extLst>
              </a:tr>
            </a:tbl>
          </a:graphicData>
        </a:graphic>
      </p:graphicFrame>
      <p:graphicFrame>
        <p:nvGraphicFramePr>
          <p:cNvPr id="9" name="TABLE_2">
            <a:extLst>
              <a:ext uri="{FF2B5EF4-FFF2-40B4-BE49-F238E27FC236}">
                <a16:creationId xmlns:a16="http://schemas.microsoft.com/office/drawing/2014/main" id="{A3A1BE7D-8D00-188F-8705-DB6A2D12BEBA}"/>
              </a:ext>
            </a:extLst>
          </p:cNvPr>
          <p:cNvGraphicFramePr>
            <a:graphicFrameLocks noGrp="1"/>
          </p:cNvGraphicFramePr>
          <p:nvPr>
            <p:extLst>
              <p:ext uri="{D42A27DB-BD31-4B8C-83A1-F6EECF244321}">
                <p14:modId xmlns:p14="http://schemas.microsoft.com/office/powerpoint/2010/main" val="711171822"/>
              </p:ext>
            </p:extLst>
          </p:nvPr>
        </p:nvGraphicFramePr>
        <p:xfrm>
          <a:off x="5869368" y="1665781"/>
          <a:ext cx="5265069" cy="4033920"/>
        </p:xfrm>
        <a:graphic>
          <a:graphicData uri="http://schemas.openxmlformats.org/drawingml/2006/table">
            <a:tbl>
              <a:tblPr firstRow="1" bandRow="1">
                <a:tableStyleId>{073A0DAA-6AF3-43AB-8588-CEC1D06C72B9}</a:tableStyleId>
              </a:tblPr>
              <a:tblGrid>
                <a:gridCol w="3905408">
                  <a:extLst>
                    <a:ext uri="{9D8B030D-6E8A-4147-A177-3AD203B41FA5}">
                      <a16:colId xmlns:a16="http://schemas.microsoft.com/office/drawing/2014/main" val="2871007263"/>
                    </a:ext>
                  </a:extLst>
                </a:gridCol>
                <a:gridCol w="1359661">
                  <a:extLst>
                    <a:ext uri="{9D8B030D-6E8A-4147-A177-3AD203B41FA5}">
                      <a16:colId xmlns:a16="http://schemas.microsoft.com/office/drawing/2014/main" val="1924300730"/>
                    </a:ext>
                  </a:extLst>
                </a:gridCol>
              </a:tblGrid>
              <a:tr h="0">
                <a:tc>
                  <a:txBody>
                    <a:bodyPr/>
                    <a:lstStyle/>
                    <a:p>
                      <a:r>
                        <a:rPr lang="en-GB" sz="1600" dirty="0"/>
                        <a:t>Role / Function</a:t>
                      </a: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2371839170"/>
                  </a:ext>
                </a:extLst>
              </a:tr>
              <a:tr h="131462">
                <a:tc>
                  <a:txBody>
                    <a:bodyPr/>
                    <a:lstStyle/>
                    <a:p>
                      <a:r>
                        <a:rPr lang="en-GB" sz="1600" kern="1200">
                          <a:solidFill>
                            <a:schemeClr val="dk1"/>
                          </a:solidFill>
                          <a:effectLst/>
                          <a:latin typeface="+mn-lt"/>
                          <a:ea typeface="+mn-ea"/>
                          <a:cs typeface="+mn-cs"/>
                        </a:rPr>
                        <a:t>Production / Production Administration / Art and Print Buying</a:t>
                      </a:r>
                      <a:endParaRPr lang="en-GB" sz="1600" kern="1200" dirty="0">
                        <a:solidFill>
                          <a:schemeClr val="dk1"/>
                        </a:solidFill>
                        <a:effectLst/>
                        <a:latin typeface="+mn-lt"/>
                        <a:ea typeface="+mn-ea"/>
                        <a:cs typeface="+mn-cs"/>
                      </a:endParaRPr>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4063867957"/>
                  </a:ext>
                </a:extLst>
              </a:tr>
              <a:tr h="0">
                <a:tc>
                  <a:txBody>
                    <a:bodyPr/>
                    <a:lstStyle/>
                    <a:p>
                      <a:r>
                        <a:rPr lang="en-GB" sz="1600" kern="1200">
                          <a:solidFill>
                            <a:schemeClr val="dk1"/>
                          </a:solidFill>
                          <a:effectLst/>
                          <a:latin typeface="+mn-lt"/>
                          <a:ea typeface="+mn-ea"/>
                          <a:cs typeface="+mn-cs"/>
                        </a:rPr>
                        <a:t>Media</a:t>
                      </a:r>
                      <a:endParaRPr lang="en-GB" sz="1600" kern="1200" dirty="0">
                        <a:solidFill>
                          <a:schemeClr val="dk1"/>
                        </a:solidFill>
                        <a:effectLst/>
                        <a:latin typeface="+mn-lt"/>
                        <a:ea typeface="+mn-ea"/>
                        <a:cs typeface="+mn-cs"/>
                      </a:endParaRPr>
                    </a:p>
                  </a:txBody>
                  <a:tcPr marT="36000" marB="36000"/>
                </a:tc>
                <a:tc>
                  <a:txBody>
                    <a:bodyPr/>
                    <a:lstStyle/>
                    <a:p>
                      <a:r>
                        <a:rPr lang="en-GB" sz="1600"/>
                        <a:t>7</a:t>
                      </a:r>
                      <a:endParaRPr lang="en-GB" sz="1600" dirty="0"/>
                    </a:p>
                  </a:txBody>
                  <a:tcPr marT="36000" marB="36000"/>
                </a:tc>
                <a:extLst>
                  <a:ext uri="{0D108BD9-81ED-4DB2-BD59-A6C34878D82A}">
                    <a16:rowId xmlns:a16="http://schemas.microsoft.com/office/drawing/2014/main" val="1527530867"/>
                  </a:ext>
                </a:extLst>
              </a:tr>
              <a:tr h="0">
                <a:tc>
                  <a:txBody>
                    <a:bodyPr/>
                    <a:lstStyle/>
                    <a:p>
                      <a:r>
                        <a:rPr lang="en-GB" sz="1600" kern="1200">
                          <a:solidFill>
                            <a:schemeClr val="dk1"/>
                          </a:solidFill>
                          <a:effectLst/>
                          <a:latin typeface="+mn-lt"/>
                          <a:ea typeface="+mn-ea"/>
                          <a:cs typeface="+mn-cs"/>
                        </a:rPr>
                        <a:t>Events</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073313329"/>
                  </a:ext>
                </a:extLst>
              </a:tr>
              <a:tr h="0">
                <a:tc>
                  <a:txBody>
                    <a:bodyPr/>
                    <a:lstStyle/>
                    <a:p>
                      <a:r>
                        <a:rPr lang="en-GB" sz="1600" kern="1200">
                          <a:solidFill>
                            <a:schemeClr val="dk1"/>
                          </a:solidFill>
                          <a:effectLst/>
                          <a:latin typeface="+mn-lt"/>
                          <a:ea typeface="+mn-ea"/>
                          <a:cs typeface="+mn-cs"/>
                        </a:rPr>
                        <a:t>Finance</a:t>
                      </a:r>
                      <a:endParaRPr lang="en-GB" sz="1600" kern="1200" dirty="0">
                        <a:solidFill>
                          <a:schemeClr val="dk1"/>
                        </a:solidFill>
                        <a:effectLst/>
                        <a:latin typeface="+mn-lt"/>
                        <a:ea typeface="+mn-ea"/>
                        <a:cs typeface="+mn-cs"/>
                      </a:endParaRPr>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2005131553"/>
                  </a:ext>
                </a:extLst>
              </a:tr>
              <a:tr h="0">
                <a:tc>
                  <a:txBody>
                    <a:bodyPr/>
                    <a:lstStyle/>
                    <a:p>
                      <a:r>
                        <a:rPr lang="en-GB" sz="1600" kern="1200">
                          <a:solidFill>
                            <a:schemeClr val="dk1"/>
                          </a:solidFill>
                          <a:effectLst/>
                          <a:latin typeface="+mn-lt"/>
                          <a:ea typeface="+mn-ea"/>
                          <a:cs typeface="+mn-cs"/>
                        </a:rPr>
                        <a:t>Human Resources and Training</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676813040"/>
                  </a:ext>
                </a:extLst>
              </a:tr>
              <a:tr h="0">
                <a:tc>
                  <a:txBody>
                    <a:bodyPr/>
                    <a:lstStyle/>
                    <a:p>
                      <a:r>
                        <a:rPr lang="en-GB" sz="1600" kern="1200">
                          <a:solidFill>
                            <a:schemeClr val="dk1"/>
                          </a:solidFill>
                          <a:effectLst/>
                          <a:latin typeface="+mn-lt"/>
                          <a:ea typeface="+mn-ea"/>
                          <a:cs typeface="+mn-cs"/>
                        </a:rPr>
                        <a:t>IT / Technology</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2040908124"/>
                  </a:ext>
                </a:extLst>
              </a:tr>
              <a:tr h="0">
                <a:tc>
                  <a:txBody>
                    <a:bodyPr/>
                    <a:lstStyle/>
                    <a:p>
                      <a:r>
                        <a:rPr lang="en-GB" sz="1600" kern="1200">
                          <a:solidFill>
                            <a:schemeClr val="dk1"/>
                          </a:solidFill>
                          <a:effectLst/>
                          <a:latin typeface="+mn-lt"/>
                          <a:ea typeface="+mn-ea"/>
                          <a:cs typeface="+mn-cs"/>
                        </a:rPr>
                        <a:t>Procurement / Operations</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4085657881"/>
                  </a:ext>
                </a:extLst>
              </a:tr>
              <a:tr h="0">
                <a:tc>
                  <a:txBody>
                    <a:bodyPr/>
                    <a:lstStyle/>
                    <a:p>
                      <a:r>
                        <a:rPr lang="en-GB" sz="1600" kern="1200">
                          <a:solidFill>
                            <a:schemeClr val="dk1"/>
                          </a:solidFill>
                          <a:effectLst/>
                          <a:latin typeface="+mn-lt"/>
                          <a:ea typeface="+mn-ea"/>
                          <a:cs typeface="+mn-cs"/>
                        </a:rPr>
                        <a:t>Legal</a:t>
                      </a:r>
                      <a:endParaRPr lang="en-GB" sz="1600" kern="1200" dirty="0">
                        <a:solidFill>
                          <a:schemeClr val="dk1"/>
                        </a:solidFill>
                        <a:effectLst/>
                        <a:latin typeface="+mn-lt"/>
                        <a:ea typeface="+mn-ea"/>
                        <a:cs typeface="+mn-cs"/>
                      </a:endParaRPr>
                    </a:p>
                  </a:txBody>
                  <a:tcPr marT="36000" marB="36000"/>
                </a:tc>
                <a:tc>
                  <a:txBody>
                    <a:bodyPr/>
                    <a:lstStyle/>
                    <a:p>
                      <a:r>
                        <a:rPr lang="en-GB" sz="1600"/>
                        <a:t>-</a:t>
                      </a:r>
                      <a:endParaRPr lang="en-GB" sz="1600" dirty="0"/>
                    </a:p>
                  </a:txBody>
                  <a:tcPr marT="36000" marB="36000"/>
                </a:tc>
                <a:extLst>
                  <a:ext uri="{0D108BD9-81ED-4DB2-BD59-A6C34878D82A}">
                    <a16:rowId xmlns:a16="http://schemas.microsoft.com/office/drawing/2014/main" val="1535208978"/>
                  </a:ext>
                </a:extLst>
              </a:tr>
              <a:tr h="0">
                <a:tc>
                  <a:txBody>
                    <a:bodyPr/>
                    <a:lstStyle/>
                    <a:p>
                      <a:r>
                        <a:rPr lang="en-GB" sz="1600" kern="1200">
                          <a:solidFill>
                            <a:schemeClr val="dk1"/>
                          </a:solidFill>
                          <a:effectLst/>
                          <a:latin typeface="+mn-lt"/>
                          <a:ea typeface="+mn-ea"/>
                          <a:cs typeface="+mn-cs"/>
                        </a:rPr>
                        <a:t>Office Services</a:t>
                      </a:r>
                      <a:endParaRPr lang="en-GB" sz="1600" kern="1200" dirty="0">
                        <a:solidFill>
                          <a:schemeClr val="dk1"/>
                        </a:solidFill>
                        <a:effectLst/>
                        <a:latin typeface="+mn-lt"/>
                        <a:ea typeface="+mn-ea"/>
                        <a:cs typeface="+mn-cs"/>
                      </a:endParaRPr>
                    </a:p>
                  </a:txBody>
                  <a:tcPr marT="36000" marB="36000"/>
                </a:tc>
                <a:tc>
                  <a:txBody>
                    <a:bodyPr/>
                    <a:lstStyle/>
                    <a:p>
                      <a:r>
                        <a:rPr lang="en-GB" sz="1600"/>
                        <a:t>1</a:t>
                      </a:r>
                      <a:endParaRPr lang="en-GB" sz="1600" dirty="0"/>
                    </a:p>
                  </a:txBody>
                  <a:tcPr marT="36000" marB="36000"/>
                </a:tc>
                <a:extLst>
                  <a:ext uri="{0D108BD9-81ED-4DB2-BD59-A6C34878D82A}">
                    <a16:rowId xmlns:a16="http://schemas.microsoft.com/office/drawing/2014/main" val="1698315959"/>
                  </a:ext>
                </a:extLst>
              </a:tr>
              <a:tr h="0">
                <a:tc>
                  <a:txBody>
                    <a:bodyPr/>
                    <a:lstStyle/>
                    <a:p>
                      <a:r>
                        <a:rPr lang="en-GB" sz="1600" kern="1200">
                          <a:solidFill>
                            <a:schemeClr val="dk1"/>
                          </a:solidFill>
                          <a:effectLst/>
                          <a:latin typeface="+mn-lt"/>
                          <a:ea typeface="+mn-ea"/>
                          <a:cs typeface="+mn-cs"/>
                        </a:rPr>
                        <a:t>Other</a:t>
                      </a:r>
                      <a:endParaRPr lang="en-GB" sz="1600" kern="1200" dirty="0">
                        <a:solidFill>
                          <a:schemeClr val="dk1"/>
                        </a:solidFill>
                        <a:effectLst/>
                        <a:latin typeface="+mn-lt"/>
                        <a:ea typeface="+mn-ea"/>
                        <a:cs typeface="+mn-cs"/>
                      </a:endParaRPr>
                    </a:p>
                  </a:txBody>
                  <a:tcPr marT="36000" marB="36000"/>
                </a:tc>
                <a:tc>
                  <a:txBody>
                    <a:bodyPr/>
                    <a:lstStyle/>
                    <a:p>
                      <a:r>
                        <a:rPr lang="en-GB" sz="1600"/>
                        <a:t>2</a:t>
                      </a:r>
                      <a:endParaRPr lang="en-GB" sz="1600" dirty="0"/>
                    </a:p>
                  </a:txBody>
                  <a:tcPr marT="36000" marB="36000"/>
                </a:tc>
                <a:extLst>
                  <a:ext uri="{0D108BD9-81ED-4DB2-BD59-A6C34878D82A}">
                    <a16:rowId xmlns:a16="http://schemas.microsoft.com/office/drawing/2014/main" val="1185449917"/>
                  </a:ext>
                </a:extLst>
              </a:tr>
              <a:tr h="0">
                <a:tc>
                  <a:txBody>
                    <a:bodyPr/>
                    <a:lstStyle/>
                    <a:p>
                      <a:endParaRPr lang="en-GB" sz="1600" kern="1200" dirty="0">
                        <a:solidFill>
                          <a:schemeClr val="dk1"/>
                        </a:solidFill>
                        <a:effectLst/>
                        <a:latin typeface="+mn-lt"/>
                        <a:ea typeface="+mn-ea"/>
                        <a:cs typeface="+mn-cs"/>
                      </a:endParaRPr>
                    </a:p>
                  </a:txBody>
                  <a:tcPr marT="36000" marB="36000"/>
                </a:tc>
                <a:tc>
                  <a:txBody>
                    <a:bodyPr/>
                    <a:lstStyle/>
                    <a:p>
                      <a:endParaRPr lang="en-GB" sz="1600" dirty="0"/>
                    </a:p>
                  </a:txBody>
                  <a:tcPr marT="36000" marB="36000"/>
                </a:tc>
                <a:extLst>
                  <a:ext uri="{0D108BD9-81ED-4DB2-BD59-A6C34878D82A}">
                    <a16:rowId xmlns:a16="http://schemas.microsoft.com/office/drawing/2014/main" val="440490521"/>
                  </a:ext>
                </a:extLst>
              </a:tr>
            </a:tbl>
          </a:graphicData>
        </a:graphic>
      </p:graphicFrame>
      <p:sp>
        <p:nvSpPr>
          <p:cNvPr id="4" name="Slide Number Placeholder 3">
            <a:extLst>
              <a:ext uri="{FF2B5EF4-FFF2-40B4-BE49-F238E27FC236}">
                <a16:creationId xmlns:a16="http://schemas.microsoft.com/office/drawing/2014/main" id="{667841F9-FCFB-02C0-618C-9B749A3E3762}"/>
              </a:ext>
            </a:extLst>
          </p:cNvPr>
          <p:cNvSpPr>
            <a:spLocks noGrp="1"/>
          </p:cNvSpPr>
          <p:nvPr>
            <p:ph type="sldNum" sz="quarter" idx="4"/>
          </p:nvPr>
        </p:nvSpPr>
        <p:spPr/>
        <p:txBody>
          <a:bodyPr/>
          <a:lstStyle/>
          <a:p>
            <a:fld id="{4034BEE3-566C-4068-A777-C3A4762E861B}" type="slidenum">
              <a:rPr lang="en-GB" smtClean="0">
                <a:solidFill>
                  <a:srgbClr val="717171"/>
                </a:solidFill>
              </a:rPr>
              <a:pPr/>
              <a:t>8</a:t>
            </a:fld>
            <a:endParaRPr lang="en-GB">
              <a:solidFill>
                <a:srgbClr val="717171"/>
              </a:solidFill>
            </a:endParaRPr>
          </a:p>
        </p:txBody>
      </p:sp>
      <p:pic>
        <p:nvPicPr>
          <p:cNvPr id="2" name="Picture 1" descr="A black background with purple text&#10;&#10;Description automatically generated">
            <a:extLst>
              <a:ext uri="{FF2B5EF4-FFF2-40B4-BE49-F238E27FC236}">
                <a16:creationId xmlns:a16="http://schemas.microsoft.com/office/drawing/2014/main" id="{4FEF8828-D17D-3F91-000C-05386CCBA62A}"/>
              </a:ext>
            </a:extLst>
          </p:cNvPr>
          <p:cNvPicPr>
            <a:picLocks noChangeAspect="1"/>
          </p:cNvPicPr>
          <p:nvPr/>
        </p:nvPicPr>
        <p:blipFill>
          <a:blip r:embed="rId2"/>
          <a:stretch>
            <a:fillRect/>
          </a:stretch>
        </p:blipFill>
        <p:spPr>
          <a:xfrm>
            <a:off x="359999" y="-85649"/>
            <a:ext cx="2683452" cy="852772"/>
          </a:xfrm>
          <a:prstGeom prst="rect">
            <a:avLst/>
          </a:prstGeom>
        </p:spPr>
      </p:pic>
    </p:spTree>
    <p:extLst>
      <p:ext uri="{BB962C8B-B14F-4D97-AF65-F5344CB8AC3E}">
        <p14:creationId xmlns:p14="http://schemas.microsoft.com/office/powerpoint/2010/main" val="136190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EF4E3AA5-53D8-492D-961F-235F1F69395C}"/>
              </a:ext>
            </a:extLst>
          </p:cNvPr>
          <p:cNvSpPr>
            <a:spLocks noGrp="1"/>
          </p:cNvSpPr>
          <p:nvPr>
            <p:ph type="body" sz="quarter" idx="4294967295"/>
          </p:nvPr>
        </p:nvSpPr>
        <p:spPr>
          <a:xfrm>
            <a:off x="171450" y="167893"/>
            <a:ext cx="10058400" cy="787399"/>
          </a:xfrm>
        </p:spPr>
        <p:txBody>
          <a:bodyPr/>
          <a:lstStyle/>
          <a:p>
            <a:r>
              <a:rPr lang="en-US">
                <a:solidFill>
                  <a:srgbClr val="717171"/>
                </a:solidFill>
              </a:rPr>
              <a:t>Republic of Ireland </a:t>
            </a:r>
            <a:r>
              <a:rPr lang="en-US" dirty="0">
                <a:solidFill>
                  <a:srgbClr val="717171"/>
                </a:solidFill>
              </a:rPr>
              <a:t>Respondent Demographics</a:t>
            </a:r>
            <a:endParaRPr lang="en-GB" dirty="0">
              <a:solidFill>
                <a:srgbClr val="717171"/>
              </a:solidFill>
            </a:endParaRPr>
          </a:p>
        </p:txBody>
      </p:sp>
      <p:graphicFrame>
        <p:nvGraphicFramePr>
          <p:cNvPr id="9" name="TABLE_1">
            <a:extLst>
              <a:ext uri="{FF2B5EF4-FFF2-40B4-BE49-F238E27FC236}">
                <a16:creationId xmlns:a16="http://schemas.microsoft.com/office/drawing/2014/main" id="{C261AC8F-6150-4403-925D-BDDA28CFB7A3}"/>
              </a:ext>
            </a:extLst>
          </p:cNvPr>
          <p:cNvGraphicFramePr>
            <a:graphicFrameLocks noGrp="1"/>
          </p:cNvGraphicFramePr>
          <p:nvPr>
            <p:extLst>
              <p:ext uri="{D42A27DB-BD31-4B8C-83A1-F6EECF244321}">
                <p14:modId xmlns:p14="http://schemas.microsoft.com/office/powerpoint/2010/main" val="2857357013"/>
              </p:ext>
            </p:extLst>
          </p:nvPr>
        </p:nvGraphicFramePr>
        <p:xfrm>
          <a:off x="46456" y="1474792"/>
          <a:ext cx="2842558" cy="1531887"/>
        </p:xfrm>
        <a:graphic>
          <a:graphicData uri="http://schemas.openxmlformats.org/drawingml/2006/table">
            <a:tbl>
              <a:tblPr firstRow="1" bandRow="1">
                <a:tableStyleId>{5C22544A-7EE6-4342-B048-85BDC9FD1C3A}</a:tableStyleId>
              </a:tblPr>
              <a:tblGrid>
                <a:gridCol w="848894">
                  <a:extLst>
                    <a:ext uri="{9D8B030D-6E8A-4147-A177-3AD203B41FA5}">
                      <a16:colId xmlns:a16="http://schemas.microsoft.com/office/drawing/2014/main" val="3308674439"/>
                    </a:ext>
                  </a:extLst>
                </a:gridCol>
                <a:gridCol w="733425">
                  <a:extLst>
                    <a:ext uri="{9D8B030D-6E8A-4147-A177-3AD203B41FA5}">
                      <a16:colId xmlns:a16="http://schemas.microsoft.com/office/drawing/2014/main" val="1398681767"/>
                    </a:ext>
                  </a:extLst>
                </a:gridCol>
                <a:gridCol w="523875">
                  <a:extLst>
                    <a:ext uri="{9D8B030D-6E8A-4147-A177-3AD203B41FA5}">
                      <a16:colId xmlns:a16="http://schemas.microsoft.com/office/drawing/2014/main" val="423797188"/>
                    </a:ext>
                  </a:extLst>
                </a:gridCol>
                <a:gridCol w="736364">
                  <a:extLst>
                    <a:ext uri="{9D8B030D-6E8A-4147-A177-3AD203B41FA5}">
                      <a16:colId xmlns:a16="http://schemas.microsoft.com/office/drawing/2014/main" val="1927176599"/>
                    </a:ext>
                  </a:extLst>
                </a:gridCol>
              </a:tblGrid>
              <a:tr h="518160">
                <a:tc>
                  <a:txBody>
                    <a:bodyPr/>
                    <a:lstStyle/>
                    <a:p>
                      <a:endParaRPr lang="en-GB" sz="12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1" kern="1200">
                          <a:solidFill>
                            <a:schemeClr val="bg1"/>
                          </a:solidFill>
                          <a:latin typeface="+mn-lt"/>
                          <a:ea typeface="+mn-ea"/>
                          <a:cs typeface="+mn-cs"/>
                        </a:rPr>
                        <a:t>Women</a:t>
                      </a:r>
                      <a:endParaRPr lang="en-GB" sz="1100" b="1" kern="1200" dirty="0">
                        <a:solidFill>
                          <a:schemeClr val="bg1"/>
                        </a:solidFill>
                        <a:latin typeface="+mn-lt"/>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1" kern="1200">
                          <a:solidFill>
                            <a:schemeClr val="bg1"/>
                          </a:solidFill>
                          <a:latin typeface="+mn-lt"/>
                          <a:ea typeface="+mn-ea"/>
                          <a:cs typeface="+mn-cs"/>
                        </a:rPr>
                        <a:t>Men</a:t>
                      </a:r>
                      <a:endParaRPr lang="en-GB" sz="1100" b="1" kern="1200" dirty="0">
                        <a:solidFill>
                          <a:schemeClr val="bg1"/>
                        </a:solidFill>
                        <a:latin typeface="+mn-lt"/>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1" kern="1200">
                          <a:solidFill>
                            <a:schemeClr val="bg1"/>
                          </a:solidFill>
                          <a:latin typeface="+mn-lt"/>
                          <a:ea typeface="+mn-ea"/>
                          <a:cs typeface="+mn-cs"/>
                        </a:rPr>
                        <a:t>Other Gender</a:t>
                      </a:r>
                      <a:endParaRPr lang="en-GB" sz="1100" b="1" kern="1200" dirty="0">
                        <a:solidFill>
                          <a:schemeClr val="bg1"/>
                        </a:solidFill>
                        <a:latin typeface="+mn-lt"/>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710173"/>
                  </a:ext>
                </a:extLst>
              </a:tr>
              <a:tr h="426720">
                <a:tc>
                  <a:txBody>
                    <a:bodyPr/>
                    <a:lstStyle/>
                    <a:p>
                      <a:r>
                        <a:rPr lang="en-US" sz="1100" b="1" dirty="0">
                          <a:solidFill>
                            <a:schemeClr val="bg1"/>
                          </a:solidFill>
                        </a:rPr>
                        <a:t>DEI Census</a:t>
                      </a:r>
                      <a:endParaRPr lang="en-GB" sz="1100" b="1"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bg1"/>
                          </a:solidFill>
                        </a:rPr>
                        <a:t>65%</a:t>
                      </a:r>
                      <a:endParaRPr lang="en-GB" sz="11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bg1"/>
                          </a:solidFill>
                        </a:rPr>
                        <a:t>35%</a:t>
                      </a:r>
                      <a:endParaRPr lang="en-GB" sz="11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bg1"/>
                          </a:solidFill>
                        </a:rPr>
                        <a:t>*</a:t>
                      </a:r>
                      <a:endParaRPr lang="en-GB" sz="11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8961640"/>
                  </a:ext>
                </a:extLst>
              </a:tr>
              <a:tr h="587007">
                <a:tc>
                  <a:txBody>
                    <a:bodyPr/>
                    <a:lstStyle/>
                    <a:p>
                      <a:r>
                        <a:rPr lang="en-GB" sz="1100" b="1" dirty="0">
                          <a:solidFill>
                            <a:schemeClr val="bg1"/>
                          </a:solidFill>
                        </a:rPr>
                        <a:t>National Average*</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dirty="0">
                          <a:solidFill>
                            <a:schemeClr val="bg1"/>
                          </a:solidFill>
                        </a:rPr>
                        <a:t>51%</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dirty="0">
                          <a:solidFill>
                            <a:schemeClr val="bg1"/>
                          </a:solidFill>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1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9031426"/>
                  </a:ext>
                </a:extLst>
              </a:tr>
            </a:tbl>
          </a:graphicData>
        </a:graphic>
      </p:graphicFrame>
      <p:sp>
        <p:nvSpPr>
          <p:cNvPr id="3" name="Rectangle 2">
            <a:extLst>
              <a:ext uri="{FF2B5EF4-FFF2-40B4-BE49-F238E27FC236}">
                <a16:creationId xmlns:a16="http://schemas.microsoft.com/office/drawing/2014/main" id="{2AD68CE8-5BDA-4590-A6ED-410DD006519B}"/>
              </a:ext>
            </a:extLst>
          </p:cNvPr>
          <p:cNvSpPr/>
          <p:nvPr/>
        </p:nvSpPr>
        <p:spPr bwMode="ltGray">
          <a:xfrm>
            <a:off x="171450" y="3403212"/>
            <a:ext cx="1713672" cy="41045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900" b="0" dirty="0">
                <a:solidFill>
                  <a:schemeClr val="bg1"/>
                </a:solidFill>
              </a:rPr>
              <a:t>*taken from national census data</a:t>
            </a:r>
          </a:p>
        </p:txBody>
      </p:sp>
      <p:sp>
        <p:nvSpPr>
          <p:cNvPr id="21" name="Text Placeholder 6">
            <a:extLst>
              <a:ext uri="{FF2B5EF4-FFF2-40B4-BE49-F238E27FC236}">
                <a16:creationId xmlns:a16="http://schemas.microsoft.com/office/drawing/2014/main" id="{DC771D77-D06C-49D7-8898-6771CDCDF3E3}"/>
              </a:ext>
            </a:extLst>
          </p:cNvPr>
          <p:cNvSpPr txBox="1">
            <a:spLocks/>
          </p:cNvSpPr>
          <p:nvPr/>
        </p:nvSpPr>
        <p:spPr>
          <a:xfrm>
            <a:off x="171450" y="787399"/>
            <a:ext cx="5923381" cy="716948"/>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Gender</a:t>
            </a:r>
            <a:endParaRPr lang="en-GB" sz="1800" dirty="0">
              <a:solidFill>
                <a:schemeClr val="lt1"/>
              </a:solidFill>
              <a:latin typeface="+mn-lt"/>
            </a:endParaRPr>
          </a:p>
        </p:txBody>
      </p:sp>
      <p:sp>
        <p:nvSpPr>
          <p:cNvPr id="22" name="Text Placeholder 6">
            <a:extLst>
              <a:ext uri="{FF2B5EF4-FFF2-40B4-BE49-F238E27FC236}">
                <a16:creationId xmlns:a16="http://schemas.microsoft.com/office/drawing/2014/main" id="{AEA63980-FE74-44FB-8E6D-88BF3DC088B2}"/>
              </a:ext>
            </a:extLst>
          </p:cNvPr>
          <p:cNvSpPr txBox="1">
            <a:spLocks/>
          </p:cNvSpPr>
          <p:nvPr/>
        </p:nvSpPr>
        <p:spPr>
          <a:xfrm>
            <a:off x="6219825" y="708051"/>
            <a:ext cx="5800725" cy="716948"/>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Ethnicity</a:t>
            </a:r>
            <a:endParaRPr lang="en-GB" sz="1800" dirty="0">
              <a:solidFill>
                <a:schemeClr val="lt1"/>
              </a:solidFill>
              <a:latin typeface="+mn-lt"/>
            </a:endParaRPr>
          </a:p>
        </p:txBody>
      </p:sp>
      <p:sp>
        <p:nvSpPr>
          <p:cNvPr id="23" name="Text Placeholder 6">
            <a:extLst>
              <a:ext uri="{FF2B5EF4-FFF2-40B4-BE49-F238E27FC236}">
                <a16:creationId xmlns:a16="http://schemas.microsoft.com/office/drawing/2014/main" id="{19784D01-CD16-43DD-8579-3AAD39BECC03}"/>
              </a:ext>
            </a:extLst>
          </p:cNvPr>
          <p:cNvSpPr txBox="1">
            <a:spLocks/>
          </p:cNvSpPr>
          <p:nvPr/>
        </p:nvSpPr>
        <p:spPr>
          <a:xfrm>
            <a:off x="171450" y="3854449"/>
            <a:ext cx="5800725" cy="716948"/>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graphicFrame>
        <p:nvGraphicFramePr>
          <p:cNvPr id="32" name="CHT_4">
            <a:extLst>
              <a:ext uri="{FF2B5EF4-FFF2-40B4-BE49-F238E27FC236}">
                <a16:creationId xmlns:a16="http://schemas.microsoft.com/office/drawing/2014/main" id="{C498E899-6DB7-4672-BD5B-32494557F625}"/>
              </a:ext>
            </a:extLst>
          </p:cNvPr>
          <p:cNvGraphicFramePr/>
          <p:nvPr>
            <p:extLst>
              <p:ext uri="{D42A27DB-BD31-4B8C-83A1-F6EECF244321}">
                <p14:modId xmlns:p14="http://schemas.microsoft.com/office/powerpoint/2010/main" val="3388141648"/>
              </p:ext>
            </p:extLst>
          </p:nvPr>
        </p:nvGraphicFramePr>
        <p:xfrm>
          <a:off x="6204528" y="4154158"/>
          <a:ext cx="2740508" cy="2638251"/>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Placeholder 6">
            <a:extLst>
              <a:ext uri="{FF2B5EF4-FFF2-40B4-BE49-F238E27FC236}">
                <a16:creationId xmlns:a16="http://schemas.microsoft.com/office/drawing/2014/main" id="{CDAFAC3F-46EB-4743-8809-C5B8402E75AB}"/>
              </a:ext>
            </a:extLst>
          </p:cNvPr>
          <p:cNvSpPr txBox="1">
            <a:spLocks/>
          </p:cNvSpPr>
          <p:nvPr/>
        </p:nvSpPr>
        <p:spPr>
          <a:xfrm>
            <a:off x="6191591" y="3798860"/>
            <a:ext cx="5923381" cy="597880"/>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Sexual Orientation</a:t>
            </a:r>
            <a:endParaRPr lang="en-GB" sz="1800" dirty="0">
              <a:solidFill>
                <a:schemeClr val="lt1"/>
              </a:solidFill>
              <a:latin typeface="+mn-lt"/>
            </a:endParaRPr>
          </a:p>
        </p:txBody>
      </p:sp>
      <p:graphicFrame>
        <p:nvGraphicFramePr>
          <p:cNvPr id="15" name="CHT_2">
            <a:extLst>
              <a:ext uri="{FF2B5EF4-FFF2-40B4-BE49-F238E27FC236}">
                <a16:creationId xmlns:a16="http://schemas.microsoft.com/office/drawing/2014/main" id="{52FC7841-74E3-4E48-824A-31EEF93F9B00}"/>
              </a:ext>
            </a:extLst>
          </p:cNvPr>
          <p:cNvGraphicFramePr/>
          <p:nvPr>
            <p:extLst>
              <p:ext uri="{D42A27DB-BD31-4B8C-83A1-F6EECF244321}">
                <p14:modId xmlns:p14="http://schemas.microsoft.com/office/powerpoint/2010/main" val="3200041418"/>
              </p:ext>
            </p:extLst>
          </p:nvPr>
        </p:nvGraphicFramePr>
        <p:xfrm>
          <a:off x="6191591" y="1137381"/>
          <a:ext cx="6037535" cy="2755181"/>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6">
            <a:extLst>
              <a:ext uri="{FF2B5EF4-FFF2-40B4-BE49-F238E27FC236}">
                <a16:creationId xmlns:a16="http://schemas.microsoft.com/office/drawing/2014/main" id="{8DD58671-FA0B-4F9F-9C33-300DF29C74CE}"/>
              </a:ext>
            </a:extLst>
          </p:cNvPr>
          <p:cNvSpPr txBox="1">
            <a:spLocks/>
          </p:cNvSpPr>
          <p:nvPr/>
        </p:nvSpPr>
        <p:spPr>
          <a:xfrm>
            <a:off x="171450" y="3798860"/>
            <a:ext cx="5923381" cy="597880"/>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Disability Status</a:t>
            </a:r>
            <a:endParaRPr lang="en-GB" sz="1800" dirty="0">
              <a:solidFill>
                <a:schemeClr val="lt1"/>
              </a:solidFill>
              <a:latin typeface="+mn-lt"/>
            </a:endParaRPr>
          </a:p>
        </p:txBody>
      </p:sp>
      <p:sp>
        <p:nvSpPr>
          <p:cNvPr id="17" name="TXT_1">
            <a:extLst>
              <a:ext uri="{FF2B5EF4-FFF2-40B4-BE49-F238E27FC236}">
                <a16:creationId xmlns:a16="http://schemas.microsoft.com/office/drawing/2014/main" id="{13F43809-CAF3-4A57-B687-E7B18162F8E6}"/>
              </a:ext>
            </a:extLst>
          </p:cNvPr>
          <p:cNvSpPr/>
          <p:nvPr/>
        </p:nvSpPr>
        <p:spPr>
          <a:xfrm>
            <a:off x="-111002" y="4256751"/>
            <a:ext cx="3283922" cy="2374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12% </a:t>
            </a:r>
            <a:endParaRPr lang="en-BE" sz="2800" b="1" dirty="0"/>
          </a:p>
          <a:p>
            <a:pPr algn="ctr"/>
            <a:r>
              <a:rPr lang="en-US" sz="1400" dirty="0"/>
              <a:t>of respondents are </a:t>
            </a:r>
            <a:r>
              <a:rPr lang="en-BE" sz="1400" dirty="0"/>
              <a:t>d</a:t>
            </a:r>
            <a:r>
              <a:rPr lang="en-US" sz="1400" dirty="0" err="1"/>
              <a:t>isabled</a:t>
            </a:r>
            <a:endParaRPr lang="en-US" sz="1400" dirty="0"/>
          </a:p>
          <a:p>
            <a:pPr algn="ctr"/>
            <a:r>
              <a:rPr lang="en-US" sz="1400" dirty="0"/>
              <a:t>Compared to 13.5% </a:t>
            </a:r>
            <a:r>
              <a:rPr lang="en-BE" sz="1400" dirty="0"/>
              <a:t>n</a:t>
            </a:r>
            <a:r>
              <a:rPr lang="en-US" sz="1400" dirty="0" err="1"/>
              <a:t>ational</a:t>
            </a:r>
            <a:r>
              <a:rPr lang="en-US" sz="1400" dirty="0"/>
              <a:t> </a:t>
            </a:r>
            <a:r>
              <a:rPr lang="en-BE" sz="1400" dirty="0"/>
              <a:t>a</a:t>
            </a:r>
            <a:r>
              <a:rPr lang="en-US" sz="1400" dirty="0" err="1"/>
              <a:t>verage</a:t>
            </a:r>
            <a:r>
              <a:rPr lang="en-US" sz="1400" dirty="0"/>
              <a:t> </a:t>
            </a:r>
          </a:p>
        </p:txBody>
      </p:sp>
      <p:sp>
        <p:nvSpPr>
          <p:cNvPr id="19" name="Text Placeholder 6">
            <a:extLst>
              <a:ext uri="{FF2B5EF4-FFF2-40B4-BE49-F238E27FC236}">
                <a16:creationId xmlns:a16="http://schemas.microsoft.com/office/drawing/2014/main" id="{70390BDE-DDB8-4831-8B73-1A74793A3E8C}"/>
              </a:ext>
            </a:extLst>
          </p:cNvPr>
          <p:cNvSpPr txBox="1">
            <a:spLocks/>
          </p:cNvSpPr>
          <p:nvPr/>
        </p:nvSpPr>
        <p:spPr>
          <a:xfrm>
            <a:off x="3152789" y="3763899"/>
            <a:ext cx="5923381" cy="716948"/>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Religion</a:t>
            </a:r>
            <a:endParaRPr lang="en-GB" sz="1800" dirty="0">
              <a:solidFill>
                <a:schemeClr val="lt1"/>
              </a:solidFill>
              <a:latin typeface="+mn-lt"/>
            </a:endParaRPr>
          </a:p>
        </p:txBody>
      </p:sp>
      <p:graphicFrame>
        <p:nvGraphicFramePr>
          <p:cNvPr id="20" name="CHT_3">
            <a:extLst>
              <a:ext uri="{FF2B5EF4-FFF2-40B4-BE49-F238E27FC236}">
                <a16:creationId xmlns:a16="http://schemas.microsoft.com/office/drawing/2014/main" id="{A87A6E73-ECCF-4059-BB2C-06ED23422F27}"/>
              </a:ext>
            </a:extLst>
          </p:cNvPr>
          <p:cNvGraphicFramePr/>
          <p:nvPr>
            <p:extLst>
              <p:ext uri="{D42A27DB-BD31-4B8C-83A1-F6EECF244321}">
                <p14:modId xmlns:p14="http://schemas.microsoft.com/office/powerpoint/2010/main" val="2141226028"/>
              </p:ext>
            </p:extLst>
          </p:nvPr>
        </p:nvGraphicFramePr>
        <p:xfrm>
          <a:off x="3161374" y="4334824"/>
          <a:ext cx="2886627" cy="2457585"/>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24">
            <a:extLst>
              <a:ext uri="{FF2B5EF4-FFF2-40B4-BE49-F238E27FC236}">
                <a16:creationId xmlns:a16="http://schemas.microsoft.com/office/drawing/2014/main" id="{7BC189F7-4A20-496D-B1AF-7FE66CF3542C}"/>
              </a:ext>
            </a:extLst>
          </p:cNvPr>
          <p:cNvSpPr/>
          <p:nvPr/>
        </p:nvSpPr>
        <p:spPr bwMode="ltGray">
          <a:xfrm>
            <a:off x="6204528" y="6245287"/>
            <a:ext cx="2713968" cy="41045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200" dirty="0">
                <a:solidFill>
                  <a:schemeClr val="bg1"/>
                </a:solidFill>
              </a:rPr>
              <a:t>National estimate of LGBTQ+ = 4%</a:t>
            </a:r>
            <a:endParaRPr lang="en-GB" sz="1200" b="0" dirty="0">
              <a:solidFill>
                <a:schemeClr val="bg1"/>
              </a:solidFill>
            </a:endParaRPr>
          </a:p>
        </p:txBody>
      </p:sp>
      <p:sp>
        <p:nvSpPr>
          <p:cNvPr id="11" name="Text Placeholder 6">
            <a:extLst>
              <a:ext uri="{FF2B5EF4-FFF2-40B4-BE49-F238E27FC236}">
                <a16:creationId xmlns:a16="http://schemas.microsoft.com/office/drawing/2014/main" id="{483D964E-C9C5-8260-48AF-5C69A777835B}"/>
              </a:ext>
            </a:extLst>
          </p:cNvPr>
          <p:cNvSpPr txBox="1">
            <a:spLocks/>
          </p:cNvSpPr>
          <p:nvPr/>
        </p:nvSpPr>
        <p:spPr>
          <a:xfrm>
            <a:off x="3161374" y="778907"/>
            <a:ext cx="5923381" cy="716948"/>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Age</a:t>
            </a:r>
            <a:endParaRPr lang="en-GB" sz="1800" dirty="0">
              <a:solidFill>
                <a:schemeClr val="lt1"/>
              </a:solidFill>
              <a:latin typeface="+mn-lt"/>
            </a:endParaRPr>
          </a:p>
        </p:txBody>
      </p:sp>
      <p:sp>
        <p:nvSpPr>
          <p:cNvPr id="18" name="Text Placeholder 6">
            <a:extLst>
              <a:ext uri="{FF2B5EF4-FFF2-40B4-BE49-F238E27FC236}">
                <a16:creationId xmlns:a16="http://schemas.microsoft.com/office/drawing/2014/main" id="{8AA2A9AC-23B6-66D8-5F3C-20966480DA85}"/>
              </a:ext>
            </a:extLst>
          </p:cNvPr>
          <p:cNvSpPr txBox="1">
            <a:spLocks/>
          </p:cNvSpPr>
          <p:nvPr/>
        </p:nvSpPr>
        <p:spPr>
          <a:xfrm>
            <a:off x="9286889" y="3798860"/>
            <a:ext cx="5923381" cy="597880"/>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chemeClr val="accent6"/>
              </a:buClr>
              <a:buFont typeface="Arial" panose="020B0604020202020204" pitchFamily="34" charset="0"/>
              <a:buNone/>
              <a:defRPr sz="2400" b="1" kern="1200">
                <a:solidFill>
                  <a:schemeClr val="bg1"/>
                </a:solidFill>
                <a:latin typeface="Century Gothic" panose="020B0502020202020204" pitchFamily="34" charset="0"/>
                <a:ea typeface="+mn-ea"/>
                <a:cs typeface="+mn-cs"/>
              </a:defRPr>
            </a:lvl1pPr>
            <a:lvl2pPr marL="463550" indent="-222250"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2pPr>
            <a:lvl3pPr marL="744538" indent="-231775"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3pPr>
            <a:lvl4pPr marL="1036638" indent="-271463" algn="l" defTabSz="914400" rtl="0" eaLnBrk="1" latinLnBrk="0" hangingPunct="1">
              <a:lnSpc>
                <a:spcPct val="12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4pPr>
            <a:lvl5pPr marL="1379538" indent="-2921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lt1"/>
                </a:solidFill>
                <a:latin typeface="+mn-lt"/>
              </a:rPr>
              <a:t>Caregiving</a:t>
            </a:r>
            <a:endParaRPr lang="en-GB" sz="1800" dirty="0">
              <a:solidFill>
                <a:schemeClr val="lt1"/>
              </a:solidFill>
              <a:latin typeface="+mn-lt"/>
            </a:endParaRPr>
          </a:p>
        </p:txBody>
      </p:sp>
      <p:sp>
        <p:nvSpPr>
          <p:cNvPr id="26" name="TXT_2">
            <a:extLst>
              <a:ext uri="{FF2B5EF4-FFF2-40B4-BE49-F238E27FC236}">
                <a16:creationId xmlns:a16="http://schemas.microsoft.com/office/drawing/2014/main" id="{5EBD65B9-9116-8E39-0253-9EAC7C09C195}"/>
              </a:ext>
            </a:extLst>
          </p:cNvPr>
          <p:cNvSpPr/>
          <p:nvPr/>
        </p:nvSpPr>
        <p:spPr>
          <a:xfrm>
            <a:off x="9177192" y="4280946"/>
            <a:ext cx="3038802" cy="2374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34% </a:t>
            </a:r>
            <a:r>
              <a:rPr lang="en-US" sz="1600" dirty="0"/>
              <a:t>of respondents are parents to children under 16</a:t>
            </a:r>
          </a:p>
          <a:p>
            <a:pPr algn="ctr"/>
            <a:endParaRPr lang="en-US" sz="1600" dirty="0"/>
          </a:p>
          <a:p>
            <a:pPr algn="ctr"/>
            <a:r>
              <a:rPr lang="en-US" sz="2800" b="1"/>
              <a:t>25% </a:t>
            </a:r>
            <a:r>
              <a:rPr lang="en-US" sz="1600" dirty="0"/>
              <a:t>of respondents provide care for someone else</a:t>
            </a:r>
            <a:endParaRPr lang="en-US" sz="1400" dirty="0"/>
          </a:p>
        </p:txBody>
      </p:sp>
      <p:graphicFrame>
        <p:nvGraphicFramePr>
          <p:cNvPr id="27" name="CHT_1">
            <a:extLst>
              <a:ext uri="{FF2B5EF4-FFF2-40B4-BE49-F238E27FC236}">
                <a16:creationId xmlns:a16="http://schemas.microsoft.com/office/drawing/2014/main" id="{A3FA8341-9561-BDFB-1419-CC1D975F5BAF}"/>
              </a:ext>
            </a:extLst>
          </p:cNvPr>
          <p:cNvGraphicFramePr/>
          <p:nvPr>
            <p:extLst>
              <p:ext uri="{D42A27DB-BD31-4B8C-83A1-F6EECF244321}">
                <p14:modId xmlns:p14="http://schemas.microsoft.com/office/powerpoint/2010/main" val="3118394998"/>
              </p:ext>
            </p:extLst>
          </p:nvPr>
        </p:nvGraphicFramePr>
        <p:xfrm>
          <a:off x="3133140" y="1662652"/>
          <a:ext cx="2886627" cy="19560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95262880"/>
      </p:ext>
    </p:extLst>
  </p:cSld>
  <p:clrMapOvr>
    <a:masterClrMapping/>
  </p:clrMapOvr>
  <mc:AlternateContent xmlns:mc="http://schemas.openxmlformats.org/markup-compatibility/2006" xmlns:p14="http://schemas.microsoft.com/office/powerpoint/2010/main">
    <mc:Choice Requires="p14">
      <p:transition p14:dur="0" advClick="0">
        <p:cut/>
      </p:transition>
    </mc:Choice>
    <mc:Fallback xmlns="">
      <p:transition advClick="0">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33"/>
</p:tagLst>
</file>

<file path=ppt/tags/tag10.xml><?xml version="1.0" encoding="utf-8"?>
<p:tagLst xmlns:a="http://schemas.openxmlformats.org/drawingml/2006/main" xmlns:r="http://schemas.openxmlformats.org/officeDocument/2006/relationships" xmlns:p="http://schemas.openxmlformats.org/presentationml/2006/main">
  <p:tag name="COLOR" val="0,96,255"/>
</p:tagLst>
</file>

<file path=ppt/tags/tag11.xml><?xml version="1.0" encoding="utf-8"?>
<p:tagLst xmlns:a="http://schemas.openxmlformats.org/drawingml/2006/main" xmlns:r="http://schemas.openxmlformats.org/officeDocument/2006/relationships" xmlns:p="http://schemas.openxmlformats.org/presentationml/2006/main">
  <p:tag name="COLOR" val="0,96,255"/>
</p:tagLst>
</file>

<file path=ppt/tags/tag12.xml><?xml version="1.0" encoding="utf-8"?>
<p:tagLst xmlns:a="http://schemas.openxmlformats.org/drawingml/2006/main" xmlns:r="http://schemas.openxmlformats.org/officeDocument/2006/relationships" xmlns:p="http://schemas.openxmlformats.org/presentationml/2006/main">
  <p:tag name="COLOR" val="0,96,255"/>
</p:tagLst>
</file>

<file path=ppt/tags/tag13.xml><?xml version="1.0" encoding="utf-8"?>
<p:tagLst xmlns:a="http://schemas.openxmlformats.org/drawingml/2006/main" xmlns:r="http://schemas.openxmlformats.org/officeDocument/2006/relationships" xmlns:p="http://schemas.openxmlformats.org/presentationml/2006/main">
  <p:tag name="COLOR" val="0,96,255"/>
</p:tagLst>
</file>

<file path=ppt/tags/tag14.xml><?xml version="1.0" encoding="utf-8"?>
<p:tagLst xmlns:a="http://schemas.openxmlformats.org/drawingml/2006/main" xmlns:r="http://schemas.openxmlformats.org/officeDocument/2006/relationships" xmlns:p="http://schemas.openxmlformats.org/presentationml/2006/main">
  <p:tag name="COLOR" val="0,96,255"/>
</p:tagLst>
</file>

<file path=ppt/tags/tag15.xml><?xml version="1.0" encoding="utf-8"?>
<p:tagLst xmlns:a="http://schemas.openxmlformats.org/drawingml/2006/main" xmlns:r="http://schemas.openxmlformats.org/officeDocument/2006/relationships" xmlns:p="http://schemas.openxmlformats.org/presentationml/2006/main">
  <p:tag name="COLOR" val="0,96,255"/>
</p:tagLst>
</file>

<file path=ppt/tags/tag16.xml><?xml version="1.0" encoding="utf-8"?>
<p:tagLst xmlns:a="http://schemas.openxmlformats.org/drawingml/2006/main" xmlns:r="http://schemas.openxmlformats.org/officeDocument/2006/relationships" xmlns:p="http://schemas.openxmlformats.org/presentationml/2006/main">
  <p:tag name="COLOR" val="0,96,255"/>
</p:tagLst>
</file>

<file path=ppt/tags/tag17.xml><?xml version="1.0" encoding="utf-8"?>
<p:tagLst xmlns:a="http://schemas.openxmlformats.org/drawingml/2006/main" xmlns:r="http://schemas.openxmlformats.org/officeDocument/2006/relationships" xmlns:p="http://schemas.openxmlformats.org/presentationml/2006/main">
  <p:tag name="COLOR" val="0,96,255"/>
</p:tagLst>
</file>

<file path=ppt/tags/tag18.xml><?xml version="1.0" encoding="utf-8"?>
<p:tagLst xmlns:a="http://schemas.openxmlformats.org/drawingml/2006/main" xmlns:r="http://schemas.openxmlformats.org/officeDocument/2006/relationships" xmlns:p="http://schemas.openxmlformats.org/presentationml/2006/main">
  <p:tag name="COLOR" val="0,96,255"/>
</p:tagLst>
</file>

<file path=ppt/tags/tag19.xml><?xml version="1.0" encoding="utf-8"?>
<p:tagLst xmlns:a="http://schemas.openxmlformats.org/drawingml/2006/main" xmlns:r="http://schemas.openxmlformats.org/officeDocument/2006/relationships" xmlns:p="http://schemas.openxmlformats.org/presentationml/2006/main">
  <p:tag name="COLOR" val="0,96,255"/>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0.xml><?xml version="1.0" encoding="utf-8"?>
<p:tagLst xmlns:a="http://schemas.openxmlformats.org/drawingml/2006/main" xmlns:r="http://schemas.openxmlformats.org/officeDocument/2006/relationships" xmlns:p="http://schemas.openxmlformats.org/presentationml/2006/main">
  <p:tag name="COLOR" val="0,96,255"/>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8.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COLOR" val="0,96,255"/>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Custom 1">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I+D_Template 2023.potx" id="{620FFABC-3F03-4D15-A98C-3E44B59D3243}" vid="{946EA43E-504D-47E4-A6D8-7665AFBE88F3}"/>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I+D_Template 2023.potx" id="{620FFABC-3F03-4D15-A98C-3E44B59D3243}" vid="{D1A3C802-033B-4190-A84C-D0F87EE27173}"/>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Custom 1">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I+D_Template 2023.potx" id="{620FFABC-3F03-4D15-A98C-3E44B59D3243}" vid="{7DFFBFE2-F7DA-4AFB-BBFE-6867F270D683}"/>
    </a:ext>
  </a:extLst>
</a:theme>
</file>

<file path=ppt/theme/theme4.xml><?xml version="1.0" encoding="utf-8"?>
<a:theme xmlns:a="http://schemas.openxmlformats.org/drawingml/2006/main" name="Office Theme">
  <a:themeElements>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Custom 1">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I+D_Template 2023.potx" id="{620FFABC-3F03-4D15-A98C-3E44B59D3243}" vid="{7BA93846-FD9D-466F-8344-C7660F179A1C}"/>
    </a:ext>
  </a:extLst>
</a:theme>
</file>

<file path=ppt/theme/theme5.xml><?xml version="1.0" encoding="utf-8"?>
<a:theme xmlns:a="http://schemas.openxmlformats.org/drawingml/2006/main" name="1_Office Theme">
  <a:themeElements>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Custom 1">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I+D_Template.potx" id="{5C77C961-FB79-4206-A001-39046C315704}" vid="{4BEF24B1-C302-442D-AAE5-107D81BDA0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CD4AC33DA42A46952ED3DBB8024692" ma:contentTypeVersion="18" ma:contentTypeDescription="Create a new document." ma:contentTypeScope="" ma:versionID="58b8cdb0218fb8eb60962952f998c897">
  <xsd:schema xmlns:xsd="http://www.w3.org/2001/XMLSchema" xmlns:xs="http://www.w3.org/2001/XMLSchema" xmlns:p="http://schemas.microsoft.com/office/2006/metadata/properties" xmlns:ns2="4d852da8-db8d-4c99-8e0a-1329dd7d98fe" xmlns:ns3="e9cb2f08-c7b1-4ec7-8bec-6e72d0c85c18" targetNamespace="http://schemas.microsoft.com/office/2006/metadata/properties" ma:root="true" ma:fieldsID="7d6447b3dcae2d090ff9852da36eebd9" ns2:_="" ns3:_="">
    <xsd:import namespace="4d852da8-db8d-4c99-8e0a-1329dd7d98fe"/>
    <xsd:import namespace="e9cb2f08-c7b1-4ec7-8bec-6e72d0c85c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52da8-db8d-4c99-8e0a-1329dd7d9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5d02d2-2acc-434b-b7bb-812ff22cbf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cb2f08-c7b1-4ec7-8bec-6e72d0c85c1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3e185b2-6ae7-43c5-9b93-4d93edab3558}" ma:internalName="TaxCatchAll" ma:showField="CatchAllData" ma:web="e9cb2f08-c7b1-4ec7-8bec-6e72d0c85c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9cb2f08-c7b1-4ec7-8bec-6e72d0c85c18" xsi:nil="true"/>
    <lcf76f155ced4ddcb4097134ff3c332f xmlns="4d852da8-db8d-4c99-8e0a-1329dd7d98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66026925-8611-4312-825C-993C45E6B4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852da8-db8d-4c99-8e0a-1329dd7d98fe"/>
    <ds:schemaRef ds:uri="e9cb2f08-c7b1-4ec7-8bec-6e72d0c85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193883-9DEF-4394-A746-8B0504B231C0}">
  <ds:schemaRefs>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http://schemas.microsoft.com/office/2006/metadata/properties"/>
    <ds:schemaRef ds:uri="9b98c29a-137d-4eeb-8878-1c05097a9c5a"/>
    <ds:schemaRef ds:uri="http://purl.org/dc/dcmitype/"/>
    <ds:schemaRef ds:uri="d6d474c5-126f-4408-8463-5a19a5b2dd65"/>
    <ds:schemaRef ds:uri="http://schemas.openxmlformats.org/package/2006/metadata/core-properties"/>
    <ds:schemaRef ds:uri="e9cb2f08-c7b1-4ec7-8bec-6e72d0c85c18"/>
    <ds:schemaRef ds:uri="4d852da8-db8d-4c99-8e0a-1329dd7d98fe"/>
  </ds:schemaRefs>
</ds:datastoreItem>
</file>

<file path=docProps/app.xml><?xml version="1.0" encoding="utf-8"?>
<Properties xmlns="http://schemas.openxmlformats.org/officeDocument/2006/extended-properties" xmlns:vt="http://schemas.openxmlformats.org/officeDocument/2006/docPropsVTypes">
  <Template>I+D_Template 2023</Template>
  <TotalTime>17</TotalTime>
  <Words>5047</Words>
  <Application>Microsoft Macintosh PowerPoint</Application>
  <PresentationFormat>Widescreen</PresentationFormat>
  <Paragraphs>693</Paragraphs>
  <Slides>38</Slides>
  <Notes>30</Notes>
  <HiddenSlides>8</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38</vt:i4>
      </vt:variant>
    </vt:vector>
  </HeadingPairs>
  <TitlesOfParts>
    <vt:vector size="51" baseType="lpstr">
      <vt:lpstr>Arial</vt:lpstr>
      <vt:lpstr>Arial,Sans-Serif</vt:lpstr>
      <vt:lpstr>Calibri</vt:lpstr>
      <vt:lpstr>Century Gothic</vt:lpstr>
      <vt:lpstr>Jungka</vt:lpstr>
      <vt:lpstr>Jungka Bold</vt:lpstr>
      <vt:lpstr>Verdana</vt:lpstr>
      <vt:lpstr>Wingdings</vt:lpstr>
      <vt:lpstr>Kantar template master</vt:lpstr>
      <vt:lpstr>Content slides - no sub heading</vt:lpstr>
      <vt:lpstr>Technical</vt:lpstr>
      <vt:lpstr>Office Theme</vt:lpstr>
      <vt:lpstr>1_Office Theme</vt:lpstr>
      <vt:lpstr>PowerPoint Presentation</vt:lpstr>
      <vt:lpstr>The Global DEI Census 2023</vt:lpstr>
      <vt:lpstr>PowerPoint Presentation</vt:lpstr>
      <vt:lpstr>Acknowledgements</vt:lpstr>
      <vt:lpstr>PowerPoint Presentation</vt:lpstr>
      <vt:lpstr>PowerPoint Presentation</vt:lpstr>
      <vt:lpstr>Republic of Ireland  OVERALL RESPONSES = 415</vt:lpstr>
      <vt:lpstr>PowerPoint Presentation</vt:lpstr>
      <vt:lpstr>PowerPoint Presentation</vt:lpstr>
      <vt:lpstr>About the Inclusion Index</vt:lpstr>
      <vt:lpstr>PowerPoint Presentation</vt:lpstr>
      <vt:lpstr>PowerPoint Presentation</vt:lpstr>
      <vt:lpstr>PowerPoint Presentation</vt:lpstr>
      <vt:lpstr>Potential Cost of Turnover </vt:lpstr>
      <vt:lpstr>3.  Key take-outs:  Gender, Ethnicity, Disability, Sexual Orientation, Religion, Age, Family Responsibilities </vt:lpstr>
      <vt:lpstr>PowerPoint Presentation</vt:lpstr>
      <vt:lpstr>Gender in Republic of Ireland</vt:lpstr>
      <vt:lpstr>Gender in Republic of Ireland</vt:lpstr>
      <vt:lpstr>PowerPoint Presentation</vt:lpstr>
      <vt:lpstr>PowerPoint Presentation</vt:lpstr>
      <vt:lpstr>PowerPoint Presentation</vt:lpstr>
      <vt:lpstr>Ethnicity in Republic of Ireland</vt:lpstr>
      <vt:lpstr>Ethnicity in Republic of Ireland</vt:lpstr>
      <vt:lpstr>PowerPoint Presentation</vt:lpstr>
      <vt:lpstr>PowerPoint Presentation</vt:lpstr>
      <vt:lpstr>PowerPoint Presentation</vt:lpstr>
      <vt:lpstr>Disability in Republic of Ireland</vt:lpstr>
      <vt:lpstr>Conditions reported by those with a disability* in Republic of Ireland</vt:lpstr>
      <vt:lpstr>Mental health overview in Republic of Ireland</vt:lpstr>
      <vt:lpstr>Sexual Orientation in Republic of Ireland</vt:lpstr>
      <vt:lpstr>Religion in Republic of Ireland</vt:lpstr>
      <vt:lpstr>Republic of Ireland Headlines</vt:lpstr>
      <vt:lpstr>Headlines</vt:lpstr>
      <vt:lpstr>PowerPoint Presentation</vt:lpstr>
      <vt:lpstr>Index questions</vt:lpstr>
      <vt:lpstr>Republic of Ireland and global data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DEI Census 2023</dc:title>
  <dc:subject>Sub-heading</dc:subject>
  <dc:creator>Pope, Andrew (KTMLP)</dc:creator>
  <cp:keywords>Project reference</cp:keywords>
  <dc:description>Date</dc:description>
  <cp:lastModifiedBy>Conor 123 Mcgarry</cp:lastModifiedBy>
  <cp:revision>7</cp:revision>
  <cp:lastPrinted>2017-03-24T13:40:26Z</cp:lastPrinted>
  <dcterms:created xsi:type="dcterms:W3CDTF">2023-06-15T11:12:51Z</dcterms:created>
  <dcterms:modified xsi:type="dcterms:W3CDTF">2023-08-15T12:03:39Z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41da7a-79c1-417c-b408-16c0bfe99fca_Enabled">
    <vt:lpwstr>true</vt:lpwstr>
  </property>
  <property fmtid="{D5CDD505-2E9C-101B-9397-08002B2CF9AE}" pid="3" name="MSIP_Label_3741da7a-79c1-417c-b408-16c0bfe99fca_SetDate">
    <vt:lpwstr>2023-05-09T08:22:19Z</vt:lpwstr>
  </property>
  <property fmtid="{D5CDD505-2E9C-101B-9397-08002B2CF9AE}" pid="4" name="MSIP_Label_3741da7a-79c1-417c-b408-16c0bfe99fca_Method">
    <vt:lpwstr>Standard</vt:lpwstr>
  </property>
  <property fmtid="{D5CDD505-2E9C-101B-9397-08002B2CF9AE}" pid="5" name="MSIP_Label_3741da7a-79c1-417c-b408-16c0bfe99fca_Name">
    <vt:lpwstr>Internal Only - Amber</vt:lpwstr>
  </property>
  <property fmtid="{D5CDD505-2E9C-101B-9397-08002B2CF9AE}" pid="6" name="MSIP_Label_3741da7a-79c1-417c-b408-16c0bfe99fca_SiteId">
    <vt:lpwstr>1e355c04-e0a4-42ed-8e2d-7351591f0ef1</vt:lpwstr>
  </property>
  <property fmtid="{D5CDD505-2E9C-101B-9397-08002B2CF9AE}" pid="7" name="MSIP_Label_3741da7a-79c1-417c-b408-16c0bfe99fca_ActionId">
    <vt:lpwstr>c60f9e88-c6d7-4c75-9dc0-b90d06653b7c</vt:lpwstr>
  </property>
  <property fmtid="{D5CDD505-2E9C-101B-9397-08002B2CF9AE}" pid="8" name="MSIP_Label_3741da7a-79c1-417c-b408-16c0bfe99fca_ContentBits">
    <vt:lpwstr>0</vt:lpwstr>
  </property>
  <property fmtid="{D5CDD505-2E9C-101B-9397-08002B2CF9AE}" pid="9" name="MediaServiceImageTags">
    <vt:lpwstr/>
  </property>
  <property fmtid="{D5CDD505-2E9C-101B-9397-08002B2CF9AE}" pid="10" name="ContentTypeId">
    <vt:lpwstr>0x010100CECD4AC33DA42A46952ED3DBB8024692</vt:lpwstr>
  </property>
</Properties>
</file>